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256" r:id="rId2"/>
    <p:sldId id="552" r:id="rId3"/>
    <p:sldId id="528" r:id="rId4"/>
    <p:sldId id="551" r:id="rId5"/>
    <p:sldId id="545" r:id="rId6"/>
    <p:sldId id="324" r:id="rId7"/>
    <p:sldId id="553" r:id="rId8"/>
    <p:sldId id="328" r:id="rId9"/>
    <p:sldId id="546" r:id="rId10"/>
    <p:sldId id="547" r:id="rId11"/>
    <p:sldId id="548" r:id="rId12"/>
    <p:sldId id="332" r:id="rId13"/>
    <p:sldId id="388" r:id="rId14"/>
    <p:sldId id="333" r:id="rId15"/>
    <p:sldId id="390" r:id="rId16"/>
    <p:sldId id="334" r:id="rId17"/>
    <p:sldId id="389" r:id="rId18"/>
    <p:sldId id="532" r:id="rId19"/>
    <p:sldId id="526" r:id="rId20"/>
    <p:sldId id="391" r:id="rId21"/>
    <p:sldId id="549" r:id="rId22"/>
    <p:sldId id="550" r:id="rId23"/>
    <p:sldId id="436" r:id="rId24"/>
    <p:sldId id="437" r:id="rId25"/>
    <p:sldId id="454" r:id="rId26"/>
    <p:sldId id="412" r:id="rId27"/>
    <p:sldId id="533" r:id="rId28"/>
    <p:sldId id="469" r:id="rId29"/>
    <p:sldId id="414" r:id="rId30"/>
    <p:sldId id="523" r:id="rId31"/>
    <p:sldId id="472" r:id="rId32"/>
    <p:sldId id="473" r:id="rId33"/>
    <p:sldId id="417" r:id="rId34"/>
    <p:sldId id="463" r:id="rId35"/>
    <p:sldId id="468" r:id="rId36"/>
    <p:sldId id="534" r:id="rId37"/>
    <p:sldId id="535" r:id="rId38"/>
    <p:sldId id="536" r:id="rId39"/>
    <p:sldId id="537" r:id="rId40"/>
    <p:sldId id="478" r:id="rId41"/>
    <p:sldId id="479" r:id="rId42"/>
    <p:sldId id="481" r:id="rId43"/>
    <p:sldId id="538" r:id="rId44"/>
    <p:sldId id="539" r:id="rId45"/>
    <p:sldId id="491" r:id="rId46"/>
    <p:sldId id="540" r:id="rId47"/>
    <p:sldId id="480" r:id="rId48"/>
    <p:sldId id="541" r:id="rId49"/>
    <p:sldId id="493" r:id="rId50"/>
    <p:sldId id="543" r:id="rId51"/>
    <p:sldId id="424" r:id="rId52"/>
    <p:sldId id="401" r:id="rId53"/>
    <p:sldId id="429" r:id="rId54"/>
    <p:sldId id="502" r:id="rId55"/>
    <p:sldId id="522" r:id="rId56"/>
    <p:sldId id="430" r:id="rId57"/>
    <p:sldId id="431" r:id="rId58"/>
    <p:sldId id="508" r:id="rId59"/>
    <p:sldId id="510" r:id="rId60"/>
    <p:sldId id="511" r:id="rId61"/>
    <p:sldId id="512" r:id="rId62"/>
    <p:sldId id="554" r:id="rId63"/>
    <p:sldId id="513" r:id="rId64"/>
    <p:sldId id="514" r:id="rId65"/>
    <p:sldId id="515" r:id="rId66"/>
    <p:sldId id="519" r:id="rId67"/>
    <p:sldId id="516" r:id="rId68"/>
    <p:sldId id="517" r:id="rId69"/>
    <p:sldId id="521" r:id="rId70"/>
    <p:sldId id="518" r:id="rId71"/>
    <p:sldId id="423" r:id="rId72"/>
    <p:sldId id="525" r:id="rId73"/>
    <p:sldId id="438" r:id="rId74"/>
    <p:sldId id="482" r:id="rId75"/>
    <p:sldId id="439" r:id="rId76"/>
    <p:sldId id="485" r:id="rId77"/>
    <p:sldId id="486" r:id="rId78"/>
    <p:sldId id="483" r:id="rId79"/>
    <p:sldId id="487" r:id="rId80"/>
    <p:sldId id="490" r:id="rId81"/>
    <p:sldId id="529" r:id="rId82"/>
    <p:sldId id="447" r:id="rId83"/>
    <p:sldId id="488" r:id="rId84"/>
    <p:sldId id="442" r:id="rId85"/>
    <p:sldId id="445" r:id="rId86"/>
    <p:sldId id="530" r:id="rId87"/>
    <p:sldId id="466" r:id="rId88"/>
    <p:sldId id="470" r:id="rId89"/>
    <p:sldId id="448" r:id="rId90"/>
    <p:sldId id="449" r:id="rId91"/>
    <p:sldId id="450" r:id="rId92"/>
    <p:sldId id="492" r:id="rId93"/>
    <p:sldId id="455" r:id="rId94"/>
    <p:sldId id="456" r:id="rId95"/>
    <p:sldId id="474" r:id="rId96"/>
    <p:sldId id="475" r:id="rId97"/>
    <p:sldId id="476"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D2BE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122" autoAdjust="0"/>
  </p:normalViewPr>
  <p:slideViewPr>
    <p:cSldViewPr>
      <p:cViewPr varScale="1">
        <p:scale>
          <a:sx n="114" d="100"/>
          <a:sy n="114" d="100"/>
        </p:scale>
        <p:origin x="414" y="10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405D-BE9F-49D6-B464-3443F34F8BD1}" type="datetimeFigureOut">
              <a:rPr lang="fr-CH" smtClean="0"/>
              <a:t>03.10.2024</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19C470-0046-4E52-B2D2-85F344466892}" type="slidenum">
              <a:rPr lang="fr-CH" smtClean="0"/>
              <a:t>‹N°›</a:t>
            </a:fld>
            <a:endParaRPr lang="fr-CH"/>
          </a:p>
        </p:txBody>
      </p:sp>
    </p:spTree>
    <p:extLst>
      <p:ext uri="{BB962C8B-B14F-4D97-AF65-F5344CB8AC3E}">
        <p14:creationId xmlns:p14="http://schemas.microsoft.com/office/powerpoint/2010/main" val="4288235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5bsqhY_PtkA"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Facteurs</a:t>
            </a:r>
            <a:r>
              <a:rPr lang="fr-CH" baseline="0" dirty="0"/>
              <a:t> de pondération </a:t>
            </a:r>
            <a:r>
              <a:rPr lang="fr-CH" baseline="0" dirty="0" err="1"/>
              <a:t>wR</a:t>
            </a:r>
            <a:r>
              <a:rPr lang="fr-CH" baseline="0" dirty="0"/>
              <a:t>: photons et électrons = 1</a:t>
            </a:r>
          </a:p>
          <a:p>
            <a:r>
              <a:rPr lang="fr-CH" baseline="0" dirty="0"/>
              <a:t>Neutrons à basse énergie &lt; 10 </a:t>
            </a:r>
            <a:r>
              <a:rPr lang="fr-CH" baseline="0" dirty="0" err="1"/>
              <a:t>keV</a:t>
            </a:r>
            <a:r>
              <a:rPr lang="fr-CH" baseline="0" dirty="0"/>
              <a:t> = 5</a:t>
            </a:r>
          </a:p>
          <a:p>
            <a:r>
              <a:rPr lang="fr-CH" baseline="0" dirty="0"/>
              <a:t>Neutrons à haute </a:t>
            </a:r>
            <a:r>
              <a:rPr lang="fr-CH" baseline="0" dirty="0" err="1"/>
              <a:t>energie</a:t>
            </a:r>
            <a:r>
              <a:rPr lang="fr-CH" baseline="0" dirty="0"/>
              <a:t> jusqu’à 2 MeV = 20</a:t>
            </a:r>
          </a:p>
          <a:p>
            <a:r>
              <a:rPr lang="fr-CH" baseline="0" dirty="0"/>
              <a:t>Protons = 5</a:t>
            </a:r>
          </a:p>
          <a:p>
            <a:r>
              <a:rPr lang="fr-CH" baseline="0" dirty="0"/>
              <a:t>Particules alpha = 20</a:t>
            </a:r>
          </a:p>
          <a:p>
            <a:endParaRPr lang="fr-CH" baseline="0" dirty="0"/>
          </a:p>
          <a:p>
            <a:r>
              <a:rPr lang="fr-CH" baseline="0" dirty="0"/>
              <a:t>Facteurs de pondération </a:t>
            </a:r>
            <a:r>
              <a:rPr lang="fr-CH" baseline="0" dirty="0" err="1"/>
              <a:t>wT</a:t>
            </a:r>
            <a:r>
              <a:rPr lang="fr-CH"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H" sz="1200" b="1" kern="1200" baseline="0" dirty="0">
                <a:solidFill>
                  <a:schemeClr val="dk1"/>
                </a:solidFill>
                <a:latin typeface="Calibri Light" panose="020F0302020204030204" pitchFamily="34" charset="0"/>
                <a:ea typeface="+mn-ea"/>
                <a:cs typeface="+mn-cs"/>
              </a:rPr>
              <a:t>Moelle osseuse</a:t>
            </a:r>
            <a:r>
              <a:rPr lang="fr-CH" sz="1200" kern="1200" baseline="0" dirty="0">
                <a:solidFill>
                  <a:schemeClr val="dk1"/>
                </a:solidFill>
                <a:latin typeface="Calibri Light" panose="020F0302020204030204" pitchFamily="34" charset="0"/>
                <a:ea typeface="+mn-ea"/>
                <a:cs typeface="+mn-cs"/>
              </a:rPr>
              <a:t>, côlon, poumon, estomac, sein, tissus restants* = 0.12</a:t>
            </a:r>
          </a:p>
          <a:p>
            <a:pPr marL="0" marR="0" lvl="0" indent="0" algn="l" defTabSz="914400" rtl="0" eaLnBrk="1" fontAlgn="auto" latinLnBrk="0" hangingPunct="1">
              <a:lnSpc>
                <a:spcPct val="100000"/>
              </a:lnSpc>
              <a:spcBef>
                <a:spcPts val="0"/>
              </a:spcBef>
              <a:spcAft>
                <a:spcPts val="0"/>
              </a:spcAft>
              <a:buClrTx/>
              <a:buSzTx/>
              <a:buFontTx/>
              <a:buNone/>
              <a:tabLst/>
              <a:defRPr/>
            </a:pPr>
            <a:r>
              <a:rPr lang="fr-CH" sz="1200" kern="1200" baseline="0" dirty="0">
                <a:solidFill>
                  <a:schemeClr val="dk1"/>
                </a:solidFill>
                <a:latin typeface="Calibri Light" panose="020F0302020204030204" pitchFamily="34" charset="0"/>
                <a:ea typeface="+mn-ea"/>
                <a:cs typeface="+mn-cs"/>
              </a:rPr>
              <a:t>Gonades = 0.08</a:t>
            </a:r>
          </a:p>
          <a:p>
            <a:pPr marL="0" marR="0" lvl="0" indent="0" algn="l" defTabSz="914400" rtl="0" eaLnBrk="1" fontAlgn="auto" latinLnBrk="0" hangingPunct="1">
              <a:lnSpc>
                <a:spcPct val="100000"/>
              </a:lnSpc>
              <a:spcBef>
                <a:spcPts val="0"/>
              </a:spcBef>
              <a:spcAft>
                <a:spcPts val="0"/>
              </a:spcAft>
              <a:buClrTx/>
              <a:buSzTx/>
              <a:buFontTx/>
              <a:buNone/>
              <a:tabLst/>
              <a:defRPr/>
            </a:pPr>
            <a:r>
              <a:rPr lang="fr-CH" sz="1200" kern="1200" baseline="0" dirty="0">
                <a:solidFill>
                  <a:schemeClr val="dk1"/>
                </a:solidFill>
                <a:latin typeface="Calibri Light" panose="020F0302020204030204" pitchFamily="34" charset="0"/>
                <a:ea typeface="+mn-ea"/>
                <a:cs typeface="+mn-cs"/>
              </a:rPr>
              <a:t>Vessie, </a:t>
            </a:r>
            <a:r>
              <a:rPr lang="fr-CH" sz="1200" b="1" kern="1200" baseline="0" dirty="0">
                <a:solidFill>
                  <a:schemeClr val="dk1"/>
                </a:solidFill>
                <a:latin typeface="Calibri Light" panose="020F0302020204030204" pitchFamily="34" charset="0"/>
                <a:ea typeface="+mn-ea"/>
                <a:cs typeface="+mn-cs"/>
              </a:rPr>
              <a:t>œsophage</a:t>
            </a:r>
            <a:r>
              <a:rPr lang="fr-CH" sz="1200" kern="1200" baseline="0" dirty="0">
                <a:solidFill>
                  <a:schemeClr val="dk1"/>
                </a:solidFill>
                <a:latin typeface="Calibri Light" panose="020F0302020204030204" pitchFamily="34" charset="0"/>
                <a:ea typeface="+mn-ea"/>
                <a:cs typeface="+mn-cs"/>
              </a:rPr>
              <a:t>, </a:t>
            </a:r>
            <a:r>
              <a:rPr lang="fr-CH" sz="1200" b="1" kern="1200" baseline="0" dirty="0">
                <a:solidFill>
                  <a:schemeClr val="dk1"/>
                </a:solidFill>
                <a:latin typeface="Calibri Light" panose="020F0302020204030204" pitchFamily="34" charset="0"/>
                <a:ea typeface="+mn-ea"/>
                <a:cs typeface="+mn-cs"/>
              </a:rPr>
              <a:t>thyroïde</a:t>
            </a:r>
            <a:r>
              <a:rPr lang="fr-CH" sz="1200" kern="1200" baseline="0" dirty="0">
                <a:solidFill>
                  <a:schemeClr val="dk1"/>
                </a:solidFill>
                <a:latin typeface="Calibri Light" panose="020F0302020204030204" pitchFamily="34" charset="0"/>
                <a:ea typeface="+mn-ea"/>
                <a:cs typeface="+mn-cs"/>
              </a:rPr>
              <a:t> = 0.04</a:t>
            </a:r>
          </a:p>
          <a:p>
            <a:pPr marL="0" marR="0" lvl="0" indent="0" algn="l" defTabSz="914400" rtl="0" eaLnBrk="1" fontAlgn="auto" latinLnBrk="0" hangingPunct="1">
              <a:lnSpc>
                <a:spcPct val="100000"/>
              </a:lnSpc>
              <a:spcBef>
                <a:spcPts val="0"/>
              </a:spcBef>
              <a:spcAft>
                <a:spcPts val="0"/>
              </a:spcAft>
              <a:buClrTx/>
              <a:buSzTx/>
              <a:buFontTx/>
              <a:buNone/>
              <a:tabLst/>
              <a:defRPr/>
            </a:pPr>
            <a:r>
              <a:rPr lang="fr-CH" sz="1200" kern="1200" baseline="0" dirty="0">
                <a:solidFill>
                  <a:schemeClr val="dk1"/>
                </a:solidFill>
                <a:latin typeface="Calibri Light" panose="020F0302020204030204" pitchFamily="34" charset="0"/>
                <a:ea typeface="+mn-ea"/>
                <a:cs typeface="+mn-cs"/>
              </a:rPr>
              <a:t>Surface de l’os, cerveau, </a:t>
            </a:r>
            <a:r>
              <a:rPr lang="fr-CH" sz="1200" b="1" kern="1200" baseline="0" dirty="0">
                <a:solidFill>
                  <a:schemeClr val="dk1"/>
                </a:solidFill>
                <a:latin typeface="Calibri Light" panose="020F0302020204030204" pitchFamily="34" charset="0"/>
                <a:ea typeface="+mn-ea"/>
                <a:cs typeface="+mn-cs"/>
              </a:rPr>
              <a:t>glandes salivaires, peau </a:t>
            </a:r>
            <a:r>
              <a:rPr lang="fr-CH" sz="1200" kern="1200" baseline="0" dirty="0">
                <a:solidFill>
                  <a:schemeClr val="dk1"/>
                </a:solidFill>
                <a:latin typeface="Calibri Light" panose="020F0302020204030204" pitchFamily="34" charset="0"/>
                <a:ea typeface="+mn-ea"/>
                <a:cs typeface="+mn-cs"/>
              </a:rPr>
              <a:t>= 0.01</a:t>
            </a:r>
          </a:p>
          <a:p>
            <a:pPr marL="0" marR="0" lvl="0" indent="0" algn="l" defTabSz="914400" rtl="0" eaLnBrk="1" fontAlgn="auto" latinLnBrk="0" hangingPunct="1">
              <a:lnSpc>
                <a:spcPct val="100000"/>
              </a:lnSpc>
              <a:spcBef>
                <a:spcPts val="0"/>
              </a:spcBef>
              <a:spcAft>
                <a:spcPts val="0"/>
              </a:spcAft>
              <a:buClrTx/>
              <a:buSzTx/>
              <a:buFontTx/>
              <a:buNone/>
              <a:tabLst/>
              <a:defRPr/>
            </a:pPr>
            <a:r>
              <a:rPr lang="fr-CH" sz="1200" kern="1200" baseline="0" dirty="0">
                <a:solidFill>
                  <a:schemeClr val="dk1"/>
                </a:solidFill>
                <a:latin typeface="Calibri Light" panose="020F0302020204030204" pitchFamily="34" charset="0"/>
                <a:ea typeface="+mn-ea"/>
                <a:cs typeface="+mn-cs"/>
              </a:rPr>
              <a:t> </a:t>
            </a:r>
            <a:endParaRPr lang="de-CH" dirty="0"/>
          </a:p>
          <a:p>
            <a:endParaRPr lang="de-CH" dirty="0"/>
          </a:p>
        </p:txBody>
      </p:sp>
      <p:sp>
        <p:nvSpPr>
          <p:cNvPr id="4" name="Espace réservé du numéro de diapositive 3"/>
          <p:cNvSpPr>
            <a:spLocks noGrp="1"/>
          </p:cNvSpPr>
          <p:nvPr>
            <p:ph type="sldNum" sz="quarter" idx="10"/>
          </p:nvPr>
        </p:nvSpPr>
        <p:spPr/>
        <p:txBody>
          <a:bodyPr/>
          <a:lstStyle/>
          <a:p>
            <a:fld id="{AC6FC720-364A-40A5-A114-FDEAA91E3798}" type="slidenum">
              <a:rPr lang="de-CH" smtClean="0"/>
              <a:t>5</a:t>
            </a:fld>
            <a:endParaRPr lang="de-CH"/>
          </a:p>
        </p:txBody>
      </p:sp>
    </p:spTree>
    <p:extLst>
      <p:ext uri="{BB962C8B-B14F-4D97-AF65-F5344CB8AC3E}">
        <p14:creationId xmlns:p14="http://schemas.microsoft.com/office/powerpoint/2010/main" val="3655525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kern="1200" dirty="0">
                <a:solidFill>
                  <a:schemeClr val="tx1"/>
                </a:solidFill>
                <a:effectLst/>
                <a:latin typeface="+mn-lt"/>
                <a:ea typeface="+mn-ea"/>
                <a:cs typeface="+mn-cs"/>
              </a:rPr>
              <a:t>Both resolution and contrast are essential for an image to appear sharp.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simple terms, resolution is the ability to transfer details, while contrast is the ability to distinguish between light and dark areas. Even if resolution is high, a low contrast will inhibit your ability to clearly see sample details.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MTF measures the ability of the system to transfer the contrast of a sample to an image using spatial frequency (resolution)</a:t>
            </a:r>
            <a:r>
              <a:rPr lang="en-US" sz="1200" b="0" i="0" kern="1200" baseline="0" dirty="0">
                <a:solidFill>
                  <a:schemeClr val="tx1"/>
                </a:solidFill>
                <a:effectLst/>
                <a:latin typeface="+mn-lt"/>
                <a:ea typeface="+mn-ea"/>
                <a:cs typeface="+mn-cs"/>
              </a:rPr>
              <a:t> –&gt; </a:t>
            </a:r>
            <a:r>
              <a:rPr lang="en-US" sz="1200" b="0" i="0" kern="1200" dirty="0">
                <a:solidFill>
                  <a:schemeClr val="tx1"/>
                </a:solidFill>
                <a:effectLst/>
                <a:latin typeface="+mn-lt"/>
                <a:ea typeface="+mn-ea"/>
                <a:cs typeface="+mn-cs"/>
              </a:rPr>
              <a:t>is often expressed in terms of line-pairs per millimeter = frequency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 line spacing decreases (i.e. the frequency increases) , it becomes increasingly difficult to efficiently transfer this decrease in contrast;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higher spatial  frequency MTF falls towards 0 , this corresponds to the poor visibility of the small structures. Conversely, at lower spatial frequency MTF is closer to 1 and it represents the ability to clearly visualize large structures.</a:t>
            </a:r>
            <a:endParaRPr lang="en-US" dirty="0"/>
          </a:p>
        </p:txBody>
      </p:sp>
      <p:sp>
        <p:nvSpPr>
          <p:cNvPr id="4" name="Espace réservé du numéro de diapositive 3"/>
          <p:cNvSpPr>
            <a:spLocks noGrp="1"/>
          </p:cNvSpPr>
          <p:nvPr>
            <p:ph type="sldNum" sz="quarter" idx="10"/>
          </p:nvPr>
        </p:nvSpPr>
        <p:spPr/>
        <p:txBody>
          <a:bodyPr/>
          <a:lstStyle/>
          <a:p>
            <a:fld id="{F297D2E0-F8A4-4BE2-899C-4F7621ECBA19}" type="slidenum">
              <a:rPr lang="de-CH" smtClean="0"/>
              <a:t>51</a:t>
            </a:fld>
            <a:endParaRPr lang="de-CH"/>
          </a:p>
        </p:txBody>
      </p:sp>
    </p:spTree>
    <p:extLst>
      <p:ext uri="{BB962C8B-B14F-4D97-AF65-F5344CB8AC3E}">
        <p14:creationId xmlns:p14="http://schemas.microsoft.com/office/powerpoint/2010/main" val="3856943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kern="1200" dirty="0">
                <a:solidFill>
                  <a:schemeClr val="tx1"/>
                </a:solidFill>
                <a:effectLst/>
                <a:latin typeface="+mn-lt"/>
                <a:ea typeface="+mn-ea"/>
                <a:cs typeface="+mn-cs"/>
              </a:rPr>
              <a:t>it is the contrast at a given spatial frequency relative to low frequencies</a:t>
            </a:r>
          </a:p>
          <a:p>
            <a:r>
              <a:rPr lang="en-US" sz="1200" b="0" i="0" kern="1200" dirty="0">
                <a:solidFill>
                  <a:schemeClr val="tx1"/>
                </a:solidFill>
                <a:effectLst/>
                <a:latin typeface="+mn-lt"/>
                <a:ea typeface="+mn-ea"/>
                <a:cs typeface="+mn-cs"/>
              </a:rPr>
              <a:t>By definition, the low frequency MTF limit is always 1 (100%)</a:t>
            </a:r>
            <a:endParaRPr lang="en-US" dirty="0"/>
          </a:p>
        </p:txBody>
      </p:sp>
      <p:sp>
        <p:nvSpPr>
          <p:cNvPr id="4" name="Espace réservé du numéro de diapositive 3"/>
          <p:cNvSpPr>
            <a:spLocks noGrp="1"/>
          </p:cNvSpPr>
          <p:nvPr>
            <p:ph type="sldNum" sz="quarter" idx="10"/>
          </p:nvPr>
        </p:nvSpPr>
        <p:spPr/>
        <p:txBody>
          <a:bodyPr/>
          <a:lstStyle/>
          <a:p>
            <a:fld id="{F297D2E0-F8A4-4BE2-899C-4F7621ECBA19}" type="slidenum">
              <a:rPr lang="de-CH" smtClean="0"/>
              <a:t>57</a:t>
            </a:fld>
            <a:endParaRPr lang="de-CH"/>
          </a:p>
        </p:txBody>
      </p:sp>
    </p:spTree>
    <p:extLst>
      <p:ext uri="{BB962C8B-B14F-4D97-AF65-F5344CB8AC3E}">
        <p14:creationId xmlns:p14="http://schemas.microsoft.com/office/powerpoint/2010/main" val="1242009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F297D2E0-F8A4-4BE2-899C-4F7621ECBA19}" type="slidenum">
              <a:rPr lang="de-CH" smtClean="0"/>
              <a:t>61</a:t>
            </a:fld>
            <a:endParaRPr lang="de-CH"/>
          </a:p>
        </p:txBody>
      </p:sp>
    </p:spTree>
    <p:extLst>
      <p:ext uri="{BB962C8B-B14F-4D97-AF65-F5344CB8AC3E}">
        <p14:creationId xmlns:p14="http://schemas.microsoft.com/office/powerpoint/2010/main" val="2819447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F297D2E0-F8A4-4BE2-899C-4F7621ECBA19}" type="slidenum">
              <a:rPr lang="de-CH" smtClean="0"/>
              <a:t>62</a:t>
            </a:fld>
            <a:endParaRPr lang="de-CH"/>
          </a:p>
        </p:txBody>
      </p:sp>
    </p:spTree>
    <p:extLst>
      <p:ext uri="{BB962C8B-B14F-4D97-AF65-F5344CB8AC3E}">
        <p14:creationId xmlns:p14="http://schemas.microsoft.com/office/powerpoint/2010/main" val="4144197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a:p>
        </p:txBody>
      </p:sp>
      <p:sp>
        <p:nvSpPr>
          <p:cNvPr id="4" name="Espace réservé du numéro de diapositive 3"/>
          <p:cNvSpPr>
            <a:spLocks noGrp="1"/>
          </p:cNvSpPr>
          <p:nvPr>
            <p:ph type="sldNum" sz="quarter" idx="10"/>
          </p:nvPr>
        </p:nvSpPr>
        <p:spPr/>
        <p:txBody>
          <a:bodyPr/>
          <a:lstStyle/>
          <a:p>
            <a:fld id="{57C8BC02-A84E-469C-8491-D68416F7B9C7}" type="slidenum">
              <a:rPr lang="fr-FR" smtClean="0"/>
              <a:pPr/>
              <a:t>76</a:t>
            </a:fld>
            <a:endParaRPr lang="fr-FR"/>
          </a:p>
        </p:txBody>
      </p:sp>
    </p:spTree>
    <p:extLst>
      <p:ext uri="{BB962C8B-B14F-4D97-AF65-F5344CB8AC3E}">
        <p14:creationId xmlns:p14="http://schemas.microsoft.com/office/powerpoint/2010/main" val="1832498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a:p>
        </p:txBody>
      </p:sp>
      <p:sp>
        <p:nvSpPr>
          <p:cNvPr id="4" name="Espace réservé du numéro de diapositive 3"/>
          <p:cNvSpPr>
            <a:spLocks noGrp="1"/>
          </p:cNvSpPr>
          <p:nvPr>
            <p:ph type="sldNum" sz="quarter" idx="10"/>
          </p:nvPr>
        </p:nvSpPr>
        <p:spPr/>
        <p:txBody>
          <a:bodyPr/>
          <a:lstStyle/>
          <a:p>
            <a:fld id="{57C8BC02-A84E-469C-8491-D68416F7B9C7}" type="slidenum">
              <a:rPr lang="fr-FR" smtClean="0"/>
              <a:pPr/>
              <a:t>77</a:t>
            </a:fld>
            <a:endParaRPr lang="fr-FR"/>
          </a:p>
        </p:txBody>
      </p:sp>
    </p:spTree>
    <p:extLst>
      <p:ext uri="{BB962C8B-B14F-4D97-AF65-F5344CB8AC3E}">
        <p14:creationId xmlns:p14="http://schemas.microsoft.com/office/powerpoint/2010/main" val="2034230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a:p>
        </p:txBody>
      </p:sp>
      <p:sp>
        <p:nvSpPr>
          <p:cNvPr id="4" name="Espace réservé du numéro de diapositive 3"/>
          <p:cNvSpPr>
            <a:spLocks noGrp="1"/>
          </p:cNvSpPr>
          <p:nvPr>
            <p:ph type="sldNum" sz="quarter" idx="10"/>
          </p:nvPr>
        </p:nvSpPr>
        <p:spPr/>
        <p:txBody>
          <a:bodyPr/>
          <a:lstStyle/>
          <a:p>
            <a:fld id="{57C8BC02-A84E-469C-8491-D68416F7B9C7}" type="slidenum">
              <a:rPr lang="fr-FR" smtClean="0"/>
              <a:pPr/>
              <a:t>80</a:t>
            </a:fld>
            <a:endParaRPr lang="fr-FR"/>
          </a:p>
        </p:txBody>
      </p:sp>
    </p:spTree>
    <p:extLst>
      <p:ext uri="{BB962C8B-B14F-4D97-AF65-F5344CB8AC3E}">
        <p14:creationId xmlns:p14="http://schemas.microsoft.com/office/powerpoint/2010/main" val="3248254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a:p>
        </p:txBody>
      </p:sp>
      <p:sp>
        <p:nvSpPr>
          <p:cNvPr id="4" name="Espace réservé du numéro de diapositive 3"/>
          <p:cNvSpPr>
            <a:spLocks noGrp="1"/>
          </p:cNvSpPr>
          <p:nvPr>
            <p:ph type="sldNum" sz="quarter" idx="10"/>
          </p:nvPr>
        </p:nvSpPr>
        <p:spPr/>
        <p:txBody>
          <a:bodyPr/>
          <a:lstStyle/>
          <a:p>
            <a:fld id="{57C8BC02-A84E-469C-8491-D68416F7B9C7}" type="slidenum">
              <a:rPr lang="fr-FR" smtClean="0"/>
              <a:pPr/>
              <a:t>81</a:t>
            </a:fld>
            <a:endParaRPr lang="fr-FR"/>
          </a:p>
        </p:txBody>
      </p:sp>
    </p:spTree>
    <p:extLst>
      <p:ext uri="{BB962C8B-B14F-4D97-AF65-F5344CB8AC3E}">
        <p14:creationId xmlns:p14="http://schemas.microsoft.com/office/powerpoint/2010/main" val="768317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hlinkClick r:id="rId3"/>
              </a:rPr>
              <a:t>https://www.youtube.com/watch?v=5bsqhY_PtkA</a:t>
            </a:r>
            <a:endParaRPr lang="fr-CH" dirty="0"/>
          </a:p>
          <a:p>
            <a:r>
              <a:rPr lang="fr-CH" dirty="0"/>
              <a:t> </a:t>
            </a:r>
          </a:p>
          <a:p>
            <a:endParaRPr lang="fr-CH" dirty="0"/>
          </a:p>
        </p:txBody>
      </p:sp>
      <p:sp>
        <p:nvSpPr>
          <p:cNvPr id="4" name="Espace réservé du numéro de diapositive 3"/>
          <p:cNvSpPr>
            <a:spLocks noGrp="1"/>
          </p:cNvSpPr>
          <p:nvPr>
            <p:ph type="sldNum" sz="quarter" idx="10"/>
          </p:nvPr>
        </p:nvSpPr>
        <p:spPr/>
        <p:txBody>
          <a:bodyPr/>
          <a:lstStyle/>
          <a:p>
            <a:fld id="{4AD42628-5396-47D8-BD9A-7CA3D25B5E6D}" type="slidenum">
              <a:rPr lang="fr-CH" smtClean="0"/>
              <a:t>86</a:t>
            </a:fld>
            <a:endParaRPr lang="fr-CH"/>
          </a:p>
        </p:txBody>
      </p:sp>
    </p:spTree>
    <p:extLst>
      <p:ext uri="{BB962C8B-B14F-4D97-AF65-F5344CB8AC3E}">
        <p14:creationId xmlns:p14="http://schemas.microsoft.com/office/powerpoint/2010/main" val="4150859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a:p>
        </p:txBody>
      </p:sp>
      <p:sp>
        <p:nvSpPr>
          <p:cNvPr id="4" name="Espace réservé du numéro de diapositive 3"/>
          <p:cNvSpPr>
            <a:spLocks noGrp="1"/>
          </p:cNvSpPr>
          <p:nvPr>
            <p:ph type="sldNum" sz="quarter" idx="10"/>
          </p:nvPr>
        </p:nvSpPr>
        <p:spPr/>
        <p:txBody>
          <a:bodyPr/>
          <a:lstStyle/>
          <a:p>
            <a:fld id="{57C8BC02-A84E-469C-8491-D68416F7B9C7}" type="slidenum">
              <a:rPr lang="fr-FR" smtClean="0"/>
              <a:pPr/>
              <a:t>87</a:t>
            </a:fld>
            <a:endParaRPr lang="fr-FR"/>
          </a:p>
        </p:txBody>
      </p:sp>
    </p:spTree>
    <p:extLst>
      <p:ext uri="{BB962C8B-B14F-4D97-AF65-F5344CB8AC3E}">
        <p14:creationId xmlns:p14="http://schemas.microsoft.com/office/powerpoint/2010/main" val="163063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Diagnostic</a:t>
            </a:r>
            <a:r>
              <a:rPr lang="en-US" baseline="0" dirty="0"/>
              <a:t> efficacy</a:t>
            </a:r>
          </a:p>
          <a:p>
            <a:endParaRPr lang="en-US" baseline="0" dirty="0"/>
          </a:p>
          <a:p>
            <a:r>
              <a:rPr lang="en-US" baseline="0" dirty="0"/>
              <a:t>Diagnostic impact</a:t>
            </a:r>
          </a:p>
          <a:p>
            <a:endParaRPr lang="en-US" baseline="0" dirty="0"/>
          </a:p>
          <a:p>
            <a:r>
              <a:rPr lang="en-US" baseline="0" dirty="0"/>
              <a:t>Therapeutic impact</a:t>
            </a:r>
          </a:p>
          <a:p>
            <a:endParaRPr lang="en-US" baseline="0" dirty="0"/>
          </a:p>
          <a:p>
            <a:r>
              <a:rPr lang="en-US" baseline="0" dirty="0"/>
              <a:t>Contribute to patient care</a:t>
            </a:r>
            <a:endParaRPr lang="en-US" dirty="0"/>
          </a:p>
        </p:txBody>
      </p:sp>
      <p:sp>
        <p:nvSpPr>
          <p:cNvPr id="4" name="Espace réservé du numéro de diapositive 3"/>
          <p:cNvSpPr>
            <a:spLocks noGrp="1"/>
          </p:cNvSpPr>
          <p:nvPr>
            <p:ph type="sldNum" sz="quarter" idx="10"/>
          </p:nvPr>
        </p:nvSpPr>
        <p:spPr/>
        <p:txBody>
          <a:bodyPr/>
          <a:lstStyle/>
          <a:p>
            <a:fld id="{F297D2E0-F8A4-4BE2-899C-4F7621ECBA19}" type="slidenum">
              <a:rPr lang="de-CH" smtClean="0"/>
              <a:t>27</a:t>
            </a:fld>
            <a:endParaRPr lang="de-CH"/>
          </a:p>
        </p:txBody>
      </p:sp>
    </p:spTree>
    <p:extLst>
      <p:ext uri="{BB962C8B-B14F-4D97-AF65-F5344CB8AC3E}">
        <p14:creationId xmlns:p14="http://schemas.microsoft.com/office/powerpoint/2010/main" val="1869139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a:p>
        </p:txBody>
      </p:sp>
      <p:sp>
        <p:nvSpPr>
          <p:cNvPr id="4" name="Espace réservé du numéro de diapositive 3"/>
          <p:cNvSpPr>
            <a:spLocks noGrp="1"/>
          </p:cNvSpPr>
          <p:nvPr>
            <p:ph type="sldNum" sz="quarter" idx="10"/>
          </p:nvPr>
        </p:nvSpPr>
        <p:spPr/>
        <p:txBody>
          <a:bodyPr/>
          <a:lstStyle/>
          <a:p>
            <a:fld id="{57C8BC02-A84E-469C-8491-D68416F7B9C7}" type="slidenum">
              <a:rPr lang="fr-FR" smtClean="0"/>
              <a:pPr/>
              <a:t>88</a:t>
            </a:fld>
            <a:endParaRPr lang="fr-FR"/>
          </a:p>
        </p:txBody>
      </p:sp>
    </p:spTree>
    <p:extLst>
      <p:ext uri="{BB962C8B-B14F-4D97-AF65-F5344CB8AC3E}">
        <p14:creationId xmlns:p14="http://schemas.microsoft.com/office/powerpoint/2010/main" val="131242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a:ln/>
        </p:spPr>
      </p:sp>
      <p:sp>
        <p:nvSpPr>
          <p:cNvPr id="70659" name="Espace réservé des commentaires 2"/>
          <p:cNvSpPr>
            <a:spLocks noGrp="1"/>
          </p:cNvSpPr>
          <p:nvPr>
            <p:ph type="body" idx="1"/>
          </p:nvPr>
        </p:nvSpPr>
        <p:spPr>
          <a:noFill/>
          <a:ln/>
        </p:spPr>
        <p:txBody>
          <a:bodyPr/>
          <a:lstStyle/>
          <a:p>
            <a:endParaRPr lang="fr-CH"/>
          </a:p>
        </p:txBody>
      </p:sp>
      <p:sp>
        <p:nvSpPr>
          <p:cNvPr id="70660" name="Espace réservé du numéro de diapositive 4"/>
          <p:cNvSpPr>
            <a:spLocks noGrp="1"/>
          </p:cNvSpPr>
          <p:nvPr>
            <p:ph type="sldNum" sz="quarter" idx="5"/>
          </p:nvPr>
        </p:nvSpPr>
        <p:spPr>
          <a:noFill/>
        </p:spPr>
        <p:txBody>
          <a:bodyPr/>
          <a:lstStyle/>
          <a:p>
            <a:pPr defTabSz="920750"/>
            <a:fld id="{3661D99A-0E77-4F12-A9BB-B80560242154}" type="slidenum">
              <a:rPr lang="fr-FR" smtClean="0"/>
              <a:pPr defTabSz="920750"/>
              <a:t>33</a:t>
            </a:fld>
            <a:endParaRPr lang="fr-FR"/>
          </a:p>
        </p:txBody>
      </p:sp>
    </p:spTree>
    <p:extLst>
      <p:ext uri="{BB962C8B-B14F-4D97-AF65-F5344CB8AC3E}">
        <p14:creationId xmlns:p14="http://schemas.microsoft.com/office/powerpoint/2010/main" val="2312258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a:ln/>
        </p:spPr>
      </p:sp>
      <p:sp>
        <p:nvSpPr>
          <p:cNvPr id="70659" name="Espace réservé des commentaires 2"/>
          <p:cNvSpPr>
            <a:spLocks noGrp="1"/>
          </p:cNvSpPr>
          <p:nvPr>
            <p:ph type="body" idx="1"/>
          </p:nvPr>
        </p:nvSpPr>
        <p:spPr>
          <a:noFill/>
          <a:ln/>
        </p:spPr>
        <p:txBody>
          <a:bodyPr/>
          <a:lstStyle/>
          <a:p>
            <a:endParaRPr lang="fr-CH"/>
          </a:p>
        </p:txBody>
      </p:sp>
      <p:sp>
        <p:nvSpPr>
          <p:cNvPr id="70660" name="Espace réservé du numéro de diapositive 4"/>
          <p:cNvSpPr>
            <a:spLocks noGrp="1"/>
          </p:cNvSpPr>
          <p:nvPr>
            <p:ph type="sldNum" sz="quarter" idx="5"/>
          </p:nvPr>
        </p:nvSpPr>
        <p:spPr>
          <a:noFill/>
        </p:spPr>
        <p:txBody>
          <a:bodyPr/>
          <a:lstStyle/>
          <a:p>
            <a:pPr defTabSz="920750"/>
            <a:fld id="{3661D99A-0E77-4F12-A9BB-B80560242154}" type="slidenum">
              <a:rPr lang="fr-FR" smtClean="0"/>
              <a:pPr defTabSz="920750"/>
              <a:t>34</a:t>
            </a:fld>
            <a:endParaRPr lang="fr-FR"/>
          </a:p>
        </p:txBody>
      </p:sp>
    </p:spTree>
    <p:extLst>
      <p:ext uri="{BB962C8B-B14F-4D97-AF65-F5344CB8AC3E}">
        <p14:creationId xmlns:p14="http://schemas.microsoft.com/office/powerpoint/2010/main" val="3668898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kern="1200" dirty="0">
                <a:solidFill>
                  <a:schemeClr val="tx1"/>
                </a:solidFill>
                <a:effectLst/>
                <a:latin typeface="+mn-lt"/>
                <a:ea typeface="+mn-ea"/>
                <a:cs typeface="+mn-cs"/>
              </a:rPr>
              <a:t>as a more thorough noise descriptor than pixel standard deviation, describes both the magnitude  and texture</a:t>
            </a:r>
            <a:r>
              <a:rPr lang="en-US" sz="1200" b="0" i="0" kern="1200" baseline="0" dirty="0">
                <a:solidFill>
                  <a:schemeClr val="tx1"/>
                </a:solidFill>
                <a:effectLst/>
                <a:latin typeface="+mn-lt"/>
                <a:ea typeface="+mn-ea"/>
                <a:cs typeface="+mn-cs"/>
              </a:rPr>
              <a:t> as it </a:t>
            </a:r>
            <a:r>
              <a:rPr lang="en-US" sz="1200" b="0" i="0" kern="1200" dirty="0">
                <a:solidFill>
                  <a:schemeClr val="tx1"/>
                </a:solidFill>
                <a:effectLst/>
                <a:latin typeface="+mn-lt"/>
                <a:ea typeface="+mn-ea"/>
                <a:cs typeface="+mn-cs"/>
              </a:rPr>
              <a:t>describes the spatial frequency dependence of the noise</a:t>
            </a:r>
            <a:endParaRPr lang="en-US" dirty="0"/>
          </a:p>
        </p:txBody>
      </p:sp>
      <p:sp>
        <p:nvSpPr>
          <p:cNvPr id="4" name="Espace réservé du numéro de diapositive 3"/>
          <p:cNvSpPr>
            <a:spLocks noGrp="1"/>
          </p:cNvSpPr>
          <p:nvPr>
            <p:ph type="sldNum" sz="quarter" idx="10"/>
          </p:nvPr>
        </p:nvSpPr>
        <p:spPr/>
        <p:txBody>
          <a:bodyPr/>
          <a:lstStyle/>
          <a:p>
            <a:fld id="{F297D2E0-F8A4-4BE2-899C-4F7621ECBA19}" type="slidenum">
              <a:rPr lang="de-CH" smtClean="0"/>
              <a:t>42</a:t>
            </a:fld>
            <a:endParaRPr lang="de-CH"/>
          </a:p>
        </p:txBody>
      </p:sp>
    </p:spTree>
    <p:extLst>
      <p:ext uri="{BB962C8B-B14F-4D97-AF65-F5344CB8AC3E}">
        <p14:creationId xmlns:p14="http://schemas.microsoft.com/office/powerpoint/2010/main" val="222227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a:ln/>
        </p:spPr>
      </p:sp>
      <p:sp>
        <p:nvSpPr>
          <p:cNvPr id="74755" name="Espace réservé des commentaires 2"/>
          <p:cNvSpPr>
            <a:spLocks noGrp="1"/>
          </p:cNvSpPr>
          <p:nvPr>
            <p:ph type="body" idx="1"/>
          </p:nvPr>
        </p:nvSpPr>
        <p:spPr>
          <a:noFill/>
          <a:ln/>
        </p:spPr>
        <p:txBody>
          <a:bodyPr/>
          <a:lstStyle/>
          <a:p>
            <a:endParaRPr lang="fr-CH"/>
          </a:p>
        </p:txBody>
      </p:sp>
      <p:sp>
        <p:nvSpPr>
          <p:cNvPr id="74756" name="Espace réservé du numéro de diapositive 4"/>
          <p:cNvSpPr>
            <a:spLocks noGrp="1"/>
          </p:cNvSpPr>
          <p:nvPr>
            <p:ph type="sldNum" sz="quarter" idx="5"/>
          </p:nvPr>
        </p:nvSpPr>
        <p:spPr>
          <a:noFill/>
        </p:spPr>
        <p:txBody>
          <a:bodyPr/>
          <a:lstStyle/>
          <a:p>
            <a:pPr defTabSz="922338"/>
            <a:fld id="{5AD41EB8-D54E-4AAB-8557-F1B9BDD05B65}" type="slidenum">
              <a:rPr lang="fr-FR" smtClean="0"/>
              <a:pPr defTabSz="922338"/>
              <a:t>43</a:t>
            </a:fld>
            <a:endParaRPr lang="fr-FR"/>
          </a:p>
        </p:txBody>
      </p:sp>
    </p:spTree>
    <p:extLst>
      <p:ext uri="{BB962C8B-B14F-4D97-AF65-F5344CB8AC3E}">
        <p14:creationId xmlns:p14="http://schemas.microsoft.com/office/powerpoint/2010/main" val="908452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a:ln/>
        </p:spPr>
      </p:sp>
      <p:sp>
        <p:nvSpPr>
          <p:cNvPr id="74755" name="Espace réservé des commentaires 2"/>
          <p:cNvSpPr>
            <a:spLocks noGrp="1"/>
          </p:cNvSpPr>
          <p:nvPr>
            <p:ph type="body" idx="1"/>
          </p:nvPr>
        </p:nvSpPr>
        <p:spPr>
          <a:noFill/>
          <a:ln/>
        </p:spPr>
        <p:txBody>
          <a:bodyPr/>
          <a:lstStyle/>
          <a:p>
            <a:endParaRPr lang="fr-CH"/>
          </a:p>
        </p:txBody>
      </p:sp>
      <p:sp>
        <p:nvSpPr>
          <p:cNvPr id="74756" name="Espace réservé du numéro de diapositive 4"/>
          <p:cNvSpPr>
            <a:spLocks noGrp="1"/>
          </p:cNvSpPr>
          <p:nvPr>
            <p:ph type="sldNum" sz="quarter" idx="5"/>
          </p:nvPr>
        </p:nvSpPr>
        <p:spPr>
          <a:noFill/>
        </p:spPr>
        <p:txBody>
          <a:bodyPr/>
          <a:lstStyle/>
          <a:p>
            <a:pPr defTabSz="922338"/>
            <a:fld id="{5AD41EB8-D54E-4AAB-8557-F1B9BDD05B65}" type="slidenum">
              <a:rPr lang="fr-FR" smtClean="0"/>
              <a:pPr defTabSz="922338"/>
              <a:t>44</a:t>
            </a:fld>
            <a:endParaRPr lang="fr-FR"/>
          </a:p>
        </p:txBody>
      </p:sp>
    </p:spTree>
    <p:extLst>
      <p:ext uri="{BB962C8B-B14F-4D97-AF65-F5344CB8AC3E}">
        <p14:creationId xmlns:p14="http://schemas.microsoft.com/office/powerpoint/2010/main" val="1238766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a:ln/>
        </p:spPr>
      </p:sp>
      <p:sp>
        <p:nvSpPr>
          <p:cNvPr id="74755" name="Espace réservé des commentaires 2"/>
          <p:cNvSpPr>
            <a:spLocks noGrp="1"/>
          </p:cNvSpPr>
          <p:nvPr>
            <p:ph type="body" idx="1"/>
          </p:nvPr>
        </p:nvSpPr>
        <p:spPr>
          <a:noFill/>
          <a:ln/>
        </p:spPr>
        <p:txBody>
          <a:bodyPr/>
          <a:lstStyle/>
          <a:p>
            <a:endParaRPr lang="fr-CH"/>
          </a:p>
        </p:txBody>
      </p:sp>
      <p:sp>
        <p:nvSpPr>
          <p:cNvPr id="74756" name="Espace réservé du numéro de diapositive 4"/>
          <p:cNvSpPr>
            <a:spLocks noGrp="1"/>
          </p:cNvSpPr>
          <p:nvPr>
            <p:ph type="sldNum" sz="quarter" idx="5"/>
          </p:nvPr>
        </p:nvSpPr>
        <p:spPr>
          <a:noFill/>
        </p:spPr>
        <p:txBody>
          <a:bodyPr/>
          <a:lstStyle/>
          <a:p>
            <a:pPr defTabSz="922338"/>
            <a:fld id="{5AD41EB8-D54E-4AAB-8557-F1B9BDD05B65}" type="slidenum">
              <a:rPr lang="fr-FR" smtClean="0"/>
              <a:pPr defTabSz="922338"/>
              <a:t>45</a:t>
            </a:fld>
            <a:endParaRPr lang="fr-FR"/>
          </a:p>
        </p:txBody>
      </p:sp>
    </p:spTree>
    <p:extLst>
      <p:ext uri="{BB962C8B-B14F-4D97-AF65-F5344CB8AC3E}">
        <p14:creationId xmlns:p14="http://schemas.microsoft.com/office/powerpoint/2010/main" val="348473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kern="1200" dirty="0">
                <a:solidFill>
                  <a:schemeClr val="tx1"/>
                </a:solidFill>
                <a:effectLst/>
                <a:latin typeface="+mn-lt"/>
                <a:ea typeface="+mn-ea"/>
                <a:cs typeface="+mn-cs"/>
              </a:rPr>
              <a:t>Resolution is an imaging system's ability to distinguish object detail</a:t>
            </a:r>
            <a:endParaRPr lang="en-US" dirty="0"/>
          </a:p>
        </p:txBody>
      </p:sp>
      <p:sp>
        <p:nvSpPr>
          <p:cNvPr id="4" name="Espace réservé du numéro de diapositive 3"/>
          <p:cNvSpPr>
            <a:spLocks noGrp="1"/>
          </p:cNvSpPr>
          <p:nvPr>
            <p:ph type="sldNum" sz="quarter" idx="10"/>
          </p:nvPr>
        </p:nvSpPr>
        <p:spPr/>
        <p:txBody>
          <a:bodyPr/>
          <a:lstStyle/>
          <a:p>
            <a:fld id="{F297D2E0-F8A4-4BE2-899C-4F7621ECBA19}" type="slidenum">
              <a:rPr lang="de-CH" smtClean="0"/>
              <a:t>49</a:t>
            </a:fld>
            <a:endParaRPr lang="de-CH"/>
          </a:p>
        </p:txBody>
      </p:sp>
    </p:spTree>
    <p:extLst>
      <p:ext uri="{BB962C8B-B14F-4D97-AF65-F5344CB8AC3E}">
        <p14:creationId xmlns:p14="http://schemas.microsoft.com/office/powerpoint/2010/main" val="3521899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fr-FR"/>
              <a:t>Modifiez le style du titre</a:t>
            </a:r>
            <a:endParaRPr lang="en-US" dirty="0"/>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err="1"/>
              <a:t>gstyle</a:t>
            </a:r>
            <a:endParaRPr lang="en-US" dirty="0"/>
          </a:p>
        </p:txBody>
      </p:sp>
      <p:sp>
        <p:nvSpPr>
          <p:cNvPr id="4" name="Date Placeholder 3"/>
          <p:cNvSpPr>
            <a:spLocks noGrp="1"/>
          </p:cNvSpPr>
          <p:nvPr>
            <p:ph type="dt" sz="half" idx="10"/>
          </p:nvPr>
        </p:nvSpPr>
        <p:spPr/>
        <p:txBody>
          <a:bodyPr/>
          <a:lstStyle/>
          <a:p>
            <a:fld id="{D763724C-E7A2-4A6D-A4BD-CDB6C1C03172}"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D763724C-E7A2-4A6D-A4BD-CDB6C1C03172}"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D763724C-E7A2-4A6D-A4BD-CDB6C1C03172}"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763724C-E7A2-4A6D-A4BD-CDB6C1C03172}"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763724C-E7A2-4A6D-A4BD-CDB6C1C03172}"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D763724C-E7A2-4A6D-A4BD-CDB6C1C03172}"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3A10D-7D5E-4932-A76F-CD1632FD3D96}"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D763724C-E7A2-4A6D-A4BD-CDB6C1C03172}" type="datetimeFigureOut">
              <a:rPr lang="en-US" smtClean="0"/>
              <a:t>10/3/2024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A3A10D-7D5E-4932-A76F-CD1632FD3D96}"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D763724C-E7A2-4A6D-A4BD-CDB6C1C03172}" type="datetimeFigureOut">
              <a:rPr lang="en-US" smtClean="0"/>
              <a:t>10/3/2024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724C-E7A2-4A6D-A4BD-CDB6C1C03172}" type="datetimeFigureOut">
              <a:rPr lang="en-US" smtClean="0"/>
              <a:t>10/3/2024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A3A10D-7D5E-4932-A76F-CD1632FD3D96}"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763724C-E7A2-4A6D-A4BD-CDB6C1C03172}"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3A10D-7D5E-4932-A76F-CD1632FD3D96}"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763724C-E7A2-4A6D-A4BD-CDB6C1C03172}"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3A10D-7D5E-4932-A76F-CD1632FD3D96}"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3724C-E7A2-4A6D-A4BD-CDB6C1C03172}" type="datetimeFigureOut">
              <a:rPr lang="en-US" smtClean="0"/>
              <a:t>10/3/2024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3A10D-7D5E-4932-A76F-CD1632FD3D96}" type="slidenum">
              <a:rPr lang="en-US" smtClean="0"/>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2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oleObject" Target="../embeddings/oleObject9.bin"/><Relationship Id="rId4" Type="http://schemas.openxmlformats.org/officeDocument/2006/relationships/image" Target="../media/image33.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35.jpeg"/><Relationship Id="rId7" Type="http://schemas.openxmlformats.org/officeDocument/2006/relationships/image" Target="../media/image37.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oleObject" Target="../embeddings/oleObject11.bin"/><Relationship Id="rId5" Type="http://schemas.openxmlformats.org/officeDocument/2006/relationships/image" Target="../media/image36.wmf"/><Relationship Id="rId4" Type="http://schemas.openxmlformats.org/officeDocument/2006/relationships/oleObject" Target="../embeddings/oleObject10.bin"/><Relationship Id="rId9" Type="http://schemas.openxmlformats.org/officeDocument/2006/relationships/image" Target="../media/image38.wmf"/></Relationships>
</file>

<file path=ppt/slides/_rels/slide43.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4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2.wmf"/><Relationship Id="rId4" Type="http://schemas.openxmlformats.org/officeDocument/2006/relationships/image" Target="../media/image41.wmf"/></Relationships>
</file>

<file path=ppt/slides/_rels/slide4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4.wmf"/></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slideLayout" Target="../slideLayouts/slideLayout2.xml"/><Relationship Id="rId5" Type="http://schemas.openxmlformats.org/officeDocument/2006/relationships/image" Target="../media/image51.wmf"/><Relationship Id="rId4" Type="http://schemas.openxmlformats.org/officeDocument/2006/relationships/image" Target="../media/image50.wmf"/></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cid:2cb1caba-2350-485e-8929-a90058b0a1e3@intranet.chuv" TargetMode="Externa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oleObject" Target="../embeddings/oleObject13.bin"/><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8.emf"/><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2.jpeg"/><Relationship Id="rId7" Type="http://schemas.openxmlformats.org/officeDocument/2006/relationships/image" Target="../media/image64.wmf"/><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oleObject" Target="../embeddings/oleObject15.bin"/><Relationship Id="rId5" Type="http://schemas.openxmlformats.org/officeDocument/2006/relationships/image" Target="../media/image63.wmf"/><Relationship Id="rId10" Type="http://schemas.openxmlformats.org/officeDocument/2006/relationships/image" Target="../media/image67.wmf"/><Relationship Id="rId4" Type="http://schemas.openxmlformats.org/officeDocument/2006/relationships/oleObject" Target="../embeddings/oleObject14.bin"/><Relationship Id="rId9" Type="http://schemas.openxmlformats.org/officeDocument/2006/relationships/image" Target="../media/image66.wmf"/></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1.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5.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image" Target="../media/image7.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w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1.wmf"/><Relationship Id="rId4" Type="http://schemas.openxmlformats.org/officeDocument/2006/relationships/oleObject" Target="../embeddings/oleObject18.bin"/></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oleObject" Target="../embeddings/oleObject19.bin"/><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97.x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oleObject" Target="../embeddings/oleObject20.bin"/><Relationship Id="rId1" Type="http://schemas.openxmlformats.org/officeDocument/2006/relationships/slideLayout" Target="../slideLayouts/slideLayout2.xml"/><Relationship Id="rId4" Type="http://schemas.openxmlformats.org/officeDocument/2006/relationships/image" Target="../media/image9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a:t>Radiography &amp; Mammography</a:t>
            </a:r>
            <a:endParaRPr lang="en-US" dirty="0"/>
          </a:p>
        </p:txBody>
      </p:sp>
      <p:sp>
        <p:nvSpPr>
          <p:cNvPr id="3" name="Subtitle 2"/>
          <p:cNvSpPr>
            <a:spLocks noGrp="1"/>
          </p:cNvSpPr>
          <p:nvPr>
            <p:ph type="subTitle" idx="1"/>
          </p:nvPr>
        </p:nvSpPr>
        <p:spPr/>
        <p:txBody>
          <a:bodyPr/>
          <a:lstStyle/>
          <a:p>
            <a:r>
              <a:rPr lang="fr-CH" dirty="0"/>
              <a:t>Dr. Sc. Damien RACINE</a:t>
            </a:r>
          </a:p>
          <a:p>
            <a:r>
              <a:rPr lang="fr-CH" dirty="0"/>
              <a:t>Institute of Radiation Physics (IRA), CHUV</a:t>
            </a:r>
            <a:endParaRPr lang="de-CH" dirty="0"/>
          </a:p>
          <a:p>
            <a:r>
              <a:rPr lang="en-US" dirty="0">
                <a:latin typeface="+mj-lt"/>
              </a:rPr>
              <a:t>Damien.Racine@chuv.ch</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45" y="5596131"/>
            <a:ext cx="357212" cy="1161664"/>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14461" y="4153125"/>
            <a:ext cx="1857624" cy="3907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CH" dirty="0" err="1"/>
              <a:t>What</a:t>
            </a:r>
            <a:r>
              <a:rPr lang="fr-CH" dirty="0"/>
              <a:t> </a:t>
            </a:r>
            <a:r>
              <a:rPr lang="fr-CH" dirty="0" err="1"/>
              <a:t>is</a:t>
            </a:r>
            <a:r>
              <a:rPr lang="fr-CH" dirty="0"/>
              <a:t> the dose to the skin ?</a:t>
            </a:r>
          </a:p>
          <a:p>
            <a:pPr marL="0" indent="0">
              <a:buNone/>
            </a:pPr>
            <a:endParaRPr lang="fr-CH" dirty="0"/>
          </a:p>
          <a:p>
            <a:pPr marL="0" indent="0">
              <a:buNone/>
            </a:pPr>
            <a:r>
              <a:rPr lang="fr-CH" b="1" dirty="0">
                <a:solidFill>
                  <a:schemeClr val="tx2">
                    <a:lumMod val="60000"/>
                    <a:lumOff val="40000"/>
                  </a:schemeClr>
                </a:solidFill>
              </a:rPr>
              <a:t>(80 kV / 80 </a:t>
            </a:r>
            <a:r>
              <a:rPr lang="fr-CH" b="1" dirty="0" err="1">
                <a:solidFill>
                  <a:schemeClr val="tx2">
                    <a:lumMod val="60000"/>
                    <a:lumOff val="40000"/>
                  </a:schemeClr>
                </a:solidFill>
              </a:rPr>
              <a:t>mAs</a:t>
            </a:r>
            <a:r>
              <a:rPr lang="fr-CH" b="1" dirty="0">
                <a:solidFill>
                  <a:schemeClr val="tx2">
                    <a:lumMod val="60000"/>
                    <a:lumOff val="40000"/>
                  </a:schemeClr>
                </a:solidFill>
              </a:rPr>
              <a:t> / 1 m / </a:t>
            </a:r>
          </a:p>
          <a:p>
            <a:pPr marL="0" indent="0">
              <a:buNone/>
            </a:pPr>
            <a:r>
              <a:rPr lang="fr-CH" b="1" dirty="0">
                <a:solidFill>
                  <a:schemeClr val="tx2">
                    <a:lumMod val="60000"/>
                    <a:lumOff val="40000"/>
                  </a:schemeClr>
                </a:solidFill>
              </a:rPr>
              <a:t>3mm filtration) </a:t>
            </a:r>
            <a:endParaRPr lang="de-CH" b="1" dirty="0">
              <a:solidFill>
                <a:schemeClr val="tx2">
                  <a:lumMod val="60000"/>
                  <a:lumOff val="40000"/>
                </a:schemeClr>
              </a:solidFill>
            </a:endParaRPr>
          </a:p>
        </p:txBody>
      </p:sp>
      <p:sp>
        <p:nvSpPr>
          <p:cNvPr id="2" name="Titre 1"/>
          <p:cNvSpPr>
            <a:spLocks noGrp="1"/>
          </p:cNvSpPr>
          <p:nvPr>
            <p:ph type="title"/>
          </p:nvPr>
        </p:nvSpPr>
        <p:spPr/>
        <p:txBody>
          <a:bodyPr/>
          <a:lstStyle/>
          <a:p>
            <a:r>
              <a:rPr lang="fr-CH" dirty="0"/>
              <a:t>Abdomen </a:t>
            </a:r>
            <a:r>
              <a:rPr lang="fr-CH" dirty="0" err="1"/>
              <a:t>radiography</a:t>
            </a:r>
            <a:r>
              <a:rPr lang="fr-CH" dirty="0"/>
              <a:t> – </a:t>
            </a:r>
            <a:r>
              <a:rPr lang="fr-CH" dirty="0" err="1"/>
              <a:t>Exercise</a:t>
            </a:r>
            <a:endParaRPr lang="de-CH" dirty="0"/>
          </a:p>
        </p:txBody>
      </p:sp>
      <p:pic>
        <p:nvPicPr>
          <p:cNvPr id="770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25577" y="1538260"/>
            <a:ext cx="4613212" cy="3683276"/>
          </a:xfrm>
          <a:prstGeom prst="rect">
            <a:avLst/>
          </a:prstGeom>
          <a:noFill/>
          <a:ln w="9525">
            <a:noFill/>
            <a:miter lim="800000"/>
            <a:headEnd/>
            <a:tailEnd/>
          </a:ln>
          <a:effectLst/>
        </p:spPr>
      </p:pic>
      <p:sp>
        <p:nvSpPr>
          <p:cNvPr id="7" name="Rectangle 6"/>
          <p:cNvSpPr/>
          <p:nvPr/>
        </p:nvSpPr>
        <p:spPr>
          <a:xfrm>
            <a:off x="360218" y="124691"/>
            <a:ext cx="11499273" cy="656705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668770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CH" dirty="0" err="1"/>
              <a:t>What</a:t>
            </a:r>
            <a:r>
              <a:rPr lang="fr-CH" dirty="0"/>
              <a:t> </a:t>
            </a:r>
            <a:r>
              <a:rPr lang="fr-CH" dirty="0" err="1"/>
              <a:t>is</a:t>
            </a:r>
            <a:r>
              <a:rPr lang="fr-CH" dirty="0"/>
              <a:t> the dose to the skin ?</a:t>
            </a:r>
          </a:p>
          <a:p>
            <a:pPr marL="0" indent="0">
              <a:buNone/>
            </a:pPr>
            <a:endParaRPr lang="fr-CH" dirty="0"/>
          </a:p>
          <a:p>
            <a:pPr marL="0" indent="0">
              <a:buNone/>
            </a:pPr>
            <a:r>
              <a:rPr lang="fr-CH" b="1" dirty="0">
                <a:solidFill>
                  <a:schemeClr val="tx2">
                    <a:lumMod val="60000"/>
                    <a:lumOff val="40000"/>
                  </a:schemeClr>
                </a:solidFill>
              </a:rPr>
              <a:t>(80 kV / 80 </a:t>
            </a:r>
            <a:r>
              <a:rPr lang="fr-CH" b="1" dirty="0" err="1">
                <a:solidFill>
                  <a:schemeClr val="tx2">
                    <a:lumMod val="60000"/>
                    <a:lumOff val="40000"/>
                  </a:schemeClr>
                </a:solidFill>
              </a:rPr>
              <a:t>mAs</a:t>
            </a:r>
            <a:r>
              <a:rPr lang="fr-CH" b="1" dirty="0">
                <a:solidFill>
                  <a:schemeClr val="tx2">
                    <a:lumMod val="60000"/>
                    <a:lumOff val="40000"/>
                  </a:schemeClr>
                </a:solidFill>
              </a:rPr>
              <a:t> / 1 m / </a:t>
            </a:r>
          </a:p>
          <a:p>
            <a:pPr marL="0" indent="0">
              <a:buNone/>
            </a:pPr>
            <a:r>
              <a:rPr lang="fr-CH" b="1" dirty="0">
                <a:solidFill>
                  <a:schemeClr val="tx2">
                    <a:lumMod val="60000"/>
                    <a:lumOff val="40000"/>
                  </a:schemeClr>
                </a:solidFill>
              </a:rPr>
              <a:t>3mm filtration) </a:t>
            </a:r>
            <a:endParaRPr lang="de-CH" b="1" dirty="0">
              <a:solidFill>
                <a:schemeClr val="tx2">
                  <a:lumMod val="60000"/>
                  <a:lumOff val="40000"/>
                </a:schemeClr>
              </a:solidFill>
            </a:endParaRPr>
          </a:p>
        </p:txBody>
      </p:sp>
      <p:sp>
        <p:nvSpPr>
          <p:cNvPr id="2" name="Titre 1"/>
          <p:cNvSpPr>
            <a:spLocks noGrp="1"/>
          </p:cNvSpPr>
          <p:nvPr>
            <p:ph type="title"/>
          </p:nvPr>
        </p:nvSpPr>
        <p:spPr/>
        <p:txBody>
          <a:bodyPr/>
          <a:lstStyle/>
          <a:p>
            <a:r>
              <a:rPr lang="fr-CH" dirty="0"/>
              <a:t>Abdomen </a:t>
            </a:r>
            <a:r>
              <a:rPr lang="fr-CH" dirty="0" err="1"/>
              <a:t>radiography</a:t>
            </a:r>
            <a:r>
              <a:rPr lang="fr-CH" dirty="0"/>
              <a:t> – </a:t>
            </a:r>
            <a:r>
              <a:rPr lang="fr-CH" dirty="0" err="1"/>
              <a:t>Exercise</a:t>
            </a:r>
            <a:r>
              <a:rPr lang="fr-CH" dirty="0"/>
              <a:t> (solution)</a:t>
            </a:r>
            <a:endParaRPr lang="de-CH" dirty="0"/>
          </a:p>
        </p:txBody>
      </p:sp>
      <p:pic>
        <p:nvPicPr>
          <p:cNvPr id="770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25577" y="1538260"/>
            <a:ext cx="4613212" cy="3683276"/>
          </a:xfrm>
          <a:prstGeom prst="rect">
            <a:avLst/>
          </a:prstGeom>
          <a:noFill/>
          <a:ln w="9525">
            <a:noFill/>
            <a:miter lim="800000"/>
            <a:headEnd/>
            <a:tailEnd/>
          </a:ln>
          <a:effectLst/>
        </p:spPr>
      </p:pic>
      <p:sp>
        <p:nvSpPr>
          <p:cNvPr id="7" name="Rectangle 6"/>
          <p:cNvSpPr/>
          <p:nvPr/>
        </p:nvSpPr>
        <p:spPr>
          <a:xfrm>
            <a:off x="360218" y="124691"/>
            <a:ext cx="11499273" cy="656705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6" name="Groupe 5"/>
          <p:cNvGrpSpPr/>
          <p:nvPr/>
        </p:nvGrpSpPr>
        <p:grpSpPr>
          <a:xfrm>
            <a:off x="838200" y="4250605"/>
            <a:ext cx="4289540" cy="674687"/>
            <a:chOff x="2463800" y="5550760"/>
            <a:chExt cx="4289540" cy="674687"/>
          </a:xfrm>
        </p:grpSpPr>
        <p:sp>
          <p:nvSpPr>
            <p:cNvPr id="8" name="Rectangle 7"/>
            <p:cNvSpPr/>
            <p:nvPr/>
          </p:nvSpPr>
          <p:spPr>
            <a:xfrm>
              <a:off x="5849956" y="5728771"/>
              <a:ext cx="903384" cy="385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2"/>
            <p:cNvGraphicFramePr>
              <a:graphicFrameLocks noChangeAspect="1"/>
            </p:cNvGraphicFramePr>
            <p:nvPr/>
          </p:nvGraphicFramePr>
          <p:xfrm>
            <a:off x="2463800" y="5550760"/>
            <a:ext cx="4168775" cy="674687"/>
          </p:xfrm>
          <a:graphic>
            <a:graphicData uri="http://schemas.openxmlformats.org/presentationml/2006/ole">
              <mc:AlternateContent xmlns:mc="http://schemas.openxmlformats.org/markup-compatibility/2006">
                <mc:Choice xmlns:v="urn:schemas-microsoft-com:vml" Requires="v">
                  <p:oleObj name="Equation" r:id="rId3" imgW="5448240" imgH="876240" progId="Equation.DSMT4">
                    <p:embed/>
                  </p:oleObj>
                </mc:Choice>
                <mc:Fallback>
                  <p:oleObj name="Equation" r:id="rId3" imgW="5448240" imgH="876240" progId="Equation.DSMT4">
                    <p:embed/>
                    <p:pic>
                      <p:nvPicPr>
                        <p:cNvPr id="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3800" y="5550760"/>
                          <a:ext cx="4168775" cy="674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77095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upload.wikimedia.org/wikipedia/commons/c/c8/Chest_Xray_PA_3-8-201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67518" y="2404643"/>
            <a:ext cx="3340228" cy="2707684"/>
          </a:xfrm>
          <a:prstGeom prst="rect">
            <a:avLst/>
          </a:prstGeom>
          <a:noFill/>
        </p:spPr>
      </p:pic>
      <p:pic>
        <p:nvPicPr>
          <p:cNvPr id="6" name="Picture 2" descr="http://image.wikifoundry.com/image/1/TbLeC44vPDaw1YZ25Y5ynA231696/GW618H70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60965" y="2111798"/>
            <a:ext cx="2907580" cy="3293374"/>
          </a:xfrm>
          <a:prstGeom prst="rect">
            <a:avLst/>
          </a:prstGeom>
          <a:noFill/>
        </p:spPr>
      </p:pic>
      <p:sp>
        <p:nvSpPr>
          <p:cNvPr id="7" name="ZoneTexte 6"/>
          <p:cNvSpPr txBox="1"/>
          <p:nvPr/>
        </p:nvSpPr>
        <p:spPr>
          <a:xfrm>
            <a:off x="2552074" y="1795264"/>
            <a:ext cx="3927764" cy="523220"/>
          </a:xfrm>
          <a:prstGeom prst="rect">
            <a:avLst/>
          </a:prstGeom>
          <a:noFill/>
        </p:spPr>
        <p:txBody>
          <a:bodyPr wrap="square" rtlCol="0">
            <a:spAutoFit/>
          </a:bodyPr>
          <a:lstStyle/>
          <a:p>
            <a:r>
              <a:rPr lang="en-US" sz="2800" dirty="0">
                <a:latin typeface="+mj-lt"/>
              </a:rPr>
              <a:t>skin dose: </a:t>
            </a:r>
            <a:r>
              <a:rPr lang="en-US" sz="2800" b="1" dirty="0">
                <a:solidFill>
                  <a:schemeClr val="tx2">
                    <a:lumMod val="60000"/>
                    <a:lumOff val="40000"/>
                  </a:schemeClr>
                </a:solidFill>
                <a:latin typeface="+mj-lt"/>
              </a:rPr>
              <a:t>0.03 </a:t>
            </a:r>
            <a:r>
              <a:rPr lang="en-US" sz="2800" b="1" dirty="0" err="1">
                <a:solidFill>
                  <a:schemeClr val="tx2">
                    <a:lumMod val="60000"/>
                    <a:lumOff val="40000"/>
                  </a:schemeClr>
                </a:solidFill>
                <a:latin typeface="+mj-lt"/>
              </a:rPr>
              <a:t>mGy</a:t>
            </a:r>
            <a:endParaRPr lang="en-US" sz="2800" b="1" dirty="0">
              <a:solidFill>
                <a:schemeClr val="tx2">
                  <a:lumMod val="60000"/>
                  <a:lumOff val="40000"/>
                </a:schemeClr>
              </a:solidFill>
              <a:latin typeface="+mj-lt"/>
            </a:endParaRPr>
          </a:p>
        </p:txBody>
      </p:sp>
      <p:sp>
        <p:nvSpPr>
          <p:cNvPr id="8" name="ZoneTexte 7"/>
          <p:cNvSpPr txBox="1"/>
          <p:nvPr/>
        </p:nvSpPr>
        <p:spPr>
          <a:xfrm>
            <a:off x="8551543" y="1548645"/>
            <a:ext cx="2869247" cy="523220"/>
          </a:xfrm>
          <a:prstGeom prst="rect">
            <a:avLst/>
          </a:prstGeom>
          <a:noFill/>
        </p:spPr>
        <p:txBody>
          <a:bodyPr wrap="none" rtlCol="0">
            <a:spAutoFit/>
          </a:bodyPr>
          <a:lstStyle/>
          <a:p>
            <a:r>
              <a:rPr lang="en-US" sz="2800" dirty="0">
                <a:latin typeface="+mj-lt"/>
              </a:rPr>
              <a:t>skin dose: </a:t>
            </a:r>
            <a:r>
              <a:rPr lang="en-US" sz="2800" b="1" dirty="0">
                <a:solidFill>
                  <a:schemeClr val="tx2">
                    <a:lumMod val="60000"/>
                    <a:lumOff val="40000"/>
                  </a:schemeClr>
                </a:solidFill>
                <a:latin typeface="+mj-lt"/>
              </a:rPr>
              <a:t>6.9 </a:t>
            </a:r>
            <a:r>
              <a:rPr lang="en-US" sz="2800" b="1" dirty="0" err="1">
                <a:solidFill>
                  <a:schemeClr val="tx2">
                    <a:lumMod val="60000"/>
                    <a:lumOff val="40000"/>
                  </a:schemeClr>
                </a:solidFill>
                <a:latin typeface="+mj-lt"/>
              </a:rPr>
              <a:t>mGy</a:t>
            </a:r>
            <a:endParaRPr lang="en-US" sz="2800" b="1" dirty="0">
              <a:solidFill>
                <a:schemeClr val="tx2">
                  <a:lumMod val="60000"/>
                  <a:lumOff val="40000"/>
                </a:schemeClr>
              </a:solidFill>
              <a:latin typeface="+mj-lt"/>
            </a:endParaRPr>
          </a:p>
        </p:txBody>
      </p:sp>
      <p:sp>
        <p:nvSpPr>
          <p:cNvPr id="9" name="ZoneTexte 8"/>
          <p:cNvSpPr txBox="1"/>
          <p:nvPr/>
        </p:nvSpPr>
        <p:spPr>
          <a:xfrm>
            <a:off x="2473960" y="5746601"/>
            <a:ext cx="6753195" cy="523220"/>
          </a:xfrm>
          <a:prstGeom prst="rect">
            <a:avLst/>
          </a:prstGeom>
          <a:noFill/>
        </p:spPr>
        <p:txBody>
          <a:bodyPr wrap="none" rtlCol="0">
            <a:spAutoFit/>
          </a:bodyPr>
          <a:lstStyle/>
          <a:p>
            <a:r>
              <a:rPr lang="en-US" sz="2800" dirty="0">
                <a:latin typeface="+mj-lt"/>
              </a:rPr>
              <a:t>In both cases, we have </a:t>
            </a:r>
            <a:r>
              <a:rPr lang="en-US" sz="2800" b="1" dirty="0">
                <a:solidFill>
                  <a:schemeClr val="tx2">
                    <a:lumMod val="60000"/>
                    <a:lumOff val="40000"/>
                  </a:schemeClr>
                </a:solidFill>
                <a:latin typeface="+mj-lt"/>
              </a:rPr>
              <a:t>2 </a:t>
            </a:r>
            <a:r>
              <a:rPr lang="el-GR" sz="2800" b="1" dirty="0">
                <a:solidFill>
                  <a:schemeClr val="tx2">
                    <a:lumMod val="60000"/>
                    <a:lumOff val="40000"/>
                  </a:schemeClr>
                </a:solidFill>
                <a:latin typeface="Calibri"/>
              </a:rPr>
              <a:t>μ</a:t>
            </a:r>
            <a:r>
              <a:rPr lang="fr-CH" sz="2800" b="1" dirty="0">
                <a:solidFill>
                  <a:schemeClr val="tx2">
                    <a:lumMod val="60000"/>
                    <a:lumOff val="40000"/>
                  </a:schemeClr>
                </a:solidFill>
                <a:latin typeface="Calibri"/>
              </a:rPr>
              <a:t>Gy </a:t>
            </a:r>
            <a:r>
              <a:rPr lang="fr-CH" sz="2800" dirty="0">
                <a:latin typeface="Calibri"/>
              </a:rPr>
              <a:t>to the </a:t>
            </a:r>
            <a:r>
              <a:rPr lang="fr-CH" sz="2800" b="1" dirty="0">
                <a:solidFill>
                  <a:schemeClr val="tx2">
                    <a:lumMod val="60000"/>
                    <a:lumOff val="40000"/>
                  </a:schemeClr>
                </a:solidFill>
                <a:latin typeface="Calibri"/>
              </a:rPr>
              <a:t>detector</a:t>
            </a:r>
            <a:r>
              <a:rPr lang="en-US" sz="2800" b="1" dirty="0">
                <a:solidFill>
                  <a:srgbClr val="0070C0"/>
                </a:solidFill>
                <a:latin typeface="+mj-lt"/>
              </a:rPr>
              <a:t> </a:t>
            </a:r>
          </a:p>
        </p:txBody>
      </p:sp>
      <p:sp>
        <p:nvSpPr>
          <p:cNvPr id="10" name="ZoneTexte 9"/>
          <p:cNvSpPr txBox="1"/>
          <p:nvPr/>
        </p:nvSpPr>
        <p:spPr>
          <a:xfrm>
            <a:off x="335360" y="3069848"/>
            <a:ext cx="2304256" cy="1384995"/>
          </a:xfrm>
          <a:prstGeom prst="rect">
            <a:avLst/>
          </a:prstGeom>
          <a:noFill/>
        </p:spPr>
        <p:txBody>
          <a:bodyPr wrap="square" rtlCol="0">
            <a:spAutoFit/>
          </a:bodyPr>
          <a:lstStyle/>
          <a:p>
            <a:r>
              <a:rPr lang="en-US" sz="2800" dirty="0">
                <a:latin typeface="+mj-lt"/>
              </a:rPr>
              <a:t>thickness</a:t>
            </a:r>
          </a:p>
          <a:p>
            <a:r>
              <a:rPr lang="en-US" sz="2800" dirty="0">
                <a:latin typeface="+mj-lt"/>
              </a:rPr>
              <a:t>~18 cm</a:t>
            </a:r>
          </a:p>
          <a:p>
            <a:r>
              <a:rPr lang="en-US" sz="2800" i="1" dirty="0">
                <a:latin typeface="+mj-lt"/>
              </a:rPr>
              <a:t>(density 0.3)</a:t>
            </a:r>
          </a:p>
        </p:txBody>
      </p:sp>
      <p:sp>
        <p:nvSpPr>
          <p:cNvPr id="11" name="ZoneTexte 10"/>
          <p:cNvSpPr txBox="1"/>
          <p:nvPr/>
        </p:nvSpPr>
        <p:spPr>
          <a:xfrm>
            <a:off x="6284256" y="3069848"/>
            <a:ext cx="1961073" cy="1384995"/>
          </a:xfrm>
          <a:prstGeom prst="rect">
            <a:avLst/>
          </a:prstGeom>
          <a:noFill/>
        </p:spPr>
        <p:txBody>
          <a:bodyPr wrap="square" rtlCol="0">
            <a:spAutoFit/>
          </a:bodyPr>
          <a:lstStyle/>
          <a:p>
            <a:r>
              <a:rPr lang="en-US" sz="2800" dirty="0">
                <a:latin typeface="+mj-lt"/>
              </a:rPr>
              <a:t>thickness</a:t>
            </a:r>
          </a:p>
          <a:p>
            <a:r>
              <a:rPr lang="en-US" sz="2800" dirty="0">
                <a:latin typeface="+mj-lt"/>
              </a:rPr>
              <a:t>~18 cm</a:t>
            </a:r>
          </a:p>
          <a:p>
            <a:r>
              <a:rPr lang="en-US" sz="2800" i="1" dirty="0">
                <a:latin typeface="+mj-lt"/>
              </a:rPr>
              <a:t>(density 1)</a:t>
            </a:r>
          </a:p>
        </p:txBody>
      </p:sp>
      <p:sp>
        <p:nvSpPr>
          <p:cNvPr id="2" name="Titre 1"/>
          <p:cNvSpPr>
            <a:spLocks noGrp="1"/>
          </p:cNvSpPr>
          <p:nvPr>
            <p:ph type="title"/>
          </p:nvPr>
        </p:nvSpPr>
        <p:spPr/>
        <p:txBody>
          <a:bodyPr/>
          <a:lstStyle/>
          <a:p>
            <a:r>
              <a:rPr lang="fr-CH" dirty="0" err="1"/>
              <a:t>Comparison</a:t>
            </a:r>
            <a:endParaRPr lang="de-CH" dirty="0"/>
          </a:p>
        </p:txBody>
      </p:sp>
    </p:spTree>
    <p:extLst>
      <p:ext uri="{BB962C8B-B14F-4D97-AF65-F5344CB8AC3E}">
        <p14:creationId xmlns:p14="http://schemas.microsoft.com/office/powerpoint/2010/main" val="1820245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02" name="Rectangle 2"/>
          <p:cNvSpPr>
            <a:spLocks noGrp="1" noChangeArrowheads="1"/>
          </p:cNvSpPr>
          <p:nvPr>
            <p:ph type="title"/>
          </p:nvPr>
        </p:nvSpPr>
        <p:spPr/>
        <p:txBody>
          <a:bodyPr/>
          <a:lstStyle/>
          <a:p>
            <a:r>
              <a:rPr lang="en-US" dirty="0"/>
              <a:t>Dosimetry : Dose Area Product</a:t>
            </a:r>
          </a:p>
        </p:txBody>
      </p:sp>
      <p:sp>
        <p:nvSpPr>
          <p:cNvPr id="1433603" name="Rectangle 3"/>
          <p:cNvSpPr>
            <a:spLocks noGrp="1" noChangeArrowheads="1"/>
          </p:cNvSpPr>
          <p:nvPr>
            <p:ph idx="1"/>
          </p:nvPr>
        </p:nvSpPr>
        <p:spPr>
          <a:xfrm>
            <a:off x="551384" y="1844824"/>
            <a:ext cx="10972800" cy="4525963"/>
          </a:xfrm>
        </p:spPr>
        <p:txBody>
          <a:bodyPr>
            <a:normAutofit lnSpcReduction="10000"/>
          </a:bodyPr>
          <a:lstStyle/>
          <a:p>
            <a:pPr marL="0" indent="0">
              <a:buNone/>
            </a:pPr>
            <a:r>
              <a:rPr lang="en-US" b="1" dirty="0">
                <a:solidFill>
                  <a:schemeClr val="tx2">
                    <a:lumMod val="60000"/>
                    <a:lumOff val="40000"/>
                  </a:schemeClr>
                </a:solidFill>
                <a:latin typeface="+mn-lt"/>
              </a:rPr>
              <a:t>Dose Area Product (DAP)</a:t>
            </a:r>
          </a:p>
          <a:p>
            <a:pPr marL="0" indent="0">
              <a:buNone/>
            </a:pPr>
            <a:endParaRPr lang="en-US" dirty="0"/>
          </a:p>
          <a:p>
            <a:pPr marL="0" indent="0">
              <a:buNone/>
            </a:pPr>
            <a:r>
              <a:rPr lang="en-US" dirty="0">
                <a:latin typeface="+mn-lt"/>
              </a:rPr>
              <a:t>DAP = </a:t>
            </a:r>
            <a:r>
              <a:rPr lang="en-US" dirty="0"/>
              <a:t> K x S</a:t>
            </a:r>
          </a:p>
          <a:p>
            <a:pPr marL="0" indent="0">
              <a:buNone/>
            </a:pPr>
            <a:r>
              <a:rPr lang="en-US" dirty="0">
                <a:latin typeface="+mn-lt"/>
              </a:rPr>
              <a:t>	K : </a:t>
            </a:r>
            <a:r>
              <a:rPr lang="en-US" dirty="0" err="1">
                <a:latin typeface="+mn-lt"/>
              </a:rPr>
              <a:t>Kerma</a:t>
            </a:r>
            <a:endParaRPr lang="en-US" dirty="0">
              <a:latin typeface="+mn-lt"/>
            </a:endParaRPr>
          </a:p>
          <a:p>
            <a:pPr marL="0" indent="0">
              <a:buNone/>
            </a:pPr>
            <a:r>
              <a:rPr lang="en-US" dirty="0"/>
              <a:t>	S : Area exposed</a:t>
            </a:r>
          </a:p>
          <a:p>
            <a:pPr marL="0" indent="0">
              <a:buNone/>
            </a:pPr>
            <a:endParaRPr lang="en-US" dirty="0">
              <a:latin typeface="+mn-lt"/>
            </a:endParaRPr>
          </a:p>
          <a:p>
            <a:pPr marL="0" indent="0">
              <a:buNone/>
            </a:pPr>
            <a:r>
              <a:rPr lang="en-US" b="1" dirty="0">
                <a:solidFill>
                  <a:srgbClr val="0070C0"/>
                </a:solidFill>
              </a:rPr>
              <a:t>Invariant</a:t>
            </a:r>
            <a:r>
              <a:rPr lang="en-US" dirty="0"/>
              <a:t> with the </a:t>
            </a:r>
            <a:r>
              <a:rPr lang="en-US" b="1" dirty="0">
                <a:solidFill>
                  <a:srgbClr val="0070C0"/>
                </a:solidFill>
              </a:rPr>
              <a:t>distance</a:t>
            </a:r>
            <a:r>
              <a:rPr lang="en-US" dirty="0"/>
              <a:t> between source and patient</a:t>
            </a:r>
          </a:p>
          <a:p>
            <a:pPr marL="0" indent="0">
              <a:buNone/>
            </a:pPr>
            <a:r>
              <a:rPr lang="en-US" dirty="0"/>
              <a:t>Represents </a:t>
            </a:r>
            <a:r>
              <a:rPr lang="en-US" b="1" dirty="0">
                <a:solidFill>
                  <a:srgbClr val="0070C0"/>
                </a:solidFill>
              </a:rPr>
              <a:t>stochastic effects </a:t>
            </a:r>
          </a:p>
        </p:txBody>
      </p:sp>
      <p:pic>
        <p:nvPicPr>
          <p:cNvPr id="20487" name="Picture 7" descr="Kerma (dose)-area product. DAP 1 , dose-area product at the upper...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184" y="1196752"/>
            <a:ext cx="3456383" cy="35671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0955464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Dosimetry : Effective dose</a:t>
            </a:r>
            <a:endParaRPr lang="fr-CH"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609600" y="1600201"/>
                <a:ext cx="10972800" cy="4925143"/>
              </a:xfrm>
            </p:spPr>
            <p:txBody>
              <a:bodyPr>
                <a:normAutofit fontScale="85000" lnSpcReduction="10000"/>
              </a:bodyPr>
              <a:lstStyle/>
              <a:p>
                <a:r>
                  <a:rPr lang="en-US" dirty="0"/>
                  <a:t>The </a:t>
                </a:r>
                <a:r>
                  <a:rPr lang="en-US" b="1" dirty="0">
                    <a:solidFill>
                      <a:srgbClr val="0070C0"/>
                    </a:solidFill>
                  </a:rPr>
                  <a:t>effective dose </a:t>
                </a:r>
                <a:r>
                  <a:rPr lang="en-US" dirty="0"/>
                  <a:t>(E) measures the </a:t>
                </a:r>
                <a:r>
                  <a:rPr lang="en-US" b="1" dirty="0">
                    <a:solidFill>
                      <a:srgbClr val="0070C0"/>
                    </a:solidFill>
                  </a:rPr>
                  <a:t>deleterious impact </a:t>
                </a:r>
                <a:r>
                  <a:rPr lang="en-US" dirty="0"/>
                  <a:t>of the absorbed </a:t>
                </a:r>
                <a:r>
                  <a:rPr lang="en-US" b="1" dirty="0">
                    <a:solidFill>
                      <a:srgbClr val="0070C0"/>
                    </a:solidFill>
                  </a:rPr>
                  <a:t>dose</a:t>
                </a:r>
                <a:r>
                  <a:rPr lang="en-US" dirty="0"/>
                  <a:t> on biological </a:t>
                </a:r>
                <a:r>
                  <a:rPr lang="en-US" b="1" dirty="0">
                    <a:solidFill>
                      <a:srgbClr val="0070C0"/>
                    </a:solidFill>
                  </a:rPr>
                  <a:t>tissues</a:t>
                </a:r>
                <a:r>
                  <a:rPr lang="en-US" dirty="0"/>
                  <a:t>.</a:t>
                </a:r>
              </a:p>
              <a:p>
                <a:r>
                  <a:rPr lang="en-US" dirty="0"/>
                  <a:t>Each tissue does </a:t>
                </a:r>
                <a:r>
                  <a:rPr lang="en-US" b="1" dirty="0">
                    <a:solidFill>
                      <a:srgbClr val="0070C0"/>
                    </a:solidFill>
                  </a:rPr>
                  <a:t>not</a:t>
                </a:r>
                <a:r>
                  <a:rPr lang="en-US" dirty="0"/>
                  <a:t> have the </a:t>
                </a:r>
                <a:r>
                  <a:rPr lang="en-US" b="1" dirty="0">
                    <a:solidFill>
                      <a:srgbClr val="0070C0"/>
                    </a:solidFill>
                  </a:rPr>
                  <a:t>same </a:t>
                </a:r>
                <a:r>
                  <a:rPr lang="en-US" b="1" dirty="0" err="1">
                    <a:solidFill>
                      <a:srgbClr val="0070C0"/>
                    </a:solidFill>
                  </a:rPr>
                  <a:t>radiosensitivity</a:t>
                </a:r>
                <a:endParaRPr lang="en-US" b="1" dirty="0">
                  <a:solidFill>
                    <a:srgbClr val="0070C0"/>
                  </a:solidFill>
                </a:endParaRPr>
              </a:p>
              <a:p>
                <a:pPr lvl="1"/>
                <a:r>
                  <a:rPr lang="en-US" dirty="0"/>
                  <a:t>It is the tissue-weighted sum of the equivalent doses in all specified tissues and organs of the human body</a:t>
                </a:r>
              </a:p>
              <a:p>
                <a:pPr lvl="1"/>
                <a:endParaRPr lang="en-US" dirty="0"/>
              </a:p>
              <a:p>
                <a:pPr marL="457200" lvl="1"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r>
                        <a:rPr lang="en-US">
                          <a:latin typeface="Cambria Math" panose="02040503050406030204" pitchFamily="18" charset="0"/>
                        </a:rPr>
                        <m:t>=</m:t>
                      </m:r>
                      <m:nary>
                        <m:naryPr>
                          <m:chr m:val="∑"/>
                          <m:limLoc m:val="undOvr"/>
                          <m:grow m:val="on"/>
                          <m:supHide m:val="on"/>
                          <m:ctrlPr>
                            <a:rPr lang="en-US" i="1">
                              <a:latin typeface="Cambria Math" panose="02040503050406030204" pitchFamily="18" charset="0"/>
                            </a:rPr>
                          </m:ctrlPr>
                        </m:naryPr>
                        <m:sub>
                          <m:r>
                            <a:rPr lang="en-US" i="1">
                              <a:latin typeface="Cambria Math" panose="02040503050406030204" pitchFamily="18" charset="0"/>
                            </a:rPr>
                            <m:t>𝑇</m:t>
                          </m:r>
                        </m:sub>
                        <m:sup/>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𝑇</m:t>
                              </m:r>
                            </m:sub>
                          </m:sSub>
                          <m:sSub>
                            <m:sSubPr>
                              <m:ctrlPr>
                                <a:rPr lang="en-US" i="1">
                                  <a:latin typeface="Cambria Math" panose="02040503050406030204" pitchFamily="18" charset="0"/>
                                </a:rPr>
                              </m:ctrlPr>
                            </m:sSubPr>
                            <m:e>
                              <m:r>
                                <a:rPr lang="fr-CH" b="0" i="1" smtClean="0">
                                  <a:latin typeface="Cambria Math" panose="02040503050406030204" pitchFamily="18" charset="0"/>
                                </a:rPr>
                                <m:t>𝐻</m:t>
                              </m:r>
                            </m:e>
                            <m:sub>
                              <m:r>
                                <a:rPr lang="en-US" i="1">
                                  <a:latin typeface="Cambria Math" panose="02040503050406030204" pitchFamily="18" charset="0"/>
                                </a:rPr>
                                <m:t>𝑇</m:t>
                              </m:r>
                            </m:sub>
                          </m:sSub>
                          <m:r>
                            <a:rPr lang="fr-CH" b="0" i="1" smtClean="0">
                              <a:latin typeface="Cambria Math" panose="02040503050406030204" pitchFamily="18" charset="0"/>
                            </a:rPr>
                            <m:t>=</m:t>
                          </m:r>
                        </m:e>
                      </m:nary>
                      <m:nary>
                        <m:naryPr>
                          <m:chr m:val="∑"/>
                          <m:limLoc m:val="undOvr"/>
                          <m:grow m:val="on"/>
                          <m:supHide m:val="on"/>
                          <m:ctrlPr>
                            <a:rPr lang="en-US" i="1">
                              <a:latin typeface="Cambria Math" panose="02040503050406030204" pitchFamily="18" charset="0"/>
                            </a:rPr>
                          </m:ctrlPr>
                        </m:naryPr>
                        <m:sub>
                          <m:r>
                            <a:rPr lang="en-US" i="1">
                              <a:latin typeface="Cambria Math" panose="02040503050406030204" pitchFamily="18" charset="0"/>
                            </a:rPr>
                            <m:t>𝑇</m:t>
                          </m:r>
                        </m:sub>
                        <m:sup/>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𝑇</m:t>
                              </m:r>
                            </m:sub>
                          </m:sSub>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fr-CH" b="0" i="1" smtClean="0">
                                      <a:latin typeface="Cambria Math" panose="02040503050406030204" pitchFamily="18" charset="0"/>
                                    </a:rPr>
                                    <m:t>𝑅</m:t>
                                  </m:r>
                                </m:sub>
                              </m:sSub>
                              <m:r>
                                <a:rPr lang="fr-CH" b="0" i="1" smtClean="0">
                                  <a:latin typeface="Cambria Math" panose="02040503050406030204" pitchFamily="18" charset="0"/>
                                </a:rPr>
                                <m:t>𝐷</m:t>
                              </m:r>
                            </m:e>
                            <m:sub>
                              <m:r>
                                <a:rPr lang="en-US" i="1">
                                  <a:latin typeface="Cambria Math" panose="02040503050406030204" pitchFamily="18" charset="0"/>
                                </a:rPr>
                                <m:t>𝑇</m:t>
                              </m:r>
                            </m:sub>
                          </m:sSub>
                        </m:e>
                      </m:nary>
                    </m:oMath>
                  </m:oMathPara>
                </a14:m>
                <a:endParaRPr lang="fr-CH" dirty="0"/>
              </a:p>
              <a:p>
                <a:pPr marL="457200" lvl="1"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𝑇</m:t>
                        </m:r>
                      </m:sub>
                    </m:sSub>
                  </m:oMath>
                </a14:m>
                <a:r>
                  <a:rPr lang="fr-CH" dirty="0"/>
                  <a:t> </a:t>
                </a:r>
                <a:r>
                  <a:rPr lang="en-US" dirty="0"/>
                  <a:t> is the tissue weighting factor</a:t>
                </a:r>
              </a:p>
              <a:p>
                <a:pPr marL="457200" lvl="1"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fr-CH" b="0" i="1" smtClean="0">
                            <a:latin typeface="Cambria Math" panose="02040503050406030204" pitchFamily="18" charset="0"/>
                          </a:rPr>
                          <m:t>𝑅</m:t>
                        </m:r>
                      </m:sub>
                    </m:sSub>
                  </m:oMath>
                </a14:m>
                <a:r>
                  <a:rPr lang="fr-CH" dirty="0"/>
                  <a:t> </a:t>
                </a:r>
                <a:r>
                  <a:rPr lang="en-US" dirty="0"/>
                  <a:t> is the radiation weighting factor </a:t>
                </a:r>
              </a:p>
              <a:p>
                <a:pPr marL="457200" lvl="1" indent="0">
                  <a:buNone/>
                </a:pPr>
                <a14:m>
                  <m:oMath xmlns:m="http://schemas.openxmlformats.org/officeDocument/2006/math">
                    <m:sSub>
                      <m:sSubPr>
                        <m:ctrlPr>
                          <a:rPr lang="en-US" i="1">
                            <a:latin typeface="Cambria Math" panose="02040503050406030204" pitchFamily="18" charset="0"/>
                          </a:rPr>
                        </m:ctrlPr>
                      </m:sSubPr>
                      <m:e>
                        <m:r>
                          <a:rPr lang="fr-CH" i="1">
                            <a:latin typeface="Cambria Math" panose="02040503050406030204" pitchFamily="18" charset="0"/>
                          </a:rPr>
                          <m:t>𝐷</m:t>
                        </m:r>
                      </m:e>
                      <m:sub>
                        <m:r>
                          <a:rPr lang="en-US" i="1">
                            <a:latin typeface="Cambria Math" panose="02040503050406030204" pitchFamily="18" charset="0"/>
                          </a:rPr>
                          <m:t>𝑇</m:t>
                        </m:r>
                      </m:sub>
                    </m:sSub>
                  </m:oMath>
                </a14:m>
                <a:r>
                  <a:rPr lang="fr-CH" dirty="0"/>
                  <a:t> </a:t>
                </a:r>
                <a:r>
                  <a:rPr lang="en-US" dirty="0"/>
                  <a:t>is the mass-averaged absorbed dose in tissue </a:t>
                </a:r>
                <a:r>
                  <a:rPr lang="en-US" i="1" dirty="0"/>
                  <a:t>T</a:t>
                </a:r>
              </a:p>
              <a:p>
                <a:pPr marL="457200" lvl="1" indent="0">
                  <a:buNone/>
                </a:pPr>
                <a14:m>
                  <m:oMath xmlns:m="http://schemas.openxmlformats.org/officeDocument/2006/math">
                    <m:sSub>
                      <m:sSubPr>
                        <m:ctrlPr>
                          <a:rPr lang="en-US" i="1">
                            <a:latin typeface="Cambria Math" panose="02040503050406030204" pitchFamily="18" charset="0"/>
                          </a:rPr>
                        </m:ctrlPr>
                      </m:sSubPr>
                      <m:e>
                        <m:r>
                          <a:rPr lang="fr-CH" i="1">
                            <a:latin typeface="Cambria Math" panose="02040503050406030204" pitchFamily="18" charset="0"/>
                          </a:rPr>
                          <m:t>𝐻</m:t>
                        </m:r>
                      </m:e>
                      <m:sub>
                        <m:r>
                          <a:rPr lang="en-US" i="1">
                            <a:latin typeface="Cambria Math" panose="02040503050406030204" pitchFamily="18" charset="0"/>
                          </a:rPr>
                          <m:t>𝑇</m:t>
                        </m:r>
                      </m:sub>
                    </m:sSub>
                  </m:oMath>
                </a14:m>
                <a:r>
                  <a:rPr lang="fr-CH" dirty="0"/>
                  <a:t> </a:t>
                </a:r>
                <a:r>
                  <a:rPr lang="en-US" dirty="0"/>
                  <a:t>is the equivalent dose absorbed by tissue </a:t>
                </a:r>
                <a:r>
                  <a:rPr lang="en-US" i="1" dirty="0"/>
                  <a:t>T</a:t>
                </a:r>
                <a:endParaRPr lang="fr-CH"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609600" y="1600201"/>
                <a:ext cx="10972800" cy="4925143"/>
              </a:xfrm>
              <a:blipFill>
                <a:blip r:embed="rId2"/>
                <a:stretch>
                  <a:fillRect l="-944" t="-1983" b="-2726"/>
                </a:stretch>
              </a:blipFill>
            </p:spPr>
            <p:txBody>
              <a:bodyPr/>
              <a:lstStyle/>
              <a:p>
                <a:r>
                  <a:rPr lang="fr-CH">
                    <a:noFill/>
                  </a:rPr>
                  <a:t> </a:t>
                </a:r>
              </a:p>
            </p:txBody>
          </p:sp>
        </mc:Fallback>
      </mc:AlternateContent>
    </p:spTree>
    <p:extLst>
      <p:ext uri="{BB962C8B-B14F-4D97-AF65-F5344CB8AC3E}">
        <p14:creationId xmlns:p14="http://schemas.microsoft.com/office/powerpoint/2010/main" val="1838472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Dosimetry : Effective dose</a:t>
            </a:r>
            <a:endParaRPr lang="fr-CH" dirty="0"/>
          </a:p>
        </p:txBody>
      </p:sp>
      <p:pic>
        <p:nvPicPr>
          <p:cNvPr id="46082" name="Picture 2" descr="https://www.radiation-dosimetry.org/wp-content/uploads/2019/12/Radiation-weighting-factors-current-ICRP.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5400" y="2492896"/>
            <a:ext cx="5334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46084" name="Picture 4" descr="Current International Commission on Radiological Pro- tection (ICRP)... |  Download 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024" y="1700808"/>
            <a:ext cx="5671670" cy="50212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9336" y="5733256"/>
            <a:ext cx="6096000" cy="923330"/>
          </a:xfrm>
          <a:prstGeom prst="rect">
            <a:avLst/>
          </a:prstGeom>
        </p:spPr>
        <p:txBody>
          <a:bodyPr>
            <a:spAutoFit/>
          </a:bodyPr>
          <a:lstStyle/>
          <a:p>
            <a:pPr algn="just"/>
            <a:r>
              <a:rPr lang="fr-CH" dirty="0"/>
              <a:t>The </a:t>
            </a:r>
            <a:r>
              <a:rPr lang="fr-CH" dirty="0" err="1"/>
              <a:t>sum</a:t>
            </a:r>
            <a:r>
              <a:rPr lang="fr-CH" dirty="0"/>
              <a:t> of </a:t>
            </a:r>
            <a:r>
              <a:rPr lang="fr-CH" dirty="0" err="1"/>
              <a:t>these</a:t>
            </a:r>
            <a:r>
              <a:rPr lang="fr-CH" dirty="0"/>
              <a:t> </a:t>
            </a:r>
            <a:r>
              <a:rPr lang="fr-CH" dirty="0" err="1"/>
              <a:t>weighting</a:t>
            </a:r>
            <a:r>
              <a:rPr lang="fr-CH" dirty="0"/>
              <a:t> </a:t>
            </a:r>
            <a:r>
              <a:rPr lang="fr-CH" dirty="0" err="1"/>
              <a:t>factors</a:t>
            </a:r>
            <a:r>
              <a:rPr lang="fr-CH" dirty="0"/>
              <a:t> </a:t>
            </a:r>
            <a:r>
              <a:rPr lang="fr-CH" dirty="0" err="1"/>
              <a:t>is</a:t>
            </a:r>
            <a:r>
              <a:rPr lang="fr-CH" dirty="0"/>
              <a:t> 1, </a:t>
            </a:r>
            <a:r>
              <a:rPr lang="fr-CH" dirty="0" err="1"/>
              <a:t>which</a:t>
            </a:r>
            <a:r>
              <a:rPr lang="fr-CH" dirty="0"/>
              <a:t> corresponds to the </a:t>
            </a:r>
            <a:r>
              <a:rPr lang="fr-CH" dirty="0" err="1"/>
              <a:t>overall</a:t>
            </a:r>
            <a:r>
              <a:rPr lang="fr-CH" dirty="0"/>
              <a:t> </a:t>
            </a:r>
            <a:r>
              <a:rPr lang="fr-CH" dirty="0" err="1"/>
              <a:t>detriment</a:t>
            </a:r>
            <a:r>
              <a:rPr lang="fr-CH" dirty="0"/>
              <a:t> of irradiation of the </a:t>
            </a:r>
            <a:r>
              <a:rPr lang="fr-CH" dirty="0" err="1"/>
              <a:t>whole</a:t>
            </a:r>
            <a:r>
              <a:rPr lang="fr-CH" dirty="0"/>
              <a:t> body.</a:t>
            </a:r>
          </a:p>
        </p:txBody>
      </p:sp>
      <p:sp>
        <p:nvSpPr>
          <p:cNvPr id="5" name="Rectangle 4"/>
          <p:cNvSpPr/>
          <p:nvPr/>
        </p:nvSpPr>
        <p:spPr>
          <a:xfrm>
            <a:off x="6312024" y="1268760"/>
            <a:ext cx="5996000" cy="369332"/>
          </a:xfrm>
          <a:prstGeom prst="rect">
            <a:avLst/>
          </a:prstGeom>
        </p:spPr>
        <p:txBody>
          <a:bodyPr wrap="none">
            <a:spAutoFit/>
          </a:bodyPr>
          <a:lstStyle/>
          <a:p>
            <a:r>
              <a:rPr lang="fr-CH" dirty="0">
                <a:solidFill>
                  <a:srgbClr val="0070C0"/>
                </a:solidFill>
              </a:rPr>
              <a:t>The </a:t>
            </a:r>
            <a:r>
              <a:rPr lang="fr-CH" dirty="0" err="1">
                <a:solidFill>
                  <a:srgbClr val="0070C0"/>
                </a:solidFill>
              </a:rPr>
              <a:t>higher</a:t>
            </a:r>
            <a:r>
              <a:rPr lang="fr-CH" dirty="0">
                <a:solidFill>
                  <a:srgbClr val="0070C0"/>
                </a:solidFill>
              </a:rPr>
              <a:t> W</a:t>
            </a:r>
            <a:r>
              <a:rPr lang="fr-CH" baseline="-25000" dirty="0">
                <a:solidFill>
                  <a:srgbClr val="0070C0"/>
                </a:solidFill>
              </a:rPr>
              <a:t>T</a:t>
            </a:r>
            <a:r>
              <a:rPr lang="fr-CH" dirty="0">
                <a:solidFill>
                  <a:srgbClr val="0070C0"/>
                </a:solidFill>
              </a:rPr>
              <a:t> , the more sensitive the tissues or </a:t>
            </a:r>
            <a:r>
              <a:rPr lang="fr-CH" dirty="0" err="1">
                <a:solidFill>
                  <a:srgbClr val="0070C0"/>
                </a:solidFill>
              </a:rPr>
              <a:t>organs</a:t>
            </a:r>
            <a:r>
              <a:rPr lang="fr-CH" dirty="0">
                <a:solidFill>
                  <a:srgbClr val="0070C0"/>
                </a:solidFill>
              </a:rPr>
              <a:t>.</a:t>
            </a:r>
            <a:endParaRPr lang="fr-CH" dirty="0"/>
          </a:p>
        </p:txBody>
      </p:sp>
    </p:spTree>
    <p:extLst>
      <p:ext uri="{BB962C8B-B14F-4D97-AF65-F5344CB8AC3E}">
        <p14:creationId xmlns:p14="http://schemas.microsoft.com/office/powerpoint/2010/main" val="387593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Dosimetry : Effective dose</a:t>
            </a:r>
            <a:endParaRPr lang="fr-CH"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609600" y="1600201"/>
                <a:ext cx="10972800" cy="4997151"/>
              </a:xfrm>
            </p:spPr>
            <p:txBody>
              <a:bodyPr>
                <a:normAutofit/>
              </a:bodyPr>
              <a:lstStyle/>
              <a:p>
                <a:r>
                  <a:rPr lang="en-US" b="1" dirty="0">
                    <a:solidFill>
                      <a:srgbClr val="0070C0"/>
                    </a:solidFill>
                  </a:rPr>
                  <a:t>Limitation</a:t>
                </a:r>
                <a:r>
                  <a:rPr lang="en-US" dirty="0"/>
                  <a:t>: </a:t>
                </a:r>
              </a:p>
              <a:p>
                <a:pPr lvl="1"/>
                <a:r>
                  <a:rPr lang="en-US" dirty="0"/>
                  <a:t>The calculation of the effective dose requires numerical simulations or multiple measures which are costly in terms of calculation and time</a:t>
                </a:r>
              </a:p>
              <a:p>
                <a:r>
                  <a:rPr lang="en-US" dirty="0"/>
                  <a:t>For a simple estimation, the effective dose is calculated by multiplying the </a:t>
                </a:r>
                <a:r>
                  <a:rPr lang="en-US" b="1" dirty="0">
                    <a:solidFill>
                      <a:srgbClr val="0070C0"/>
                    </a:solidFill>
                  </a:rPr>
                  <a:t>dosimetric quantity </a:t>
                </a:r>
                <a:r>
                  <a:rPr lang="en-US" dirty="0"/>
                  <a:t>(</a:t>
                </a:r>
                <a:r>
                  <a:rPr lang="en-US" dirty="0" err="1"/>
                  <a:t>DoQ</a:t>
                </a:r>
                <a:r>
                  <a:rPr lang="en-US" dirty="0"/>
                  <a:t>)</a:t>
                </a:r>
                <a:br>
                  <a:rPr lang="en-US" dirty="0"/>
                </a:br>
                <a:r>
                  <a:rPr lang="en-US" dirty="0"/>
                  <a:t>by a </a:t>
                </a:r>
                <a:r>
                  <a:rPr lang="en-US" b="1" dirty="0">
                    <a:solidFill>
                      <a:srgbClr val="0070C0"/>
                    </a:solidFill>
                  </a:rPr>
                  <a:t>conversion factor </a:t>
                </a:r>
                <a:r>
                  <a:rPr lang="en-US" dirty="0"/>
                  <a:t>(</a:t>
                </a:r>
                <a:r>
                  <a:rPr lang="en-US" dirty="0" err="1"/>
                  <a:t>eDoQ</a:t>
                </a:r>
                <a:r>
                  <a:rPr lang="en-US" dirty="0"/>
                  <a:t>)</a:t>
                </a:r>
              </a:p>
              <a:p>
                <a:endParaRPr lang="en-US" dirty="0"/>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𝐸</m:t>
                      </m:r>
                      <m:r>
                        <a:rPr lang="en-US" i="0" dirty="0">
                          <a:latin typeface="Cambria Math" panose="02040503050406030204" pitchFamily="18" charset="0"/>
                        </a:rPr>
                        <m:t>=</m:t>
                      </m:r>
                      <m:sSub>
                        <m:sSubPr>
                          <m:ctrlPr>
                            <a:rPr lang="en-US" i="1" dirty="0">
                              <a:latin typeface="Cambria Math" panose="02040503050406030204" pitchFamily="18" charset="0"/>
                            </a:rPr>
                          </m:ctrlPr>
                        </m:sSubPr>
                        <m:e>
                          <m:r>
                            <a:rPr lang="fr-CH" b="0" i="1" dirty="0" smtClean="0">
                              <a:latin typeface="Cambria Math" panose="02040503050406030204" pitchFamily="18" charset="0"/>
                            </a:rPr>
                            <m:t> </m:t>
                          </m:r>
                          <m:r>
                            <a:rPr lang="en-US" i="1" dirty="0">
                              <a:latin typeface="Cambria Math" panose="02040503050406030204" pitchFamily="18" charset="0"/>
                            </a:rPr>
                            <m:t>𝑒</m:t>
                          </m:r>
                        </m:e>
                        <m:sub>
                          <m:r>
                            <a:rPr lang="fr-CH" b="0" i="1" dirty="0" smtClean="0">
                              <a:latin typeface="Cambria Math" panose="02040503050406030204" pitchFamily="18" charset="0"/>
                            </a:rPr>
                            <m:t>𝐷𝑜𝑄</m:t>
                          </m:r>
                        </m:sub>
                      </m:sSub>
                      <m:r>
                        <a:rPr lang="fr-CH" i="1" dirty="0">
                          <a:latin typeface="Cambria Math" panose="02040503050406030204" pitchFamily="18" charset="0"/>
                        </a:rPr>
                        <m:t>𝐷𝑜𝑄</m:t>
                      </m:r>
                    </m:oMath>
                  </m:oMathPara>
                </a14:m>
                <a:endParaRPr lang="en-US"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609600" y="1600201"/>
                <a:ext cx="10972800" cy="4997151"/>
              </a:xfrm>
              <a:blipFill>
                <a:blip r:embed="rId2"/>
                <a:stretch>
                  <a:fillRect l="-1278" t="-1587"/>
                </a:stretch>
              </a:blipFill>
            </p:spPr>
            <p:txBody>
              <a:bodyPr/>
              <a:lstStyle/>
              <a:p>
                <a:r>
                  <a:rPr lang="fr-CH">
                    <a:noFill/>
                  </a:rPr>
                  <a:t> </a:t>
                </a:r>
              </a:p>
            </p:txBody>
          </p:sp>
        </mc:Fallback>
      </mc:AlternateContent>
      <p:pic>
        <p:nvPicPr>
          <p:cNvPr id="5" name="Image 4"/>
          <p:cNvPicPr>
            <a:picLocks noChangeAspect="1"/>
          </p:cNvPicPr>
          <p:nvPr/>
        </p:nvPicPr>
        <p:blipFill rotWithShape="1">
          <a:blip r:embed="rId3"/>
          <a:srcRect l="9770" t="12218" r="46761" b="37259"/>
          <a:stretch/>
        </p:blipFill>
        <p:spPr>
          <a:xfrm>
            <a:off x="9552384" y="4149080"/>
            <a:ext cx="2281382" cy="2632363"/>
          </a:xfrm>
          <a:prstGeom prst="rect">
            <a:avLst/>
          </a:prstGeom>
        </p:spPr>
      </p:pic>
      <p:sp>
        <p:nvSpPr>
          <p:cNvPr id="8" name="ZoneTexte 7"/>
          <p:cNvSpPr txBox="1"/>
          <p:nvPr/>
        </p:nvSpPr>
        <p:spPr>
          <a:xfrm>
            <a:off x="9796967" y="4222510"/>
            <a:ext cx="1005572" cy="253916"/>
          </a:xfrm>
          <a:prstGeom prst="rect">
            <a:avLst/>
          </a:prstGeom>
          <a:solidFill>
            <a:srgbClr val="D2BE96"/>
          </a:solidFill>
        </p:spPr>
        <p:txBody>
          <a:bodyPr wrap="square" rtlCol="0">
            <a:spAutoFit/>
          </a:bodyPr>
          <a:lstStyle/>
          <a:p>
            <a:pPr algn="ctr"/>
            <a:r>
              <a:rPr lang="fr-CH" sz="1050" b="1" dirty="0" err="1"/>
              <a:t>Radiography</a:t>
            </a:r>
            <a:endParaRPr lang="fr-CH" sz="1050" b="1" dirty="0"/>
          </a:p>
        </p:txBody>
      </p:sp>
      <p:sp>
        <p:nvSpPr>
          <p:cNvPr id="9" name="ZoneTexte 8"/>
          <p:cNvSpPr txBox="1"/>
          <p:nvPr/>
        </p:nvSpPr>
        <p:spPr>
          <a:xfrm>
            <a:off x="10951999" y="4164802"/>
            <a:ext cx="832633" cy="369332"/>
          </a:xfrm>
          <a:prstGeom prst="rect">
            <a:avLst/>
          </a:prstGeom>
          <a:solidFill>
            <a:srgbClr val="D2BE96"/>
          </a:solidFill>
        </p:spPr>
        <p:txBody>
          <a:bodyPr wrap="square" rtlCol="0">
            <a:spAutoFit/>
          </a:bodyPr>
          <a:lstStyle/>
          <a:p>
            <a:pPr algn="ctr"/>
            <a:r>
              <a:rPr lang="fr-CH" sz="600" dirty="0"/>
              <a:t>Conversion factor </a:t>
            </a:r>
            <a:r>
              <a:rPr lang="fr-CH" sz="600" dirty="0" err="1"/>
              <a:t>e</a:t>
            </a:r>
            <a:r>
              <a:rPr lang="fr-CH" sz="600" baseline="-25000" dirty="0" err="1"/>
              <a:t>DAP</a:t>
            </a:r>
            <a:r>
              <a:rPr lang="fr-CH" sz="600" dirty="0"/>
              <a:t> [</a:t>
            </a:r>
            <a:r>
              <a:rPr lang="fr-CH" sz="600" dirty="0" err="1"/>
              <a:t>mSv</a:t>
            </a:r>
            <a:r>
              <a:rPr lang="fr-CH" sz="600" dirty="0"/>
              <a:t>/(Gy∙cm</a:t>
            </a:r>
            <a:r>
              <a:rPr lang="fr-CH" sz="600" baseline="30000" dirty="0"/>
              <a:t>2</a:t>
            </a:r>
            <a:r>
              <a:rPr lang="fr-CH" sz="600" dirty="0"/>
              <a:t>)]</a:t>
            </a:r>
            <a:endParaRPr lang="fr-CH" sz="600" baseline="-25000" dirty="0"/>
          </a:p>
        </p:txBody>
      </p:sp>
    </p:spTree>
    <p:extLst>
      <p:ext uri="{BB962C8B-B14F-4D97-AF65-F5344CB8AC3E}">
        <p14:creationId xmlns:p14="http://schemas.microsoft.com/office/powerpoint/2010/main" val="46828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3392" y="1340768"/>
            <a:ext cx="10972800" cy="4525963"/>
          </a:xfrm>
        </p:spPr>
        <p:txBody>
          <a:bodyPr>
            <a:normAutofit/>
          </a:bodyPr>
          <a:lstStyle/>
          <a:p>
            <a:pPr marL="0" indent="0">
              <a:buNone/>
            </a:pPr>
            <a:r>
              <a:rPr lang="fr-CH" dirty="0" err="1"/>
              <a:t>What</a:t>
            </a:r>
            <a:r>
              <a:rPr lang="fr-CH" dirty="0"/>
              <a:t> </a:t>
            </a:r>
            <a:r>
              <a:rPr lang="fr-CH" dirty="0" err="1"/>
              <a:t>is</a:t>
            </a:r>
            <a:r>
              <a:rPr lang="fr-CH" dirty="0"/>
              <a:t> the effective dose ?</a:t>
            </a:r>
          </a:p>
          <a:p>
            <a:pPr marL="0" indent="0">
              <a:buNone/>
            </a:pPr>
            <a:endParaRPr lang="fr-CH" dirty="0"/>
          </a:p>
          <a:p>
            <a:pPr marL="0" indent="0">
              <a:buNone/>
            </a:pPr>
            <a:endParaRPr lang="fr-CH" dirty="0"/>
          </a:p>
          <a:p>
            <a:pPr marL="0" indent="0">
              <a:buNone/>
            </a:pPr>
            <a:endParaRPr lang="fr-CH" dirty="0"/>
          </a:p>
          <a:p>
            <a:pPr marL="0" indent="0">
              <a:buNone/>
            </a:pPr>
            <a:endParaRPr lang="fr-CH" dirty="0"/>
          </a:p>
        </p:txBody>
      </p:sp>
      <p:sp>
        <p:nvSpPr>
          <p:cNvPr id="2" name="Titre 1"/>
          <p:cNvSpPr>
            <a:spLocks noGrp="1"/>
          </p:cNvSpPr>
          <p:nvPr>
            <p:ph type="title"/>
          </p:nvPr>
        </p:nvSpPr>
        <p:spPr/>
        <p:txBody>
          <a:bodyPr/>
          <a:lstStyle/>
          <a:p>
            <a:r>
              <a:rPr lang="fr-CH" dirty="0" err="1"/>
              <a:t>Exerci</a:t>
            </a:r>
            <a:r>
              <a:rPr lang="en-BZ" dirty="0"/>
              <a:t>s</a:t>
            </a:r>
            <a:r>
              <a:rPr lang="fr-CH" dirty="0"/>
              <a:t>e</a:t>
            </a:r>
            <a:endParaRPr lang="de-CH" dirty="0"/>
          </a:p>
        </p:txBody>
      </p:sp>
      <p:sp>
        <p:nvSpPr>
          <p:cNvPr id="7" name="Rectangle 6"/>
          <p:cNvSpPr/>
          <p:nvPr/>
        </p:nvSpPr>
        <p:spPr>
          <a:xfrm>
            <a:off x="360218" y="124691"/>
            <a:ext cx="11499273" cy="656705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 name="Image 3"/>
          <p:cNvPicPr>
            <a:picLocks noChangeAspect="1"/>
          </p:cNvPicPr>
          <p:nvPr/>
        </p:nvPicPr>
        <p:blipFill rotWithShape="1">
          <a:blip r:embed="rId2"/>
          <a:srcRect r="30264"/>
          <a:stretch/>
        </p:blipFill>
        <p:spPr>
          <a:xfrm>
            <a:off x="1030070" y="1916832"/>
            <a:ext cx="4011180" cy="4462474"/>
          </a:xfrm>
          <a:prstGeom prst="rect">
            <a:avLst/>
          </a:prstGeom>
        </p:spPr>
      </p:pic>
      <p:pic>
        <p:nvPicPr>
          <p:cNvPr id="5" name="Image 4"/>
          <p:cNvPicPr>
            <a:picLocks noChangeAspect="1"/>
          </p:cNvPicPr>
          <p:nvPr/>
        </p:nvPicPr>
        <p:blipFill>
          <a:blip r:embed="rId3"/>
          <a:stretch>
            <a:fillRect/>
          </a:stretch>
        </p:blipFill>
        <p:spPr>
          <a:xfrm>
            <a:off x="5663952" y="2276872"/>
            <a:ext cx="6120680" cy="2382985"/>
          </a:xfrm>
          <a:prstGeom prst="rect">
            <a:avLst/>
          </a:prstGeom>
        </p:spPr>
      </p:pic>
      <p:sp>
        <p:nvSpPr>
          <p:cNvPr id="9" name="ZoneTexte 8"/>
          <p:cNvSpPr txBox="1"/>
          <p:nvPr/>
        </p:nvSpPr>
        <p:spPr>
          <a:xfrm>
            <a:off x="8688288" y="1988840"/>
            <a:ext cx="928459" cy="369332"/>
          </a:xfrm>
          <a:prstGeom prst="rect">
            <a:avLst/>
          </a:prstGeom>
          <a:noFill/>
        </p:spPr>
        <p:txBody>
          <a:bodyPr wrap="none" rtlCol="0">
            <a:spAutoFit/>
          </a:bodyPr>
          <a:lstStyle/>
          <a:p>
            <a:r>
              <a:rPr lang="fr-CH" dirty="0"/>
              <a:t>Data 2 </a:t>
            </a:r>
          </a:p>
        </p:txBody>
      </p:sp>
      <p:sp>
        <p:nvSpPr>
          <p:cNvPr id="10" name="Rectangle 9"/>
          <p:cNvSpPr/>
          <p:nvPr/>
        </p:nvSpPr>
        <p:spPr>
          <a:xfrm>
            <a:off x="8040216" y="260648"/>
            <a:ext cx="3744416" cy="1077218"/>
          </a:xfrm>
          <a:prstGeom prst="rect">
            <a:avLst/>
          </a:prstGeom>
        </p:spPr>
        <p:txBody>
          <a:bodyPr wrap="square">
            <a:spAutoFit/>
          </a:bodyPr>
          <a:lstStyle/>
          <a:p>
            <a:r>
              <a:rPr lang="en-US" sz="1600" b="1" dirty="0">
                <a:solidFill>
                  <a:srgbClr val="1C1D1E"/>
                </a:solidFill>
                <a:latin typeface="Open Sans"/>
              </a:rPr>
              <a:t>Occupational and patient exposure as well as image quality for full spine examinations with the EOS imaging system; Damet et al.</a:t>
            </a:r>
            <a:endParaRPr lang="en-US" sz="1600" b="1" i="0" dirty="0">
              <a:solidFill>
                <a:srgbClr val="1C1D1E"/>
              </a:solidFill>
              <a:effectLst/>
              <a:latin typeface="Open Sans"/>
            </a:endParaRPr>
          </a:p>
        </p:txBody>
      </p:sp>
      <p:pic>
        <p:nvPicPr>
          <p:cNvPr id="11" name="Image 10"/>
          <p:cNvPicPr>
            <a:picLocks noChangeAspect="1"/>
          </p:cNvPicPr>
          <p:nvPr/>
        </p:nvPicPr>
        <p:blipFill rotWithShape="1">
          <a:blip r:embed="rId4"/>
          <a:srcRect l="9770" t="12218" r="46761" b="47169"/>
          <a:stretch/>
        </p:blipFill>
        <p:spPr>
          <a:xfrm>
            <a:off x="9480376" y="4509120"/>
            <a:ext cx="2281382" cy="2116052"/>
          </a:xfrm>
          <a:prstGeom prst="rect">
            <a:avLst/>
          </a:prstGeom>
        </p:spPr>
      </p:pic>
      <p:sp>
        <p:nvSpPr>
          <p:cNvPr id="8" name="ZoneTexte 7"/>
          <p:cNvSpPr txBox="1"/>
          <p:nvPr/>
        </p:nvSpPr>
        <p:spPr>
          <a:xfrm>
            <a:off x="6600056" y="2348880"/>
            <a:ext cx="825867" cy="369332"/>
          </a:xfrm>
          <a:prstGeom prst="rect">
            <a:avLst/>
          </a:prstGeom>
          <a:noFill/>
        </p:spPr>
        <p:txBody>
          <a:bodyPr wrap="none" rtlCol="0">
            <a:spAutoFit/>
          </a:bodyPr>
          <a:lstStyle/>
          <a:p>
            <a:r>
              <a:rPr lang="fr-CH" dirty="0"/>
              <a:t>thorax</a:t>
            </a:r>
          </a:p>
        </p:txBody>
      </p:sp>
      <p:pic>
        <p:nvPicPr>
          <p:cNvPr id="12" name="Picture 4" descr="Current International Commission on Radiological Pro- tection (ICRP)... |  Download Ta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9976" y="1916832"/>
            <a:ext cx="5832648" cy="4733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727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3392" y="1340768"/>
            <a:ext cx="10972800" cy="4525963"/>
          </a:xfrm>
        </p:spPr>
        <p:txBody>
          <a:bodyPr>
            <a:normAutofit/>
          </a:bodyPr>
          <a:lstStyle/>
          <a:p>
            <a:pPr marL="0" indent="0">
              <a:buNone/>
            </a:pPr>
            <a:r>
              <a:rPr lang="fr-CH" dirty="0" err="1"/>
              <a:t>What</a:t>
            </a:r>
            <a:r>
              <a:rPr lang="fr-CH" dirty="0"/>
              <a:t> </a:t>
            </a:r>
            <a:r>
              <a:rPr lang="fr-CH" dirty="0" err="1"/>
              <a:t>is</a:t>
            </a:r>
            <a:r>
              <a:rPr lang="fr-CH" dirty="0"/>
              <a:t> the effective dose ?</a:t>
            </a:r>
          </a:p>
          <a:p>
            <a:pPr marL="0" indent="0">
              <a:buNone/>
            </a:pPr>
            <a:endParaRPr lang="fr-CH" dirty="0"/>
          </a:p>
          <a:p>
            <a:pPr marL="0" indent="0">
              <a:buNone/>
            </a:pPr>
            <a:endParaRPr lang="fr-CH" dirty="0"/>
          </a:p>
          <a:p>
            <a:pPr marL="0" indent="0">
              <a:buNone/>
            </a:pPr>
            <a:endParaRPr lang="fr-CH" dirty="0"/>
          </a:p>
          <a:p>
            <a:pPr marL="0" indent="0">
              <a:buNone/>
            </a:pPr>
            <a:endParaRPr lang="fr-CH" dirty="0"/>
          </a:p>
        </p:txBody>
      </p:sp>
      <p:sp>
        <p:nvSpPr>
          <p:cNvPr id="2" name="Titre 1"/>
          <p:cNvSpPr>
            <a:spLocks noGrp="1"/>
          </p:cNvSpPr>
          <p:nvPr>
            <p:ph type="title"/>
          </p:nvPr>
        </p:nvSpPr>
        <p:spPr/>
        <p:txBody>
          <a:bodyPr/>
          <a:lstStyle/>
          <a:p>
            <a:r>
              <a:rPr lang="en-BZ" dirty="0"/>
              <a:t>Solution</a:t>
            </a:r>
            <a:endParaRPr lang="de-CH" dirty="0"/>
          </a:p>
        </p:txBody>
      </p:sp>
      <p:sp>
        <p:nvSpPr>
          <p:cNvPr id="7" name="Rectangle 6"/>
          <p:cNvSpPr/>
          <p:nvPr/>
        </p:nvSpPr>
        <p:spPr>
          <a:xfrm>
            <a:off x="360218" y="124691"/>
            <a:ext cx="11499273" cy="656705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Rectangle 9"/>
          <p:cNvSpPr/>
          <p:nvPr/>
        </p:nvSpPr>
        <p:spPr>
          <a:xfrm>
            <a:off x="8040216" y="260648"/>
            <a:ext cx="3744416" cy="1077218"/>
          </a:xfrm>
          <a:prstGeom prst="rect">
            <a:avLst/>
          </a:prstGeom>
        </p:spPr>
        <p:txBody>
          <a:bodyPr wrap="square">
            <a:spAutoFit/>
          </a:bodyPr>
          <a:lstStyle/>
          <a:p>
            <a:r>
              <a:rPr lang="en-US" sz="1600" b="1" dirty="0">
                <a:solidFill>
                  <a:srgbClr val="1C1D1E"/>
                </a:solidFill>
                <a:latin typeface="Open Sans"/>
              </a:rPr>
              <a:t>Occupational and patient exposure as well as image quality for full spine examinations with the EOS imaging system; Damet et al.</a:t>
            </a:r>
            <a:endParaRPr lang="en-US" sz="1600" b="1" i="0" dirty="0">
              <a:solidFill>
                <a:srgbClr val="1C1D1E"/>
              </a:solidFill>
              <a:effectLst/>
              <a:latin typeface="Open Sans"/>
            </a:endParaRPr>
          </a:p>
        </p:txBody>
      </p:sp>
      <p:pic>
        <p:nvPicPr>
          <p:cNvPr id="14" name="Image 13"/>
          <p:cNvPicPr>
            <a:picLocks noChangeAspect="1"/>
          </p:cNvPicPr>
          <p:nvPr/>
        </p:nvPicPr>
        <p:blipFill rotWithShape="1">
          <a:blip r:embed="rId2"/>
          <a:srcRect l="4110" r="13700" b="4266"/>
          <a:stretch/>
        </p:blipFill>
        <p:spPr>
          <a:xfrm>
            <a:off x="3431704" y="1821892"/>
            <a:ext cx="4896544" cy="4729600"/>
          </a:xfrm>
          <a:prstGeom prst="rect">
            <a:avLst/>
          </a:prstGeom>
        </p:spPr>
      </p:pic>
      <p:sp>
        <p:nvSpPr>
          <p:cNvPr id="15" name="Rectangle 14"/>
          <p:cNvSpPr/>
          <p:nvPr/>
        </p:nvSpPr>
        <p:spPr>
          <a:xfrm>
            <a:off x="3465810" y="6281771"/>
            <a:ext cx="3206253" cy="2697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7824193" y="5981734"/>
            <a:ext cx="432048" cy="28925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16"/>
          <p:cNvSpPr/>
          <p:nvPr/>
        </p:nvSpPr>
        <p:spPr>
          <a:xfrm>
            <a:off x="3469208" y="5981734"/>
            <a:ext cx="432048" cy="26786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392239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3392" y="1340768"/>
            <a:ext cx="10972800" cy="4525963"/>
          </a:xfrm>
        </p:spPr>
        <p:txBody>
          <a:bodyPr>
            <a:normAutofit/>
          </a:bodyPr>
          <a:lstStyle/>
          <a:p>
            <a:pPr marL="0" indent="0">
              <a:buNone/>
            </a:pPr>
            <a:r>
              <a:rPr lang="fr-CH" dirty="0" err="1"/>
              <a:t>What</a:t>
            </a:r>
            <a:r>
              <a:rPr lang="fr-CH" dirty="0"/>
              <a:t> </a:t>
            </a:r>
            <a:r>
              <a:rPr lang="fr-CH" dirty="0" err="1"/>
              <a:t>is</a:t>
            </a:r>
            <a:r>
              <a:rPr lang="fr-CH" dirty="0"/>
              <a:t> the effective dose ?</a:t>
            </a:r>
          </a:p>
          <a:p>
            <a:pPr marL="0" indent="0">
              <a:buNone/>
            </a:pPr>
            <a:endParaRPr lang="fr-CH" dirty="0"/>
          </a:p>
          <a:p>
            <a:pPr marL="0" indent="0">
              <a:buNone/>
            </a:pPr>
            <a:endParaRPr lang="fr-CH" dirty="0"/>
          </a:p>
          <a:p>
            <a:pPr marL="0" indent="0">
              <a:buNone/>
            </a:pPr>
            <a:endParaRPr lang="fr-CH" dirty="0"/>
          </a:p>
          <a:p>
            <a:pPr marL="0" indent="0">
              <a:buNone/>
            </a:pPr>
            <a:endParaRPr lang="fr-CH" dirty="0"/>
          </a:p>
        </p:txBody>
      </p:sp>
      <p:sp>
        <p:nvSpPr>
          <p:cNvPr id="2" name="Titre 1"/>
          <p:cNvSpPr>
            <a:spLocks noGrp="1"/>
          </p:cNvSpPr>
          <p:nvPr>
            <p:ph type="title"/>
          </p:nvPr>
        </p:nvSpPr>
        <p:spPr/>
        <p:txBody>
          <a:bodyPr/>
          <a:lstStyle/>
          <a:p>
            <a:r>
              <a:rPr lang="fr-CH" dirty="0" err="1"/>
              <a:t>Exerci</a:t>
            </a:r>
            <a:r>
              <a:rPr lang="en-BZ" dirty="0"/>
              <a:t>s</a:t>
            </a:r>
            <a:r>
              <a:rPr lang="fr-CH" dirty="0"/>
              <a:t>e</a:t>
            </a:r>
            <a:endParaRPr lang="de-CH" dirty="0"/>
          </a:p>
        </p:txBody>
      </p:sp>
      <p:sp>
        <p:nvSpPr>
          <p:cNvPr id="7" name="Rectangle 6"/>
          <p:cNvSpPr/>
          <p:nvPr/>
        </p:nvSpPr>
        <p:spPr>
          <a:xfrm>
            <a:off x="360218" y="124691"/>
            <a:ext cx="11499273" cy="656705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5" name="Image 4"/>
          <p:cNvPicPr>
            <a:picLocks noChangeAspect="1"/>
          </p:cNvPicPr>
          <p:nvPr/>
        </p:nvPicPr>
        <p:blipFill>
          <a:blip r:embed="rId2"/>
          <a:stretch>
            <a:fillRect/>
          </a:stretch>
        </p:blipFill>
        <p:spPr>
          <a:xfrm>
            <a:off x="623392" y="2216725"/>
            <a:ext cx="6120680" cy="2382985"/>
          </a:xfrm>
          <a:prstGeom prst="rect">
            <a:avLst/>
          </a:prstGeom>
        </p:spPr>
      </p:pic>
      <p:sp>
        <p:nvSpPr>
          <p:cNvPr id="10" name="Rectangle 9"/>
          <p:cNvSpPr/>
          <p:nvPr/>
        </p:nvSpPr>
        <p:spPr>
          <a:xfrm>
            <a:off x="8040216" y="260648"/>
            <a:ext cx="3744416" cy="1077218"/>
          </a:xfrm>
          <a:prstGeom prst="rect">
            <a:avLst/>
          </a:prstGeom>
        </p:spPr>
        <p:txBody>
          <a:bodyPr wrap="square">
            <a:spAutoFit/>
          </a:bodyPr>
          <a:lstStyle/>
          <a:p>
            <a:r>
              <a:rPr lang="en-US" sz="1600" b="1" dirty="0">
                <a:solidFill>
                  <a:srgbClr val="1C1D1E"/>
                </a:solidFill>
                <a:latin typeface="Open Sans"/>
              </a:rPr>
              <a:t>Occupational and patient exposure as well as image quality for full spine examinations with the EOS imaging system; Damet et al.</a:t>
            </a:r>
            <a:endParaRPr lang="en-US" sz="1600" b="1" i="0" dirty="0">
              <a:solidFill>
                <a:srgbClr val="1C1D1E"/>
              </a:solidFill>
              <a:effectLst/>
              <a:latin typeface="Open Sans"/>
            </a:endParaRPr>
          </a:p>
        </p:txBody>
      </p:sp>
      <p:sp>
        <p:nvSpPr>
          <p:cNvPr id="8" name="ZoneTexte 7"/>
          <p:cNvSpPr txBox="1"/>
          <p:nvPr/>
        </p:nvSpPr>
        <p:spPr>
          <a:xfrm>
            <a:off x="1744281" y="2276872"/>
            <a:ext cx="825867" cy="369332"/>
          </a:xfrm>
          <a:prstGeom prst="rect">
            <a:avLst/>
          </a:prstGeom>
          <a:noFill/>
        </p:spPr>
        <p:txBody>
          <a:bodyPr wrap="none" rtlCol="0">
            <a:spAutoFit/>
          </a:bodyPr>
          <a:lstStyle/>
          <a:p>
            <a:r>
              <a:rPr lang="fr-CH" dirty="0"/>
              <a:t>thorax</a:t>
            </a:r>
          </a:p>
        </p:txBody>
      </p:sp>
      <p:sp>
        <p:nvSpPr>
          <p:cNvPr id="13" name="ZoneTexte 12"/>
          <p:cNvSpPr txBox="1"/>
          <p:nvPr/>
        </p:nvSpPr>
        <p:spPr>
          <a:xfrm>
            <a:off x="983432" y="4869160"/>
            <a:ext cx="1586716" cy="1200329"/>
          </a:xfrm>
          <a:prstGeom prst="rect">
            <a:avLst/>
          </a:prstGeom>
          <a:noFill/>
        </p:spPr>
        <p:txBody>
          <a:bodyPr wrap="none" rtlCol="0">
            <a:spAutoFit/>
          </a:bodyPr>
          <a:lstStyle/>
          <a:p>
            <a:r>
              <a:rPr lang="fr-CH" dirty="0"/>
              <a:t>311 mGy.cm</a:t>
            </a:r>
            <a:r>
              <a:rPr lang="fr-CH" baseline="30000" dirty="0"/>
              <a:t>2</a:t>
            </a:r>
          </a:p>
          <a:p>
            <a:r>
              <a:rPr lang="fr-CH" dirty="0"/>
              <a:t>0.313 mSv</a:t>
            </a:r>
          </a:p>
          <a:p>
            <a:br>
              <a:rPr lang="fr-CH" dirty="0"/>
            </a:br>
            <a:r>
              <a:rPr lang="fr-CH" dirty="0"/>
              <a:t>! </a:t>
            </a:r>
            <a:r>
              <a:rPr lang="fr-CH" dirty="0" err="1"/>
              <a:t>Units</a:t>
            </a:r>
            <a:endParaRPr lang="fr-CH" dirty="0"/>
          </a:p>
        </p:txBody>
      </p:sp>
      <p:grpSp>
        <p:nvGrpSpPr>
          <p:cNvPr id="4" name="Groupe 3"/>
          <p:cNvGrpSpPr/>
          <p:nvPr/>
        </p:nvGrpSpPr>
        <p:grpSpPr>
          <a:xfrm>
            <a:off x="7007246" y="2216725"/>
            <a:ext cx="3409234" cy="3162169"/>
            <a:chOff x="7007246" y="2216725"/>
            <a:chExt cx="3409234" cy="3162169"/>
          </a:xfrm>
        </p:grpSpPr>
        <p:pic>
          <p:nvPicPr>
            <p:cNvPr id="11" name="Image 10"/>
            <p:cNvPicPr>
              <a:picLocks noChangeAspect="1"/>
            </p:cNvPicPr>
            <p:nvPr/>
          </p:nvPicPr>
          <p:blipFill rotWithShape="1">
            <a:blip r:embed="rId3"/>
            <a:srcRect l="9770" t="12218" r="46761" b="47169"/>
            <a:stretch/>
          </p:blipFill>
          <p:spPr>
            <a:xfrm>
              <a:off x="7007246" y="2216725"/>
              <a:ext cx="3409234" cy="3162169"/>
            </a:xfrm>
            <a:prstGeom prst="rect">
              <a:avLst/>
            </a:prstGeom>
          </p:spPr>
        </p:pic>
        <p:sp>
          <p:nvSpPr>
            <p:cNvPr id="12" name="ZoneTexte 11"/>
            <p:cNvSpPr txBox="1"/>
            <p:nvPr/>
          </p:nvSpPr>
          <p:spPr>
            <a:xfrm>
              <a:off x="7225810" y="2314491"/>
              <a:ext cx="1728192" cy="338554"/>
            </a:xfrm>
            <a:prstGeom prst="rect">
              <a:avLst/>
            </a:prstGeom>
            <a:solidFill>
              <a:srgbClr val="D2BE96"/>
            </a:solidFill>
          </p:spPr>
          <p:txBody>
            <a:bodyPr wrap="square" rtlCol="0">
              <a:spAutoFit/>
            </a:bodyPr>
            <a:lstStyle/>
            <a:p>
              <a:pPr algn="ctr"/>
              <a:r>
                <a:rPr lang="fr-CH" sz="1600" b="1" dirty="0" err="1"/>
                <a:t>Radiography</a:t>
              </a:r>
              <a:endParaRPr lang="fr-CH" sz="1600" b="1" dirty="0"/>
            </a:p>
          </p:txBody>
        </p:sp>
        <p:sp>
          <p:nvSpPr>
            <p:cNvPr id="14" name="ZoneTexte 13"/>
            <p:cNvSpPr txBox="1"/>
            <p:nvPr/>
          </p:nvSpPr>
          <p:spPr>
            <a:xfrm>
              <a:off x="9098124" y="2216725"/>
              <a:ext cx="1318356" cy="577081"/>
            </a:xfrm>
            <a:prstGeom prst="rect">
              <a:avLst/>
            </a:prstGeom>
            <a:solidFill>
              <a:srgbClr val="D2BE96"/>
            </a:solidFill>
          </p:spPr>
          <p:txBody>
            <a:bodyPr wrap="square" rtlCol="0">
              <a:spAutoFit/>
            </a:bodyPr>
            <a:lstStyle/>
            <a:p>
              <a:pPr algn="ctr"/>
              <a:r>
                <a:rPr lang="fr-CH" sz="1050" dirty="0"/>
                <a:t>Conversion factor </a:t>
              </a:r>
              <a:r>
                <a:rPr lang="fr-CH" sz="1050" dirty="0" err="1"/>
                <a:t>e</a:t>
              </a:r>
              <a:r>
                <a:rPr lang="fr-CH" sz="1050" baseline="-25000" dirty="0" err="1"/>
                <a:t>DAP</a:t>
              </a:r>
              <a:r>
                <a:rPr lang="fr-CH" sz="1050" dirty="0"/>
                <a:t> [</a:t>
              </a:r>
              <a:r>
                <a:rPr lang="fr-CH" sz="1050" dirty="0" err="1"/>
                <a:t>mSv</a:t>
              </a:r>
              <a:r>
                <a:rPr lang="fr-CH" sz="1050" dirty="0"/>
                <a:t>/(Gy∙cm</a:t>
              </a:r>
              <a:r>
                <a:rPr lang="fr-CH" sz="1050" baseline="30000" dirty="0"/>
                <a:t>2</a:t>
              </a:r>
              <a:r>
                <a:rPr lang="fr-CH" sz="1050" dirty="0"/>
                <a:t>)]</a:t>
              </a:r>
              <a:endParaRPr lang="fr-CH" sz="1050" baseline="-25000" dirty="0"/>
            </a:p>
          </p:txBody>
        </p:sp>
      </p:grpSp>
    </p:spTree>
    <p:extLst>
      <p:ext uri="{BB962C8B-B14F-4D97-AF65-F5344CB8AC3E}">
        <p14:creationId xmlns:p14="http://schemas.microsoft.com/office/powerpoint/2010/main" val="3606585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Contents of the lecture </a:t>
            </a:r>
            <a:r>
              <a:rPr lang="fr-CH" dirty="0" err="1"/>
              <a:t>today</a:t>
            </a:r>
            <a:endParaRPr lang="de-CH" dirty="0"/>
          </a:p>
        </p:txBody>
      </p:sp>
      <p:sp>
        <p:nvSpPr>
          <p:cNvPr id="3" name="Espace réservé du contenu 2"/>
          <p:cNvSpPr>
            <a:spLocks noGrp="1"/>
          </p:cNvSpPr>
          <p:nvPr>
            <p:ph idx="1"/>
          </p:nvPr>
        </p:nvSpPr>
        <p:spPr/>
        <p:txBody>
          <a:bodyPr>
            <a:normAutofit fontScale="62500" lnSpcReduction="20000"/>
          </a:bodyPr>
          <a:lstStyle/>
          <a:p>
            <a:pPr marL="514350" indent="-514350">
              <a:buAutoNum type="arabicPeriod"/>
            </a:pPr>
            <a:r>
              <a:rPr lang="fr-CH" dirty="0"/>
              <a:t>Introduction (15 min)</a:t>
            </a:r>
          </a:p>
          <a:p>
            <a:pPr marL="971550" lvl="1" indent="-514350">
              <a:buAutoNum type="arabicPeriod"/>
            </a:pPr>
            <a:r>
              <a:rPr lang="fr-CH" dirty="0" err="1"/>
              <a:t>History</a:t>
            </a:r>
            <a:r>
              <a:rPr lang="fr-CH" dirty="0"/>
              <a:t> of x-ray </a:t>
            </a:r>
            <a:r>
              <a:rPr lang="fr-CH" dirty="0" err="1"/>
              <a:t>imaging</a:t>
            </a:r>
            <a:endParaRPr lang="fr-CH" dirty="0"/>
          </a:p>
          <a:p>
            <a:pPr marL="971550" lvl="1" indent="-514350">
              <a:buAutoNum type="arabicPeriod"/>
            </a:pPr>
            <a:r>
              <a:rPr lang="fr-CH" dirty="0" err="1"/>
              <a:t>Principles</a:t>
            </a:r>
            <a:r>
              <a:rPr lang="fr-CH" dirty="0"/>
              <a:t> of x-ray </a:t>
            </a:r>
            <a:r>
              <a:rPr lang="fr-CH" dirty="0" err="1"/>
              <a:t>imaging</a:t>
            </a:r>
            <a:endParaRPr lang="fr-CH" dirty="0"/>
          </a:p>
          <a:p>
            <a:pPr marL="514350" indent="-514350">
              <a:buAutoNum type="arabicPeriod"/>
            </a:pPr>
            <a:r>
              <a:rPr lang="fr-CH" dirty="0" err="1"/>
              <a:t>Radiography</a:t>
            </a:r>
            <a:r>
              <a:rPr lang="fr-CH" dirty="0"/>
              <a:t> (1h 15 min)</a:t>
            </a:r>
          </a:p>
          <a:p>
            <a:pPr marL="971550" lvl="1" indent="-514350">
              <a:buAutoNum type="arabicPeriod"/>
            </a:pPr>
            <a:r>
              <a:rPr lang="fr-CH" dirty="0"/>
              <a:t>Chain of image formation</a:t>
            </a:r>
          </a:p>
          <a:p>
            <a:pPr marL="971550" lvl="1" indent="-514350">
              <a:buAutoNum type="arabicPeriod"/>
            </a:pPr>
            <a:r>
              <a:rPr lang="fr-CH" dirty="0"/>
              <a:t>X-ray production</a:t>
            </a:r>
          </a:p>
          <a:p>
            <a:pPr marL="971550" lvl="1" indent="-514350">
              <a:buAutoNum type="arabicPeriod"/>
            </a:pPr>
            <a:r>
              <a:rPr lang="fr-CH" dirty="0"/>
              <a:t>X-ray </a:t>
            </a:r>
            <a:r>
              <a:rPr lang="fr-CH" dirty="0" err="1"/>
              <a:t>beam</a:t>
            </a:r>
            <a:endParaRPr lang="fr-CH" dirty="0"/>
          </a:p>
          <a:p>
            <a:pPr marL="971550" lvl="1" indent="-514350">
              <a:buAutoNum type="arabicPeriod"/>
            </a:pPr>
            <a:r>
              <a:rPr lang="fr-CH" dirty="0"/>
              <a:t>Interaction </a:t>
            </a:r>
            <a:r>
              <a:rPr lang="fr-CH" dirty="0" err="1"/>
              <a:t>with</a:t>
            </a:r>
            <a:r>
              <a:rPr lang="fr-CH" dirty="0"/>
              <a:t> patient</a:t>
            </a:r>
          </a:p>
          <a:p>
            <a:pPr marL="971550" lvl="1" indent="-514350">
              <a:buAutoNum type="arabicPeriod"/>
            </a:pPr>
            <a:r>
              <a:rPr lang="fr-CH" dirty="0" err="1"/>
              <a:t>Detection</a:t>
            </a:r>
            <a:r>
              <a:rPr lang="fr-CH" dirty="0"/>
              <a:t> </a:t>
            </a:r>
            <a:r>
              <a:rPr lang="fr-CH" dirty="0" err="1"/>
              <a:t>systems</a:t>
            </a:r>
            <a:endParaRPr lang="fr-CH" dirty="0"/>
          </a:p>
          <a:p>
            <a:pPr marL="971550" lvl="1" indent="-514350">
              <a:buAutoNum type="arabicPeriod"/>
            </a:pPr>
            <a:r>
              <a:rPr lang="fr-CH" dirty="0" err="1"/>
              <a:t>Dosimetry</a:t>
            </a:r>
            <a:endParaRPr lang="fr-CH" dirty="0"/>
          </a:p>
          <a:p>
            <a:pPr marL="514350" indent="-514350">
              <a:buAutoNum type="arabicPeriod"/>
            </a:pPr>
            <a:r>
              <a:rPr lang="fr-CH" dirty="0"/>
              <a:t>Image </a:t>
            </a:r>
            <a:r>
              <a:rPr lang="fr-CH" dirty="0" err="1"/>
              <a:t>Quality</a:t>
            </a:r>
            <a:r>
              <a:rPr lang="fr-CH" dirty="0"/>
              <a:t> (45min )</a:t>
            </a:r>
          </a:p>
          <a:p>
            <a:pPr marL="971550" lvl="1" indent="-514350">
              <a:buAutoNum type="arabicPeriod"/>
            </a:pPr>
            <a:r>
              <a:rPr lang="fr-CH" dirty="0"/>
              <a:t>Physical </a:t>
            </a:r>
            <a:r>
              <a:rPr lang="fr-CH" dirty="0" err="1"/>
              <a:t>measures</a:t>
            </a:r>
            <a:r>
              <a:rPr lang="fr-CH" dirty="0"/>
              <a:t> of image </a:t>
            </a:r>
            <a:r>
              <a:rPr lang="fr-CH" dirty="0" err="1"/>
              <a:t>quality</a:t>
            </a:r>
            <a:endParaRPr lang="fr-CH" dirty="0"/>
          </a:p>
          <a:p>
            <a:pPr marL="971550" lvl="1" indent="-514350">
              <a:buAutoNum type="arabicPeriod"/>
            </a:pPr>
            <a:r>
              <a:rPr lang="fr-CH" dirty="0"/>
              <a:t>Acquisition </a:t>
            </a:r>
            <a:r>
              <a:rPr lang="fr-CH" dirty="0" err="1"/>
              <a:t>parameters</a:t>
            </a:r>
            <a:endParaRPr lang="fr-CH" dirty="0"/>
          </a:p>
          <a:p>
            <a:pPr marL="971550" lvl="1" indent="-514350">
              <a:buAutoNum type="arabicPeriod"/>
            </a:pPr>
            <a:r>
              <a:rPr lang="fr-CH" dirty="0"/>
              <a:t>Influence of acquisition </a:t>
            </a:r>
            <a:r>
              <a:rPr lang="fr-CH" dirty="0" err="1"/>
              <a:t>parameters</a:t>
            </a:r>
            <a:r>
              <a:rPr lang="fr-CH" dirty="0"/>
              <a:t> on patient dose and image </a:t>
            </a:r>
            <a:r>
              <a:rPr lang="fr-CH" dirty="0" err="1"/>
              <a:t>quality</a:t>
            </a:r>
            <a:endParaRPr lang="fr-CH" dirty="0"/>
          </a:p>
          <a:p>
            <a:pPr marL="571500" indent="-514350">
              <a:buFont typeface="Arial" pitchFamily="34" charset="0"/>
              <a:buAutoNum type="arabicPeriod"/>
            </a:pPr>
            <a:r>
              <a:rPr lang="fr-CH" dirty="0" err="1"/>
              <a:t>Mammography</a:t>
            </a:r>
            <a:endParaRPr lang="fr-CH" dirty="0"/>
          </a:p>
          <a:p>
            <a:pPr marL="571500" indent="-514350">
              <a:buAutoNum type="arabicPeriod"/>
            </a:pPr>
            <a:endParaRPr lang="fr-CH" dirty="0"/>
          </a:p>
          <a:p>
            <a:pPr marL="971550" lvl="1" indent="-514350">
              <a:buAutoNum type="arabicPeriod"/>
            </a:pPr>
            <a:endParaRPr lang="de-CH" dirty="0"/>
          </a:p>
        </p:txBody>
      </p:sp>
    </p:spTree>
    <p:extLst>
      <p:ext uri="{BB962C8B-B14F-4D97-AF65-F5344CB8AC3E}">
        <p14:creationId xmlns:p14="http://schemas.microsoft.com/office/powerpoint/2010/main" val="2474646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CH" dirty="0" err="1"/>
              <a:t>What</a:t>
            </a:r>
            <a:r>
              <a:rPr lang="fr-CH" dirty="0"/>
              <a:t> </a:t>
            </a:r>
            <a:r>
              <a:rPr lang="fr-CH" dirty="0" err="1"/>
              <a:t>is</a:t>
            </a:r>
            <a:r>
              <a:rPr lang="fr-CH" dirty="0"/>
              <a:t> the effective dose ?</a:t>
            </a:r>
          </a:p>
          <a:p>
            <a:pPr marL="0" indent="0">
              <a:buNone/>
            </a:pPr>
            <a:endParaRPr lang="fr-CH" dirty="0"/>
          </a:p>
          <a:p>
            <a:pPr marL="0" indent="0">
              <a:buNone/>
            </a:pPr>
            <a:endParaRPr lang="fr-CH" dirty="0"/>
          </a:p>
          <a:p>
            <a:pPr marL="0" indent="0">
              <a:buNone/>
            </a:pPr>
            <a:endParaRPr lang="fr-CH" dirty="0"/>
          </a:p>
          <a:p>
            <a:pPr marL="0" indent="0">
              <a:buNone/>
            </a:pPr>
            <a:endParaRPr lang="fr-CH" dirty="0"/>
          </a:p>
        </p:txBody>
      </p:sp>
      <p:sp>
        <p:nvSpPr>
          <p:cNvPr id="2" name="Titre 1"/>
          <p:cNvSpPr>
            <a:spLocks noGrp="1"/>
          </p:cNvSpPr>
          <p:nvPr>
            <p:ph type="title"/>
          </p:nvPr>
        </p:nvSpPr>
        <p:spPr/>
        <p:txBody>
          <a:bodyPr/>
          <a:lstStyle/>
          <a:p>
            <a:r>
              <a:rPr lang="fr-CH" dirty="0"/>
              <a:t>Solution and </a:t>
            </a:r>
            <a:r>
              <a:rPr lang="fr-CH" dirty="0" err="1"/>
              <a:t>comparison</a:t>
            </a:r>
            <a:endParaRPr lang="de-CH" dirty="0"/>
          </a:p>
        </p:txBody>
      </p:sp>
      <p:sp>
        <p:nvSpPr>
          <p:cNvPr id="7" name="Rectangle 6"/>
          <p:cNvSpPr/>
          <p:nvPr/>
        </p:nvSpPr>
        <p:spPr>
          <a:xfrm>
            <a:off x="360218" y="124691"/>
            <a:ext cx="11499273" cy="656705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5" name="Image 4"/>
          <p:cNvPicPr>
            <a:picLocks noChangeAspect="1"/>
          </p:cNvPicPr>
          <p:nvPr/>
        </p:nvPicPr>
        <p:blipFill rotWithShape="1">
          <a:blip r:embed="rId2"/>
          <a:srcRect r="8333"/>
          <a:stretch/>
        </p:blipFill>
        <p:spPr>
          <a:xfrm>
            <a:off x="695400" y="2348880"/>
            <a:ext cx="4752528" cy="4299404"/>
          </a:xfrm>
          <a:prstGeom prst="rect">
            <a:avLst/>
          </a:prstGeom>
        </p:spPr>
      </p:pic>
      <p:sp>
        <p:nvSpPr>
          <p:cNvPr id="8" name="Rectangle 7"/>
          <p:cNvSpPr/>
          <p:nvPr/>
        </p:nvSpPr>
        <p:spPr>
          <a:xfrm>
            <a:off x="911424" y="6165304"/>
            <a:ext cx="2952328"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ZoneTexte 8"/>
          <p:cNvSpPr txBox="1"/>
          <p:nvPr/>
        </p:nvSpPr>
        <p:spPr>
          <a:xfrm>
            <a:off x="6556615" y="4835231"/>
            <a:ext cx="4335354" cy="369332"/>
          </a:xfrm>
          <a:prstGeom prst="rect">
            <a:avLst/>
          </a:prstGeom>
          <a:noFill/>
        </p:spPr>
        <p:txBody>
          <a:bodyPr wrap="none" rtlCol="0">
            <a:spAutoFit/>
          </a:bodyPr>
          <a:lstStyle/>
          <a:p>
            <a:r>
              <a:rPr lang="fr-CH" dirty="0"/>
              <a:t>1.150 x 0.16 + 0.980 x 0.13 = </a:t>
            </a:r>
            <a:r>
              <a:rPr lang="fr-CH" dirty="0">
                <a:solidFill>
                  <a:schemeClr val="tx2"/>
                </a:solidFill>
              </a:rPr>
              <a:t>0.311 mSv</a:t>
            </a:r>
          </a:p>
        </p:txBody>
      </p:sp>
      <p:pic>
        <p:nvPicPr>
          <p:cNvPr id="10" name="Image 9"/>
          <p:cNvPicPr>
            <a:picLocks noChangeAspect="1"/>
          </p:cNvPicPr>
          <p:nvPr/>
        </p:nvPicPr>
        <p:blipFill>
          <a:blip r:embed="rId3"/>
          <a:stretch>
            <a:fillRect/>
          </a:stretch>
        </p:blipFill>
        <p:spPr>
          <a:xfrm>
            <a:off x="5663952" y="2492896"/>
            <a:ext cx="6120680" cy="2382985"/>
          </a:xfrm>
          <a:prstGeom prst="rect">
            <a:avLst/>
          </a:prstGeom>
        </p:spPr>
      </p:pic>
    </p:spTree>
    <p:extLst>
      <p:ext uri="{BB962C8B-B14F-4D97-AF65-F5344CB8AC3E}">
        <p14:creationId xmlns:p14="http://schemas.microsoft.com/office/powerpoint/2010/main" val="989001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CH"/>
              <a:t>Automatic exposure control (AEC)</a:t>
            </a:r>
            <a:endParaRPr lang="fr-CH" dirty="0"/>
          </a:p>
        </p:txBody>
      </p:sp>
      <p:sp>
        <p:nvSpPr>
          <p:cNvPr id="9" name="Espace réservé du contenu 8"/>
          <p:cNvSpPr>
            <a:spLocks noGrp="1"/>
          </p:cNvSpPr>
          <p:nvPr>
            <p:ph idx="1"/>
          </p:nvPr>
        </p:nvSpPr>
        <p:spPr/>
        <p:txBody>
          <a:bodyPr>
            <a:normAutofit/>
          </a:bodyPr>
          <a:lstStyle/>
          <a:p>
            <a:r>
              <a:rPr lang="en-US" dirty="0">
                <a:latin typeface="+mn-lt"/>
              </a:rPr>
              <a:t>Optimal choice of technical parameters</a:t>
            </a:r>
          </a:p>
          <a:p>
            <a:pPr lvl="1"/>
            <a:r>
              <a:rPr lang="en-US" dirty="0"/>
              <a:t>kV, </a:t>
            </a:r>
            <a:r>
              <a:rPr lang="en-US" dirty="0" err="1"/>
              <a:t>mA</a:t>
            </a:r>
            <a:endParaRPr lang="en-US" dirty="0"/>
          </a:p>
          <a:p>
            <a:pPr lvl="1"/>
            <a:r>
              <a:rPr lang="en-US" dirty="0"/>
              <a:t>to optimize patient dose and image quality</a:t>
            </a:r>
          </a:p>
          <a:p>
            <a:pPr lvl="8"/>
            <a:endParaRPr lang="en-US" dirty="0"/>
          </a:p>
          <a:p>
            <a:r>
              <a:rPr lang="en-US" b="1" dirty="0">
                <a:solidFill>
                  <a:schemeClr val="tx2">
                    <a:lumMod val="60000"/>
                    <a:lumOff val="40000"/>
                  </a:schemeClr>
                </a:solidFill>
                <a:latin typeface="+mn-lt"/>
              </a:rPr>
              <a:t>Radiation detector </a:t>
            </a:r>
            <a:r>
              <a:rPr lang="en-US" dirty="0">
                <a:latin typeface="+mn-lt"/>
              </a:rPr>
              <a:t>behind (or in front of) the image detector</a:t>
            </a:r>
          </a:p>
          <a:p>
            <a:pPr lvl="8"/>
            <a:endParaRPr lang="en-US" dirty="0">
              <a:latin typeface="+mn-lt"/>
            </a:endParaRPr>
          </a:p>
          <a:p>
            <a:r>
              <a:rPr lang="en-US" b="1" dirty="0">
                <a:solidFill>
                  <a:schemeClr val="tx2">
                    <a:lumMod val="60000"/>
                    <a:lumOff val="40000"/>
                  </a:schemeClr>
                </a:solidFill>
                <a:latin typeface="+mn-lt"/>
              </a:rPr>
              <a:t>Exposure is terminated </a:t>
            </a:r>
            <a:r>
              <a:rPr lang="en-US" dirty="0">
                <a:latin typeface="+mn-lt"/>
              </a:rPr>
              <a:t>when the required </a:t>
            </a:r>
            <a:r>
              <a:rPr lang="en-US" b="1" dirty="0">
                <a:solidFill>
                  <a:schemeClr val="tx2">
                    <a:lumMod val="60000"/>
                    <a:lumOff val="40000"/>
                  </a:schemeClr>
                </a:solidFill>
                <a:latin typeface="+mn-lt"/>
              </a:rPr>
              <a:t>dose</a:t>
            </a:r>
            <a:r>
              <a:rPr lang="en-US" dirty="0">
                <a:latin typeface="+mn-lt"/>
              </a:rPr>
              <a:t> has been integrated</a:t>
            </a:r>
          </a:p>
        </p:txBody>
      </p:sp>
    </p:spTree>
    <p:custDataLst>
      <p:tags r:id="rId1"/>
    </p:custDataLst>
    <p:extLst>
      <p:ext uri="{BB962C8B-B14F-4D97-AF65-F5344CB8AC3E}">
        <p14:creationId xmlns:p14="http://schemas.microsoft.com/office/powerpoint/2010/main" val="1515202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6" end="6"/>
                                            </p:txEl>
                                          </p:spTgt>
                                        </p:tgtEl>
                                        <p:attrNameLst>
                                          <p:attrName>style.visibility</p:attrName>
                                        </p:attrNameLst>
                                      </p:cBhvr>
                                      <p:to>
                                        <p:strVal val="visible"/>
                                      </p:to>
                                    </p:set>
                                    <p:animEffect transition="in" filter="fade">
                                      <p:cBhvr>
                                        <p:cTn id="10"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ChangeArrowheads="1"/>
          </p:cNvSpPr>
          <p:nvPr>
            <p:ph type="title"/>
          </p:nvPr>
        </p:nvSpPr>
        <p:spPr>
          <a:xfrm>
            <a:off x="1966913" y="355601"/>
            <a:ext cx="8501062" cy="817563"/>
          </a:xfrm>
        </p:spPr>
        <p:txBody>
          <a:bodyPr/>
          <a:lstStyle/>
          <a:p>
            <a:pPr eaLnBrk="1" hangingPunct="1"/>
            <a:r>
              <a:rPr lang="en-US" sz="3400"/>
              <a:t>Summary</a:t>
            </a:r>
          </a:p>
        </p:txBody>
      </p:sp>
      <p:sp>
        <p:nvSpPr>
          <p:cNvPr id="78851" name="Rectangle 1027"/>
          <p:cNvSpPr>
            <a:spLocks noChangeArrowheads="1"/>
          </p:cNvSpPr>
          <p:nvPr/>
        </p:nvSpPr>
        <p:spPr bwMode="auto">
          <a:xfrm>
            <a:off x="3006726" y="1466851"/>
            <a:ext cx="3046413" cy="1357313"/>
          </a:xfrm>
          <a:prstGeom prst="rect">
            <a:avLst/>
          </a:prstGeom>
          <a:solidFill>
            <a:srgbClr val="C0C0C0"/>
          </a:solidFill>
          <a:ln w="9525">
            <a:solidFill>
              <a:srgbClr val="000000"/>
            </a:solidFill>
            <a:miter lim="800000"/>
            <a:headEnd/>
            <a:tailEnd/>
          </a:ln>
        </p:spPr>
        <p:txBody>
          <a:bodyPr/>
          <a:lstStyle/>
          <a:p>
            <a:pPr eaLnBrk="1" hangingPunct="1"/>
            <a:endParaRPr lang="fr-CH" sz="2400" i="1">
              <a:solidFill>
                <a:srgbClr val="000000"/>
              </a:solidFill>
            </a:endParaRPr>
          </a:p>
        </p:txBody>
      </p:sp>
      <p:sp>
        <p:nvSpPr>
          <p:cNvPr id="78852" name="Freeform 1028"/>
          <p:cNvSpPr>
            <a:spLocks/>
          </p:cNvSpPr>
          <p:nvPr/>
        </p:nvSpPr>
        <p:spPr bwMode="auto">
          <a:xfrm>
            <a:off x="3732214" y="2825750"/>
            <a:ext cx="1512887" cy="1168400"/>
          </a:xfrm>
          <a:custGeom>
            <a:avLst/>
            <a:gdLst>
              <a:gd name="T0" fmla="*/ 0 w 1905"/>
              <a:gd name="T1" fmla="*/ 2147483647 h 1470"/>
              <a:gd name="T2" fmla="*/ 2147483647 w 1905"/>
              <a:gd name="T3" fmla="*/ 2147483647 h 1470"/>
              <a:gd name="T4" fmla="*/ 2147483647 w 1905"/>
              <a:gd name="T5" fmla="*/ 0 h 1470"/>
              <a:gd name="T6" fmla="*/ 2147483647 w 1905"/>
              <a:gd name="T7" fmla="*/ 0 h 1470"/>
              <a:gd name="T8" fmla="*/ 0 w 1905"/>
              <a:gd name="T9" fmla="*/ 2147483647 h 1470"/>
              <a:gd name="T10" fmla="*/ 0 60000 65536"/>
              <a:gd name="T11" fmla="*/ 0 60000 65536"/>
              <a:gd name="T12" fmla="*/ 0 60000 65536"/>
              <a:gd name="T13" fmla="*/ 0 60000 65536"/>
              <a:gd name="T14" fmla="*/ 0 60000 65536"/>
              <a:gd name="T15" fmla="*/ 0 w 1905"/>
              <a:gd name="T16" fmla="*/ 0 h 1470"/>
              <a:gd name="T17" fmla="*/ 1905 w 1905"/>
              <a:gd name="T18" fmla="*/ 1470 h 1470"/>
            </a:gdLst>
            <a:ahLst/>
            <a:cxnLst>
              <a:cxn ang="T10">
                <a:pos x="T0" y="T1"/>
              </a:cxn>
              <a:cxn ang="T11">
                <a:pos x="T2" y="T3"/>
              </a:cxn>
              <a:cxn ang="T12">
                <a:pos x="T4" y="T5"/>
              </a:cxn>
              <a:cxn ang="T13">
                <a:pos x="T6" y="T7"/>
              </a:cxn>
              <a:cxn ang="T14">
                <a:pos x="T8" y="T9"/>
              </a:cxn>
            </a:cxnLst>
            <a:rect l="T15" t="T16" r="T17" b="T18"/>
            <a:pathLst>
              <a:path w="1905" h="1470">
                <a:moveTo>
                  <a:pt x="0" y="1470"/>
                </a:moveTo>
                <a:lnTo>
                  <a:pt x="1905" y="1470"/>
                </a:lnTo>
                <a:lnTo>
                  <a:pt x="1452" y="0"/>
                </a:lnTo>
                <a:lnTo>
                  <a:pt x="396" y="0"/>
                </a:lnTo>
                <a:lnTo>
                  <a:pt x="0" y="1470"/>
                </a:lnTo>
                <a:close/>
              </a:path>
            </a:pathLst>
          </a:custGeom>
          <a:solidFill>
            <a:srgbClr val="DDDDDD"/>
          </a:solidFill>
          <a:ln w="9525">
            <a:solidFill>
              <a:srgbClr val="000000"/>
            </a:solidFill>
            <a:prstDash val="solid"/>
            <a:round/>
            <a:headEnd/>
            <a:tailEnd/>
          </a:ln>
        </p:spPr>
        <p:txBody>
          <a:bodyPr/>
          <a:lstStyle/>
          <a:p>
            <a:endParaRPr lang="fr-CH"/>
          </a:p>
        </p:txBody>
      </p:sp>
      <p:sp>
        <p:nvSpPr>
          <p:cNvPr id="78853" name="Line 1029"/>
          <p:cNvSpPr>
            <a:spLocks noChangeShapeType="1"/>
          </p:cNvSpPr>
          <p:nvPr/>
        </p:nvSpPr>
        <p:spPr bwMode="auto">
          <a:xfrm flipH="1" flipV="1">
            <a:off x="3833814" y="3825876"/>
            <a:ext cx="288925" cy="3175"/>
          </a:xfrm>
          <a:prstGeom prst="line">
            <a:avLst/>
          </a:prstGeom>
          <a:noFill/>
          <a:ln w="50800">
            <a:solidFill>
              <a:srgbClr val="000000"/>
            </a:solidFill>
            <a:round/>
            <a:headEnd/>
            <a:tailEnd/>
          </a:ln>
        </p:spPr>
        <p:txBody>
          <a:bodyPr wrap="none" anchor="ctr"/>
          <a:lstStyle/>
          <a:p>
            <a:endParaRPr lang="fr-CH"/>
          </a:p>
        </p:txBody>
      </p:sp>
      <p:sp>
        <p:nvSpPr>
          <p:cNvPr id="78854" name="Line 1030"/>
          <p:cNvSpPr>
            <a:spLocks noChangeShapeType="1"/>
          </p:cNvSpPr>
          <p:nvPr/>
        </p:nvSpPr>
        <p:spPr bwMode="auto">
          <a:xfrm>
            <a:off x="4833938" y="3827463"/>
            <a:ext cx="317500" cy="0"/>
          </a:xfrm>
          <a:prstGeom prst="line">
            <a:avLst/>
          </a:prstGeom>
          <a:noFill/>
          <a:ln w="50800">
            <a:solidFill>
              <a:srgbClr val="000000"/>
            </a:solidFill>
            <a:round/>
            <a:headEnd/>
            <a:tailEnd/>
          </a:ln>
        </p:spPr>
        <p:txBody>
          <a:bodyPr wrap="none" anchor="ctr"/>
          <a:lstStyle/>
          <a:p>
            <a:endParaRPr lang="fr-CH"/>
          </a:p>
        </p:txBody>
      </p:sp>
      <p:sp>
        <p:nvSpPr>
          <p:cNvPr id="78855" name="Line 1031"/>
          <p:cNvSpPr>
            <a:spLocks noChangeShapeType="1"/>
          </p:cNvSpPr>
          <p:nvPr/>
        </p:nvSpPr>
        <p:spPr bwMode="auto">
          <a:xfrm>
            <a:off x="4044950" y="2835275"/>
            <a:ext cx="884238" cy="0"/>
          </a:xfrm>
          <a:prstGeom prst="line">
            <a:avLst/>
          </a:prstGeom>
          <a:noFill/>
          <a:ln w="76200">
            <a:solidFill>
              <a:srgbClr val="808080"/>
            </a:solidFill>
            <a:round/>
            <a:headEnd/>
            <a:tailEnd/>
          </a:ln>
        </p:spPr>
        <p:txBody>
          <a:bodyPr wrap="none" anchor="ctr"/>
          <a:lstStyle/>
          <a:p>
            <a:endParaRPr lang="fr-CH"/>
          </a:p>
        </p:txBody>
      </p:sp>
      <p:sp>
        <p:nvSpPr>
          <p:cNvPr id="78856" name="AutoShape 1032"/>
          <p:cNvSpPr>
            <a:spLocks noChangeArrowheads="1"/>
          </p:cNvSpPr>
          <p:nvPr/>
        </p:nvSpPr>
        <p:spPr bwMode="auto">
          <a:xfrm>
            <a:off x="3627439" y="2087563"/>
            <a:ext cx="1692275" cy="4252912"/>
          </a:xfrm>
          <a:prstGeom prst="triangle">
            <a:avLst>
              <a:gd name="adj" fmla="val 50000"/>
            </a:avLst>
          </a:prstGeom>
          <a:solidFill>
            <a:srgbClr val="FFFF39"/>
          </a:solidFill>
          <a:ln w="19050">
            <a:solidFill>
              <a:schemeClr val="tx1"/>
            </a:solidFill>
            <a:miter lim="800000"/>
            <a:headEnd/>
            <a:tailEnd/>
          </a:ln>
        </p:spPr>
        <p:txBody>
          <a:bodyPr wrap="none" anchor="ctr"/>
          <a:lstStyle/>
          <a:p>
            <a:pPr eaLnBrk="1" hangingPunct="1"/>
            <a:endParaRPr lang="fr-CH" sz="2400" i="1">
              <a:solidFill>
                <a:srgbClr val="000000"/>
              </a:solidFill>
            </a:endParaRPr>
          </a:p>
        </p:txBody>
      </p:sp>
      <p:sp>
        <p:nvSpPr>
          <p:cNvPr id="78857" name="Line 1033"/>
          <p:cNvSpPr>
            <a:spLocks noChangeShapeType="1"/>
          </p:cNvSpPr>
          <p:nvPr/>
        </p:nvSpPr>
        <p:spPr bwMode="auto">
          <a:xfrm>
            <a:off x="4035425" y="3135313"/>
            <a:ext cx="884238" cy="0"/>
          </a:xfrm>
          <a:prstGeom prst="line">
            <a:avLst/>
          </a:prstGeom>
          <a:noFill/>
          <a:ln w="76200">
            <a:solidFill>
              <a:schemeClr val="hlink"/>
            </a:solidFill>
            <a:round/>
            <a:headEnd/>
            <a:tailEnd/>
          </a:ln>
        </p:spPr>
        <p:txBody>
          <a:bodyPr wrap="none" anchor="ctr"/>
          <a:lstStyle/>
          <a:p>
            <a:endParaRPr lang="fr-CH"/>
          </a:p>
        </p:txBody>
      </p:sp>
      <p:sp>
        <p:nvSpPr>
          <p:cNvPr id="78858" name="Oval 1034"/>
          <p:cNvSpPr>
            <a:spLocks noChangeArrowheads="1"/>
          </p:cNvSpPr>
          <p:nvPr/>
        </p:nvSpPr>
        <p:spPr bwMode="auto">
          <a:xfrm>
            <a:off x="4389439" y="2043114"/>
            <a:ext cx="161925" cy="168275"/>
          </a:xfrm>
          <a:prstGeom prst="ellipse">
            <a:avLst/>
          </a:prstGeom>
          <a:solidFill>
            <a:schemeClr val="hlink"/>
          </a:solidFill>
          <a:ln w="25400">
            <a:solidFill>
              <a:srgbClr val="000000"/>
            </a:solidFill>
            <a:round/>
            <a:headEnd/>
            <a:tailEnd/>
          </a:ln>
        </p:spPr>
        <p:txBody>
          <a:bodyPr wrap="none" anchor="ctr"/>
          <a:lstStyle/>
          <a:p>
            <a:pPr eaLnBrk="1" hangingPunct="1"/>
            <a:endParaRPr lang="fr-CH" sz="2400" i="1">
              <a:solidFill>
                <a:srgbClr val="000000"/>
              </a:solidFill>
            </a:endParaRPr>
          </a:p>
        </p:txBody>
      </p:sp>
      <p:sp>
        <p:nvSpPr>
          <p:cNvPr id="78859" name="Oval 1035"/>
          <p:cNvSpPr>
            <a:spLocks noChangeArrowheads="1"/>
          </p:cNvSpPr>
          <p:nvPr/>
        </p:nvSpPr>
        <p:spPr bwMode="auto">
          <a:xfrm>
            <a:off x="2757489" y="4943475"/>
            <a:ext cx="3432175" cy="922338"/>
          </a:xfrm>
          <a:prstGeom prst="ellipse">
            <a:avLst/>
          </a:prstGeom>
          <a:solidFill>
            <a:srgbClr val="808080"/>
          </a:solidFill>
          <a:ln w="9525">
            <a:solidFill>
              <a:schemeClr val="tx1"/>
            </a:solidFill>
            <a:miter lim="800000"/>
            <a:headEnd/>
            <a:tailEnd/>
          </a:ln>
        </p:spPr>
        <p:txBody>
          <a:bodyPr wrap="none" anchor="ctr"/>
          <a:lstStyle/>
          <a:p>
            <a:pPr eaLnBrk="1" hangingPunct="1"/>
            <a:endParaRPr lang="fr-CH" sz="2400" i="1">
              <a:solidFill>
                <a:srgbClr val="000000"/>
              </a:solidFill>
            </a:endParaRPr>
          </a:p>
        </p:txBody>
      </p:sp>
      <p:sp>
        <p:nvSpPr>
          <p:cNvPr id="78860" name="Rectangle 1036" descr="Rayures verticales (blanc/noir)"/>
          <p:cNvSpPr>
            <a:spLocks noChangeArrowheads="1"/>
          </p:cNvSpPr>
          <p:nvPr/>
        </p:nvSpPr>
        <p:spPr bwMode="auto">
          <a:xfrm>
            <a:off x="2851150" y="5883276"/>
            <a:ext cx="3244850" cy="155575"/>
          </a:xfrm>
          <a:prstGeom prst="rect">
            <a:avLst/>
          </a:prstGeom>
          <a:pattFill prst="ltVert">
            <a:fgClr>
              <a:srgbClr val="808080"/>
            </a:fgClr>
            <a:bgClr>
              <a:srgbClr val="FFFFFF"/>
            </a:bgClr>
          </a:pattFill>
          <a:ln w="25400">
            <a:solidFill>
              <a:schemeClr val="tx1"/>
            </a:solidFill>
            <a:miter lim="800000"/>
            <a:headEnd/>
            <a:tailEnd/>
          </a:ln>
        </p:spPr>
        <p:txBody>
          <a:bodyPr wrap="none" anchor="ctr"/>
          <a:lstStyle/>
          <a:p>
            <a:pPr eaLnBrk="1" hangingPunct="1"/>
            <a:endParaRPr lang="fr-CH" sz="2400" i="1">
              <a:solidFill>
                <a:srgbClr val="000000"/>
              </a:solidFill>
            </a:endParaRPr>
          </a:p>
        </p:txBody>
      </p:sp>
      <p:sp>
        <p:nvSpPr>
          <p:cNvPr id="78861" name="Rectangle 1037"/>
          <p:cNvSpPr>
            <a:spLocks noChangeArrowheads="1"/>
          </p:cNvSpPr>
          <p:nvPr/>
        </p:nvSpPr>
        <p:spPr bwMode="auto">
          <a:xfrm>
            <a:off x="2851150" y="6070601"/>
            <a:ext cx="3244850" cy="155575"/>
          </a:xfrm>
          <a:prstGeom prst="rect">
            <a:avLst/>
          </a:prstGeom>
          <a:solidFill>
            <a:schemeClr val="hlink"/>
          </a:solidFill>
          <a:ln w="25400">
            <a:solidFill>
              <a:schemeClr val="tx1"/>
            </a:solidFill>
            <a:miter lim="800000"/>
            <a:headEnd/>
            <a:tailEnd/>
          </a:ln>
        </p:spPr>
        <p:txBody>
          <a:bodyPr wrap="none" anchor="ctr"/>
          <a:lstStyle/>
          <a:p>
            <a:pPr eaLnBrk="1" hangingPunct="1"/>
            <a:endParaRPr lang="fr-CH" sz="2400" i="1">
              <a:solidFill>
                <a:srgbClr val="000000"/>
              </a:solidFill>
            </a:endParaRPr>
          </a:p>
        </p:txBody>
      </p:sp>
      <p:sp>
        <p:nvSpPr>
          <p:cNvPr id="78862" name="Rectangle 1038"/>
          <p:cNvSpPr>
            <a:spLocks noChangeArrowheads="1"/>
          </p:cNvSpPr>
          <p:nvPr/>
        </p:nvSpPr>
        <p:spPr bwMode="auto">
          <a:xfrm>
            <a:off x="4168775" y="6264276"/>
            <a:ext cx="609600" cy="149225"/>
          </a:xfrm>
          <a:prstGeom prst="rect">
            <a:avLst/>
          </a:prstGeom>
          <a:solidFill>
            <a:schemeClr val="hlink"/>
          </a:solidFill>
          <a:ln w="25400">
            <a:solidFill>
              <a:schemeClr val="tx1"/>
            </a:solidFill>
            <a:miter lim="800000"/>
            <a:headEnd/>
            <a:tailEnd/>
          </a:ln>
        </p:spPr>
        <p:txBody>
          <a:bodyPr wrap="none" anchor="ctr"/>
          <a:lstStyle/>
          <a:p>
            <a:pPr eaLnBrk="1" hangingPunct="1"/>
            <a:endParaRPr lang="fr-CH" sz="2400" i="1">
              <a:solidFill>
                <a:srgbClr val="000000"/>
              </a:solidFill>
            </a:endParaRPr>
          </a:p>
        </p:txBody>
      </p:sp>
      <p:grpSp>
        <p:nvGrpSpPr>
          <p:cNvPr id="2" name="Group 1039"/>
          <p:cNvGrpSpPr>
            <a:grpSpLocks/>
          </p:cNvGrpSpPr>
          <p:nvPr/>
        </p:nvGrpSpPr>
        <p:grpSpPr bwMode="auto">
          <a:xfrm>
            <a:off x="4652963" y="2008189"/>
            <a:ext cx="5429250" cy="993775"/>
            <a:chOff x="1971" y="1265"/>
            <a:chExt cx="3420" cy="626"/>
          </a:xfrm>
        </p:grpSpPr>
        <p:sp>
          <p:nvSpPr>
            <p:cNvPr id="78882" name="Text Box 1040"/>
            <p:cNvSpPr txBox="1">
              <a:spLocks noChangeArrowheads="1"/>
            </p:cNvSpPr>
            <p:nvPr/>
          </p:nvSpPr>
          <p:spPr bwMode="auto">
            <a:xfrm>
              <a:off x="3978" y="1265"/>
              <a:ext cx="1413" cy="252"/>
            </a:xfrm>
            <a:prstGeom prst="rect">
              <a:avLst/>
            </a:prstGeom>
            <a:noFill/>
            <a:ln w="76200" cap="rnd">
              <a:noFill/>
              <a:prstDash val="sysDot"/>
              <a:miter lim="800000"/>
              <a:headEnd/>
              <a:tailEnd/>
            </a:ln>
          </p:spPr>
          <p:txBody>
            <a:bodyPr wrap="none">
              <a:spAutoFit/>
            </a:bodyPr>
            <a:lstStyle/>
            <a:p>
              <a:pPr eaLnBrk="1" hangingPunct="1"/>
              <a:r>
                <a:rPr lang="fr-CH" sz="2000" i="1" dirty="0">
                  <a:solidFill>
                    <a:srgbClr val="000000"/>
                  </a:solidFill>
                </a:rPr>
                <a:t>Focus (x-ray source)</a:t>
              </a:r>
            </a:p>
          </p:txBody>
        </p:sp>
        <p:sp>
          <p:nvSpPr>
            <p:cNvPr id="78883" name="Text Box 1041"/>
            <p:cNvSpPr txBox="1">
              <a:spLocks noChangeArrowheads="1"/>
            </p:cNvSpPr>
            <p:nvPr/>
          </p:nvSpPr>
          <p:spPr bwMode="auto">
            <a:xfrm>
              <a:off x="3948" y="1639"/>
              <a:ext cx="980" cy="252"/>
            </a:xfrm>
            <a:prstGeom prst="rect">
              <a:avLst/>
            </a:prstGeom>
            <a:noFill/>
            <a:ln w="76200" cap="rnd">
              <a:noFill/>
              <a:prstDash val="sysDot"/>
              <a:miter lim="800000"/>
              <a:headEnd/>
              <a:tailEnd/>
            </a:ln>
          </p:spPr>
          <p:txBody>
            <a:bodyPr wrap="none">
              <a:spAutoFit/>
            </a:bodyPr>
            <a:lstStyle/>
            <a:p>
              <a:pPr eaLnBrk="1" hangingPunct="1"/>
              <a:r>
                <a:rPr lang="fr-CH" sz="2000" i="1">
                  <a:solidFill>
                    <a:srgbClr val="000000"/>
                  </a:solidFill>
                </a:rPr>
                <a:t>Tube housing</a:t>
              </a:r>
            </a:p>
          </p:txBody>
        </p:sp>
        <p:sp>
          <p:nvSpPr>
            <p:cNvPr id="78884" name="Line 1042"/>
            <p:cNvSpPr>
              <a:spLocks noChangeShapeType="1"/>
            </p:cNvSpPr>
            <p:nvPr/>
          </p:nvSpPr>
          <p:spPr bwMode="auto">
            <a:xfrm flipH="1" flipV="1">
              <a:off x="1971" y="1331"/>
              <a:ext cx="1945" cy="72"/>
            </a:xfrm>
            <a:prstGeom prst="line">
              <a:avLst/>
            </a:prstGeom>
            <a:noFill/>
            <a:ln w="19050">
              <a:solidFill>
                <a:schemeClr val="tx1"/>
              </a:solidFill>
              <a:round/>
              <a:headEnd type="none" w="sm" len="sm"/>
              <a:tailEnd type="triangle" w="med" len="med"/>
            </a:ln>
          </p:spPr>
          <p:txBody>
            <a:bodyPr wrap="none"/>
            <a:lstStyle/>
            <a:p>
              <a:endParaRPr lang="fr-CH"/>
            </a:p>
          </p:txBody>
        </p:sp>
        <p:sp>
          <p:nvSpPr>
            <p:cNvPr id="78885" name="Line 1043"/>
            <p:cNvSpPr>
              <a:spLocks noChangeShapeType="1"/>
            </p:cNvSpPr>
            <p:nvPr/>
          </p:nvSpPr>
          <p:spPr bwMode="auto">
            <a:xfrm flipH="1" flipV="1">
              <a:off x="2884" y="1639"/>
              <a:ext cx="1032" cy="115"/>
            </a:xfrm>
            <a:prstGeom prst="line">
              <a:avLst/>
            </a:prstGeom>
            <a:noFill/>
            <a:ln w="19050">
              <a:solidFill>
                <a:schemeClr val="tx1"/>
              </a:solidFill>
              <a:round/>
              <a:headEnd type="none" w="sm" len="sm"/>
              <a:tailEnd type="triangle" w="med" len="med"/>
            </a:ln>
          </p:spPr>
          <p:txBody>
            <a:bodyPr wrap="none"/>
            <a:lstStyle/>
            <a:p>
              <a:endParaRPr lang="fr-CH"/>
            </a:p>
          </p:txBody>
        </p:sp>
      </p:grpSp>
      <p:grpSp>
        <p:nvGrpSpPr>
          <p:cNvPr id="3" name="Group 1044"/>
          <p:cNvGrpSpPr>
            <a:grpSpLocks/>
          </p:cNvGrpSpPr>
          <p:nvPr/>
        </p:nvGrpSpPr>
        <p:grpSpPr bwMode="auto">
          <a:xfrm>
            <a:off x="4997452" y="3143250"/>
            <a:ext cx="3452813" cy="452438"/>
            <a:chOff x="2188" y="1980"/>
            <a:chExt cx="2175" cy="285"/>
          </a:xfrm>
        </p:grpSpPr>
        <p:sp>
          <p:nvSpPr>
            <p:cNvPr id="78880" name="Text Box 1045"/>
            <p:cNvSpPr txBox="1">
              <a:spLocks noChangeArrowheads="1"/>
            </p:cNvSpPr>
            <p:nvPr/>
          </p:nvSpPr>
          <p:spPr bwMode="auto">
            <a:xfrm>
              <a:off x="3912" y="2013"/>
              <a:ext cx="451" cy="252"/>
            </a:xfrm>
            <a:prstGeom prst="rect">
              <a:avLst/>
            </a:prstGeom>
            <a:noFill/>
            <a:ln w="76200" cap="rnd">
              <a:noFill/>
              <a:prstDash val="sysDot"/>
              <a:miter lim="800000"/>
              <a:headEnd/>
              <a:tailEnd/>
            </a:ln>
          </p:spPr>
          <p:txBody>
            <a:bodyPr wrap="none">
              <a:spAutoFit/>
            </a:bodyPr>
            <a:lstStyle/>
            <a:p>
              <a:pPr eaLnBrk="1" hangingPunct="1"/>
              <a:r>
                <a:rPr lang="fr-CH" sz="2000" i="1">
                  <a:solidFill>
                    <a:srgbClr val="000000"/>
                  </a:solidFill>
                </a:rPr>
                <a:t>Filter</a:t>
              </a:r>
            </a:p>
          </p:txBody>
        </p:sp>
        <p:sp>
          <p:nvSpPr>
            <p:cNvPr id="78881" name="Line 1046"/>
            <p:cNvSpPr>
              <a:spLocks noChangeShapeType="1"/>
            </p:cNvSpPr>
            <p:nvPr/>
          </p:nvSpPr>
          <p:spPr bwMode="auto">
            <a:xfrm flipH="1" flipV="1">
              <a:off x="2188" y="1980"/>
              <a:ext cx="1728" cy="153"/>
            </a:xfrm>
            <a:prstGeom prst="line">
              <a:avLst/>
            </a:prstGeom>
            <a:noFill/>
            <a:ln w="19050">
              <a:solidFill>
                <a:schemeClr val="tx1"/>
              </a:solidFill>
              <a:round/>
              <a:headEnd type="none" w="sm" len="sm"/>
              <a:tailEnd type="triangle" w="med" len="med"/>
            </a:ln>
          </p:spPr>
          <p:txBody>
            <a:bodyPr wrap="none"/>
            <a:lstStyle/>
            <a:p>
              <a:endParaRPr lang="fr-CH"/>
            </a:p>
          </p:txBody>
        </p:sp>
      </p:grpSp>
      <p:grpSp>
        <p:nvGrpSpPr>
          <p:cNvPr id="4" name="Group 1047"/>
          <p:cNvGrpSpPr>
            <a:grpSpLocks/>
          </p:cNvGrpSpPr>
          <p:nvPr/>
        </p:nvGrpSpPr>
        <p:grpSpPr bwMode="auto">
          <a:xfrm>
            <a:off x="4643439" y="3790951"/>
            <a:ext cx="4503737" cy="669925"/>
            <a:chOff x="1965" y="2388"/>
            <a:chExt cx="2837" cy="422"/>
          </a:xfrm>
        </p:grpSpPr>
        <p:sp>
          <p:nvSpPr>
            <p:cNvPr id="78878" name="Text Box 1048"/>
            <p:cNvSpPr txBox="1">
              <a:spLocks noChangeArrowheads="1"/>
            </p:cNvSpPr>
            <p:nvPr/>
          </p:nvSpPr>
          <p:spPr bwMode="auto">
            <a:xfrm>
              <a:off x="3934" y="2388"/>
              <a:ext cx="868" cy="252"/>
            </a:xfrm>
            <a:prstGeom prst="rect">
              <a:avLst/>
            </a:prstGeom>
            <a:noFill/>
            <a:ln w="76200" cap="rnd">
              <a:noFill/>
              <a:prstDash val="sysDot"/>
              <a:miter lim="800000"/>
              <a:headEnd/>
              <a:tailEnd/>
            </a:ln>
          </p:spPr>
          <p:txBody>
            <a:bodyPr wrap="none">
              <a:spAutoFit/>
            </a:bodyPr>
            <a:lstStyle/>
            <a:p>
              <a:pPr eaLnBrk="1" hangingPunct="1"/>
              <a:r>
                <a:rPr lang="fr-CH" sz="2000" i="1">
                  <a:solidFill>
                    <a:srgbClr val="000000"/>
                  </a:solidFill>
                </a:rPr>
                <a:t>X-ray beam</a:t>
              </a:r>
            </a:p>
          </p:txBody>
        </p:sp>
        <p:sp>
          <p:nvSpPr>
            <p:cNvPr id="78879" name="Line 1049"/>
            <p:cNvSpPr>
              <a:spLocks noChangeShapeType="1"/>
            </p:cNvSpPr>
            <p:nvPr/>
          </p:nvSpPr>
          <p:spPr bwMode="auto">
            <a:xfrm flipH="1">
              <a:off x="1965" y="2517"/>
              <a:ext cx="1951" cy="293"/>
            </a:xfrm>
            <a:prstGeom prst="line">
              <a:avLst/>
            </a:prstGeom>
            <a:noFill/>
            <a:ln w="19050">
              <a:solidFill>
                <a:schemeClr val="tx1"/>
              </a:solidFill>
              <a:round/>
              <a:headEnd type="none" w="sm" len="sm"/>
              <a:tailEnd type="triangle" w="med" len="med"/>
            </a:ln>
          </p:spPr>
          <p:txBody>
            <a:bodyPr wrap="none"/>
            <a:lstStyle/>
            <a:p>
              <a:endParaRPr lang="fr-CH"/>
            </a:p>
          </p:txBody>
        </p:sp>
      </p:grpSp>
      <p:grpSp>
        <p:nvGrpSpPr>
          <p:cNvPr id="5" name="Group 1050"/>
          <p:cNvGrpSpPr>
            <a:grpSpLocks/>
          </p:cNvGrpSpPr>
          <p:nvPr/>
        </p:nvGrpSpPr>
        <p:grpSpPr bwMode="auto">
          <a:xfrm>
            <a:off x="6084888" y="4384675"/>
            <a:ext cx="2597150" cy="808038"/>
            <a:chOff x="2873" y="2762"/>
            <a:chExt cx="1636" cy="509"/>
          </a:xfrm>
        </p:grpSpPr>
        <p:sp>
          <p:nvSpPr>
            <p:cNvPr id="78876" name="Text Box 1051"/>
            <p:cNvSpPr txBox="1">
              <a:spLocks noChangeArrowheads="1"/>
            </p:cNvSpPr>
            <p:nvPr/>
          </p:nvSpPr>
          <p:spPr bwMode="auto">
            <a:xfrm>
              <a:off x="3903" y="2762"/>
              <a:ext cx="606" cy="250"/>
            </a:xfrm>
            <a:prstGeom prst="rect">
              <a:avLst/>
            </a:prstGeom>
            <a:noFill/>
            <a:ln w="76200" cap="rnd">
              <a:noFill/>
              <a:prstDash val="sysDot"/>
              <a:miter lim="800000"/>
              <a:headEnd/>
              <a:tailEnd/>
            </a:ln>
          </p:spPr>
          <p:txBody>
            <a:bodyPr wrap="none">
              <a:spAutoFit/>
            </a:bodyPr>
            <a:lstStyle/>
            <a:p>
              <a:pPr eaLnBrk="1" hangingPunct="1"/>
              <a:r>
                <a:rPr lang="fr-CH" sz="2000" i="1">
                  <a:solidFill>
                    <a:srgbClr val="000000"/>
                  </a:solidFill>
                </a:rPr>
                <a:t>Patient</a:t>
              </a:r>
            </a:p>
          </p:txBody>
        </p:sp>
        <p:sp>
          <p:nvSpPr>
            <p:cNvPr id="78877" name="Line 1052"/>
            <p:cNvSpPr>
              <a:spLocks noChangeShapeType="1"/>
            </p:cNvSpPr>
            <p:nvPr/>
          </p:nvSpPr>
          <p:spPr bwMode="auto">
            <a:xfrm flipH="1">
              <a:off x="2873" y="2879"/>
              <a:ext cx="1043" cy="392"/>
            </a:xfrm>
            <a:prstGeom prst="line">
              <a:avLst/>
            </a:prstGeom>
            <a:noFill/>
            <a:ln w="19050">
              <a:solidFill>
                <a:schemeClr val="tx1"/>
              </a:solidFill>
              <a:round/>
              <a:headEnd type="none" w="sm" len="sm"/>
              <a:tailEnd type="triangle" w="med" len="med"/>
            </a:ln>
          </p:spPr>
          <p:txBody>
            <a:bodyPr wrap="none"/>
            <a:lstStyle/>
            <a:p>
              <a:endParaRPr lang="fr-CH"/>
            </a:p>
          </p:txBody>
        </p:sp>
      </p:grpSp>
      <p:grpSp>
        <p:nvGrpSpPr>
          <p:cNvPr id="6" name="Group 1053"/>
          <p:cNvGrpSpPr>
            <a:grpSpLocks/>
          </p:cNvGrpSpPr>
          <p:nvPr/>
        </p:nvGrpSpPr>
        <p:grpSpPr bwMode="auto">
          <a:xfrm>
            <a:off x="6153151" y="4978400"/>
            <a:ext cx="3738563" cy="935038"/>
            <a:chOff x="2916" y="3136"/>
            <a:chExt cx="2355" cy="589"/>
          </a:xfrm>
        </p:grpSpPr>
        <p:sp>
          <p:nvSpPr>
            <p:cNvPr id="78874" name="Text Box 1054"/>
            <p:cNvSpPr txBox="1">
              <a:spLocks noChangeArrowheads="1"/>
            </p:cNvSpPr>
            <p:nvPr/>
          </p:nvSpPr>
          <p:spPr bwMode="auto">
            <a:xfrm>
              <a:off x="3940" y="3136"/>
              <a:ext cx="1331" cy="252"/>
            </a:xfrm>
            <a:prstGeom prst="rect">
              <a:avLst/>
            </a:prstGeom>
            <a:noFill/>
            <a:ln w="76200" cap="rnd">
              <a:noFill/>
              <a:prstDash val="sysDot"/>
              <a:miter lim="800000"/>
              <a:headEnd/>
              <a:tailEnd/>
            </a:ln>
          </p:spPr>
          <p:txBody>
            <a:bodyPr wrap="none">
              <a:spAutoFit/>
            </a:bodyPr>
            <a:lstStyle/>
            <a:p>
              <a:pPr eaLnBrk="1" hangingPunct="1"/>
              <a:r>
                <a:rPr lang="fr-CH" sz="2000" i="1">
                  <a:solidFill>
                    <a:srgbClr val="000000"/>
                  </a:solidFill>
                </a:rPr>
                <a:t>Antiscattering grid</a:t>
              </a:r>
            </a:p>
          </p:txBody>
        </p:sp>
        <p:sp>
          <p:nvSpPr>
            <p:cNvPr id="78875" name="Line 1055"/>
            <p:cNvSpPr>
              <a:spLocks noChangeShapeType="1"/>
            </p:cNvSpPr>
            <p:nvPr/>
          </p:nvSpPr>
          <p:spPr bwMode="auto">
            <a:xfrm flipH="1">
              <a:off x="2916" y="3300"/>
              <a:ext cx="1000" cy="425"/>
            </a:xfrm>
            <a:prstGeom prst="line">
              <a:avLst/>
            </a:prstGeom>
            <a:noFill/>
            <a:ln w="19050">
              <a:solidFill>
                <a:schemeClr val="tx1"/>
              </a:solidFill>
              <a:round/>
              <a:headEnd type="none" w="sm" len="sm"/>
              <a:tailEnd type="triangle" w="med" len="med"/>
            </a:ln>
          </p:spPr>
          <p:txBody>
            <a:bodyPr wrap="none"/>
            <a:lstStyle/>
            <a:p>
              <a:endParaRPr lang="fr-CH"/>
            </a:p>
          </p:txBody>
        </p:sp>
      </p:grpSp>
      <p:grpSp>
        <p:nvGrpSpPr>
          <p:cNvPr id="7" name="Group 1056"/>
          <p:cNvGrpSpPr>
            <a:grpSpLocks/>
          </p:cNvGrpSpPr>
          <p:nvPr/>
        </p:nvGrpSpPr>
        <p:grpSpPr bwMode="auto">
          <a:xfrm>
            <a:off x="6196014" y="5572126"/>
            <a:ext cx="2763838" cy="569913"/>
            <a:chOff x="2943" y="3510"/>
            <a:chExt cx="1741" cy="359"/>
          </a:xfrm>
        </p:grpSpPr>
        <p:sp>
          <p:nvSpPr>
            <p:cNvPr id="78872" name="Text Box 1057"/>
            <p:cNvSpPr txBox="1">
              <a:spLocks noChangeArrowheads="1"/>
            </p:cNvSpPr>
            <p:nvPr/>
          </p:nvSpPr>
          <p:spPr bwMode="auto">
            <a:xfrm>
              <a:off x="3928" y="3510"/>
              <a:ext cx="756" cy="252"/>
            </a:xfrm>
            <a:prstGeom prst="rect">
              <a:avLst/>
            </a:prstGeom>
            <a:noFill/>
            <a:ln w="76200" cap="rnd">
              <a:noFill/>
              <a:prstDash val="sysDot"/>
              <a:miter lim="800000"/>
              <a:headEnd/>
              <a:tailEnd/>
            </a:ln>
          </p:spPr>
          <p:txBody>
            <a:bodyPr wrap="none">
              <a:spAutoFit/>
            </a:bodyPr>
            <a:lstStyle/>
            <a:p>
              <a:pPr eaLnBrk="1" hangingPunct="1"/>
              <a:r>
                <a:rPr lang="fr-CH" sz="2000" i="1">
                  <a:solidFill>
                    <a:srgbClr val="000000"/>
                  </a:solidFill>
                </a:rPr>
                <a:t>Détecteur</a:t>
              </a:r>
            </a:p>
          </p:txBody>
        </p:sp>
        <p:sp>
          <p:nvSpPr>
            <p:cNvPr id="78873" name="Line 1058"/>
            <p:cNvSpPr>
              <a:spLocks noChangeShapeType="1"/>
            </p:cNvSpPr>
            <p:nvPr/>
          </p:nvSpPr>
          <p:spPr bwMode="auto">
            <a:xfrm flipH="1">
              <a:off x="2943" y="3640"/>
              <a:ext cx="973" cy="229"/>
            </a:xfrm>
            <a:prstGeom prst="line">
              <a:avLst/>
            </a:prstGeom>
            <a:noFill/>
            <a:ln w="19050">
              <a:solidFill>
                <a:schemeClr val="tx1"/>
              </a:solidFill>
              <a:round/>
              <a:headEnd type="none" w="sm" len="sm"/>
              <a:tailEnd type="triangle" w="med" len="med"/>
            </a:ln>
          </p:spPr>
          <p:txBody>
            <a:bodyPr wrap="none"/>
            <a:lstStyle/>
            <a:p>
              <a:endParaRPr lang="fr-CH"/>
            </a:p>
          </p:txBody>
        </p:sp>
      </p:grpSp>
      <p:grpSp>
        <p:nvGrpSpPr>
          <p:cNvPr id="8" name="Group 1059"/>
          <p:cNvGrpSpPr>
            <a:grpSpLocks/>
          </p:cNvGrpSpPr>
          <p:nvPr/>
        </p:nvGrpSpPr>
        <p:grpSpPr bwMode="auto">
          <a:xfrm>
            <a:off x="4997451" y="6167438"/>
            <a:ext cx="3508375" cy="400050"/>
            <a:chOff x="2188" y="3885"/>
            <a:chExt cx="2210" cy="252"/>
          </a:xfrm>
        </p:grpSpPr>
        <p:sp>
          <p:nvSpPr>
            <p:cNvPr id="78870" name="Text Box 1060"/>
            <p:cNvSpPr txBox="1">
              <a:spLocks noChangeArrowheads="1"/>
            </p:cNvSpPr>
            <p:nvPr/>
          </p:nvSpPr>
          <p:spPr bwMode="auto">
            <a:xfrm>
              <a:off x="3928" y="3885"/>
              <a:ext cx="470" cy="252"/>
            </a:xfrm>
            <a:prstGeom prst="rect">
              <a:avLst/>
            </a:prstGeom>
            <a:noFill/>
            <a:ln w="76200" cap="rnd">
              <a:noFill/>
              <a:prstDash val="sysDot"/>
              <a:miter lim="800000"/>
              <a:headEnd/>
              <a:tailEnd/>
            </a:ln>
          </p:spPr>
          <p:txBody>
            <a:bodyPr wrap="none">
              <a:spAutoFit/>
            </a:bodyPr>
            <a:lstStyle/>
            <a:p>
              <a:pPr eaLnBrk="1" hangingPunct="1"/>
              <a:r>
                <a:rPr lang="fr-CH" sz="2000" i="1">
                  <a:solidFill>
                    <a:srgbClr val="000000"/>
                  </a:solidFill>
                </a:rPr>
                <a:t>(AEC)</a:t>
              </a:r>
            </a:p>
          </p:txBody>
        </p:sp>
        <p:sp>
          <p:nvSpPr>
            <p:cNvPr id="78871" name="Line 1061"/>
            <p:cNvSpPr>
              <a:spLocks noChangeShapeType="1"/>
            </p:cNvSpPr>
            <p:nvPr/>
          </p:nvSpPr>
          <p:spPr bwMode="auto">
            <a:xfrm flipH="1" flipV="1">
              <a:off x="2188" y="4052"/>
              <a:ext cx="1728" cy="32"/>
            </a:xfrm>
            <a:prstGeom prst="line">
              <a:avLst/>
            </a:prstGeom>
            <a:noFill/>
            <a:ln w="19050">
              <a:solidFill>
                <a:schemeClr val="tx1"/>
              </a:solidFill>
              <a:round/>
              <a:headEnd type="none" w="sm" len="sm"/>
              <a:tailEnd type="triangle" w="med" len="med"/>
            </a:ln>
          </p:spPr>
          <p:txBody>
            <a:bodyPr wrap="none"/>
            <a:lstStyle/>
            <a:p>
              <a:endParaRPr lang="fr-CH"/>
            </a:p>
          </p:txBody>
        </p:sp>
      </p:grpSp>
    </p:spTree>
    <p:extLst>
      <p:ext uri="{BB962C8B-B14F-4D97-AF65-F5344CB8AC3E}">
        <p14:creationId xmlns:p14="http://schemas.microsoft.com/office/powerpoint/2010/main" val="1499465152"/>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err="1"/>
              <a:t>Automatic</a:t>
            </a:r>
            <a:r>
              <a:rPr lang="fr-CH" dirty="0"/>
              <a:t> </a:t>
            </a:r>
            <a:r>
              <a:rPr lang="fr-CH" dirty="0" err="1"/>
              <a:t>exposure</a:t>
            </a:r>
            <a:r>
              <a:rPr lang="fr-CH" dirty="0"/>
              <a:t> control</a:t>
            </a:r>
          </a:p>
        </p:txBody>
      </p:sp>
      <p:sp>
        <p:nvSpPr>
          <p:cNvPr id="3" name="Espace réservé du contenu 2"/>
          <p:cNvSpPr>
            <a:spLocks noGrp="1"/>
          </p:cNvSpPr>
          <p:nvPr>
            <p:ph idx="1"/>
          </p:nvPr>
        </p:nvSpPr>
        <p:spPr/>
        <p:txBody>
          <a:bodyPr>
            <a:normAutofit/>
          </a:bodyPr>
          <a:lstStyle/>
          <a:p>
            <a:r>
              <a:rPr lang="en-US" dirty="0"/>
              <a:t>In </a:t>
            </a:r>
            <a:r>
              <a:rPr lang="en-US" b="1" dirty="0">
                <a:solidFill>
                  <a:srgbClr val="0070C0"/>
                </a:solidFill>
              </a:rPr>
              <a:t>Automatic Exposure Control</a:t>
            </a:r>
            <a:r>
              <a:rPr lang="en-US" dirty="0"/>
              <a:t> (AEC) mode, the current and the exposure time are chosen </a:t>
            </a:r>
            <a:r>
              <a:rPr lang="en-US" b="1" dirty="0">
                <a:solidFill>
                  <a:srgbClr val="0070C0"/>
                </a:solidFill>
              </a:rPr>
              <a:t>automatically</a:t>
            </a:r>
            <a:r>
              <a:rPr lang="en-US" dirty="0"/>
              <a:t> by the system. X-ray installations are equipped with a </a:t>
            </a:r>
            <a:r>
              <a:rPr lang="en-US" b="1" dirty="0">
                <a:solidFill>
                  <a:srgbClr val="0070C0"/>
                </a:solidFill>
              </a:rPr>
              <a:t>detector dose measurement</a:t>
            </a:r>
            <a:r>
              <a:rPr lang="en-US" dirty="0"/>
              <a:t> system (</a:t>
            </a:r>
            <a:r>
              <a:rPr lang="en-US" b="1" dirty="0">
                <a:solidFill>
                  <a:srgbClr val="0070C0"/>
                </a:solidFill>
              </a:rPr>
              <a:t>cell</a:t>
            </a:r>
            <a:r>
              <a:rPr lang="en-US" dirty="0"/>
              <a:t>) to </a:t>
            </a:r>
            <a:r>
              <a:rPr lang="en-US" b="1" dirty="0">
                <a:solidFill>
                  <a:srgbClr val="0070C0"/>
                </a:solidFill>
              </a:rPr>
              <a:t>stop</a:t>
            </a:r>
            <a:r>
              <a:rPr lang="en-US" dirty="0"/>
              <a:t> </a:t>
            </a:r>
            <a:r>
              <a:rPr lang="en-US" b="1" dirty="0">
                <a:solidFill>
                  <a:srgbClr val="0070C0"/>
                </a:solidFill>
              </a:rPr>
              <a:t>irradiation</a:t>
            </a:r>
            <a:r>
              <a:rPr lang="en-US" dirty="0"/>
              <a:t> as soon as a sufficient dose has reached the detector.</a:t>
            </a:r>
          </a:p>
          <a:p>
            <a:r>
              <a:rPr lang="en-US" dirty="0"/>
              <a:t>The choice of the </a:t>
            </a:r>
            <a:r>
              <a:rPr lang="en-US" b="1" dirty="0">
                <a:solidFill>
                  <a:srgbClr val="0070C0"/>
                </a:solidFill>
              </a:rPr>
              <a:t>position of the cell </a:t>
            </a:r>
            <a:r>
              <a:rPr lang="en-US" dirty="0"/>
              <a:t>is therefore </a:t>
            </a:r>
            <a:r>
              <a:rPr lang="en-US" b="1" dirty="0">
                <a:solidFill>
                  <a:srgbClr val="0070C0"/>
                </a:solidFill>
              </a:rPr>
              <a:t>critical</a:t>
            </a:r>
            <a:r>
              <a:rPr lang="en-US" dirty="0"/>
              <a:t> for the dose delivered to the patient.</a:t>
            </a:r>
            <a:endParaRPr lang="fr-CH" dirty="0"/>
          </a:p>
          <a:p>
            <a:endParaRPr lang="en-US" dirty="0"/>
          </a:p>
        </p:txBody>
      </p:sp>
    </p:spTree>
    <p:extLst>
      <p:ext uri="{BB962C8B-B14F-4D97-AF65-F5344CB8AC3E}">
        <p14:creationId xmlns:p14="http://schemas.microsoft.com/office/powerpoint/2010/main" val="739745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err="1"/>
              <a:t>Automatic</a:t>
            </a:r>
            <a:r>
              <a:rPr lang="fr-CH" dirty="0"/>
              <a:t> </a:t>
            </a:r>
            <a:r>
              <a:rPr lang="fr-CH" dirty="0" err="1"/>
              <a:t>exposure</a:t>
            </a:r>
            <a:r>
              <a:rPr lang="fr-CH" dirty="0"/>
              <a:t> control</a:t>
            </a:r>
          </a:p>
        </p:txBody>
      </p:sp>
      <p:sp>
        <p:nvSpPr>
          <p:cNvPr id="3" name="Espace réservé du contenu 2"/>
          <p:cNvSpPr>
            <a:spLocks noGrp="1"/>
          </p:cNvSpPr>
          <p:nvPr>
            <p:ph idx="1"/>
          </p:nvPr>
        </p:nvSpPr>
        <p:spPr>
          <a:xfrm>
            <a:off x="609600" y="1600201"/>
            <a:ext cx="7574632" cy="4525963"/>
          </a:xfrm>
        </p:spPr>
        <p:txBody>
          <a:bodyPr>
            <a:normAutofit/>
          </a:bodyPr>
          <a:lstStyle/>
          <a:p>
            <a:r>
              <a:rPr lang="en-US" dirty="0"/>
              <a:t>Most installations are equipped with 3 cells: </a:t>
            </a:r>
            <a:r>
              <a:rPr lang="en-US" b="1" dirty="0">
                <a:solidFill>
                  <a:srgbClr val="0070C0"/>
                </a:solidFill>
              </a:rPr>
              <a:t>one central and two lateral</a:t>
            </a:r>
            <a:r>
              <a:rPr lang="en-US" dirty="0"/>
              <a:t>. </a:t>
            </a:r>
          </a:p>
          <a:p>
            <a:pPr lvl="1"/>
            <a:r>
              <a:rPr lang="en-US" dirty="0"/>
              <a:t>If a cell covers an area of very absorbent tissue (bone tissue for example), it will receive little radiation and will prolong the exposure time (high dose). The situation is reversed if the cell is behind a more radio-transparent tissue. </a:t>
            </a:r>
            <a:endParaRPr lang="fr-CH" dirty="0"/>
          </a:p>
        </p:txBody>
      </p:sp>
      <p:pic>
        <p:nvPicPr>
          <p:cNvPr id="57346" name="Picture 2" descr="An Investigation into the use of Automatic Exposure Control in Paediatric  Direct Radiography | Semantic Schol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4232" y="1916832"/>
            <a:ext cx="4176464" cy="4060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199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Contents of the lecture </a:t>
            </a:r>
            <a:r>
              <a:rPr lang="fr-CH" dirty="0" err="1"/>
              <a:t>today</a:t>
            </a:r>
            <a:endParaRPr lang="de-CH" dirty="0"/>
          </a:p>
        </p:txBody>
      </p:sp>
      <p:sp>
        <p:nvSpPr>
          <p:cNvPr id="3" name="Espace réservé du contenu 2"/>
          <p:cNvSpPr>
            <a:spLocks noGrp="1"/>
          </p:cNvSpPr>
          <p:nvPr>
            <p:ph idx="1"/>
          </p:nvPr>
        </p:nvSpPr>
        <p:spPr/>
        <p:txBody>
          <a:bodyPr>
            <a:normAutofit fontScale="70000" lnSpcReduction="20000"/>
          </a:bodyPr>
          <a:lstStyle/>
          <a:p>
            <a:pPr marL="514350" indent="-514350">
              <a:buAutoNum type="arabicPeriod"/>
            </a:pPr>
            <a:r>
              <a:rPr lang="fr-CH" dirty="0"/>
              <a:t>Introduction (15 min)</a:t>
            </a:r>
          </a:p>
          <a:p>
            <a:pPr marL="971550" lvl="1" indent="-514350">
              <a:buAutoNum type="arabicPeriod"/>
            </a:pPr>
            <a:r>
              <a:rPr lang="fr-CH" dirty="0" err="1"/>
              <a:t>History</a:t>
            </a:r>
            <a:r>
              <a:rPr lang="fr-CH" dirty="0"/>
              <a:t> of x-ray </a:t>
            </a:r>
            <a:r>
              <a:rPr lang="fr-CH" dirty="0" err="1"/>
              <a:t>imaging</a:t>
            </a:r>
            <a:endParaRPr lang="fr-CH" dirty="0"/>
          </a:p>
          <a:p>
            <a:pPr marL="971550" lvl="1" indent="-514350">
              <a:buAutoNum type="arabicPeriod"/>
            </a:pPr>
            <a:r>
              <a:rPr lang="fr-CH" dirty="0" err="1"/>
              <a:t>Principles</a:t>
            </a:r>
            <a:r>
              <a:rPr lang="fr-CH" dirty="0"/>
              <a:t> of x-ray </a:t>
            </a:r>
            <a:r>
              <a:rPr lang="fr-CH" dirty="0" err="1"/>
              <a:t>imaging</a:t>
            </a:r>
            <a:endParaRPr lang="fr-CH" dirty="0"/>
          </a:p>
          <a:p>
            <a:pPr marL="514350" indent="-514350">
              <a:buAutoNum type="arabicPeriod"/>
            </a:pPr>
            <a:r>
              <a:rPr lang="fr-CH" dirty="0" err="1"/>
              <a:t>Radiography</a:t>
            </a:r>
            <a:r>
              <a:rPr lang="fr-CH" dirty="0"/>
              <a:t> (1h 15 min)</a:t>
            </a:r>
          </a:p>
          <a:p>
            <a:pPr marL="971550" lvl="1" indent="-514350">
              <a:buAutoNum type="arabicPeriod"/>
            </a:pPr>
            <a:r>
              <a:rPr lang="fr-CH" dirty="0"/>
              <a:t>Chain of image formation</a:t>
            </a:r>
          </a:p>
          <a:p>
            <a:pPr marL="971550" lvl="1" indent="-514350">
              <a:buAutoNum type="arabicPeriod"/>
            </a:pPr>
            <a:r>
              <a:rPr lang="fr-CH" dirty="0"/>
              <a:t>X-ray production</a:t>
            </a:r>
          </a:p>
          <a:p>
            <a:pPr marL="971550" lvl="1" indent="-514350">
              <a:buAutoNum type="arabicPeriod"/>
            </a:pPr>
            <a:r>
              <a:rPr lang="fr-CH" dirty="0"/>
              <a:t>X-ray </a:t>
            </a:r>
            <a:r>
              <a:rPr lang="fr-CH" dirty="0" err="1"/>
              <a:t>beam</a:t>
            </a:r>
            <a:endParaRPr lang="fr-CH" dirty="0"/>
          </a:p>
          <a:p>
            <a:pPr marL="971550" lvl="1" indent="-514350">
              <a:buAutoNum type="arabicPeriod"/>
            </a:pPr>
            <a:r>
              <a:rPr lang="fr-CH" dirty="0"/>
              <a:t>Interaction </a:t>
            </a:r>
            <a:r>
              <a:rPr lang="fr-CH" dirty="0" err="1"/>
              <a:t>with</a:t>
            </a:r>
            <a:r>
              <a:rPr lang="fr-CH" dirty="0"/>
              <a:t> patient</a:t>
            </a:r>
          </a:p>
          <a:p>
            <a:pPr marL="971550" lvl="1" indent="-514350">
              <a:buAutoNum type="arabicPeriod"/>
            </a:pPr>
            <a:r>
              <a:rPr lang="fr-CH" dirty="0" err="1"/>
              <a:t>Detection</a:t>
            </a:r>
            <a:r>
              <a:rPr lang="fr-CH" dirty="0"/>
              <a:t> </a:t>
            </a:r>
            <a:r>
              <a:rPr lang="fr-CH" dirty="0" err="1"/>
              <a:t>systems</a:t>
            </a:r>
            <a:endParaRPr lang="fr-CH" dirty="0"/>
          </a:p>
          <a:p>
            <a:pPr marL="971550" lvl="1" indent="-514350">
              <a:buAutoNum type="arabicPeriod"/>
            </a:pPr>
            <a:r>
              <a:rPr lang="fr-CH" dirty="0" err="1"/>
              <a:t>Dosimetry</a:t>
            </a:r>
            <a:endParaRPr lang="fr-CH" dirty="0"/>
          </a:p>
          <a:p>
            <a:pPr marL="514350" indent="-514350">
              <a:buAutoNum type="arabicPeriod"/>
            </a:pPr>
            <a:r>
              <a:rPr lang="fr-CH" dirty="0"/>
              <a:t>Image </a:t>
            </a:r>
            <a:r>
              <a:rPr lang="fr-CH" dirty="0" err="1"/>
              <a:t>Quality</a:t>
            </a:r>
            <a:r>
              <a:rPr lang="fr-CH" dirty="0"/>
              <a:t> (45min )</a:t>
            </a:r>
          </a:p>
          <a:p>
            <a:pPr marL="971550" lvl="1" indent="-514350">
              <a:buAutoNum type="arabicPeriod"/>
            </a:pPr>
            <a:r>
              <a:rPr lang="fr-CH" dirty="0"/>
              <a:t>Physical </a:t>
            </a:r>
            <a:r>
              <a:rPr lang="fr-CH" dirty="0" err="1"/>
              <a:t>measures</a:t>
            </a:r>
            <a:r>
              <a:rPr lang="fr-CH" dirty="0"/>
              <a:t> of image </a:t>
            </a:r>
            <a:r>
              <a:rPr lang="fr-CH" dirty="0" err="1"/>
              <a:t>quality</a:t>
            </a:r>
            <a:endParaRPr lang="fr-CH" dirty="0"/>
          </a:p>
          <a:p>
            <a:pPr marL="971550" lvl="1" indent="-514350">
              <a:buAutoNum type="arabicPeriod"/>
            </a:pPr>
            <a:r>
              <a:rPr lang="fr-CH" dirty="0"/>
              <a:t>Acquisition </a:t>
            </a:r>
            <a:r>
              <a:rPr lang="fr-CH" dirty="0" err="1"/>
              <a:t>parameters</a:t>
            </a:r>
            <a:endParaRPr lang="fr-CH" dirty="0"/>
          </a:p>
          <a:p>
            <a:pPr marL="971550" lvl="1" indent="-514350">
              <a:buAutoNum type="arabicPeriod"/>
            </a:pPr>
            <a:r>
              <a:rPr lang="fr-CH" dirty="0"/>
              <a:t>Influence of acquisition </a:t>
            </a:r>
            <a:r>
              <a:rPr lang="fr-CH" dirty="0" err="1"/>
              <a:t>parameters</a:t>
            </a:r>
            <a:r>
              <a:rPr lang="fr-CH" dirty="0"/>
              <a:t> on patient dose and image </a:t>
            </a:r>
            <a:r>
              <a:rPr lang="fr-CH" dirty="0" err="1"/>
              <a:t>quality</a:t>
            </a:r>
            <a:endParaRPr lang="fr-CH" dirty="0"/>
          </a:p>
          <a:p>
            <a:pPr marL="971550" lvl="1" indent="-514350">
              <a:buAutoNum type="arabicPeriod"/>
            </a:pPr>
            <a:endParaRPr lang="de-CH" dirty="0"/>
          </a:p>
        </p:txBody>
      </p:sp>
      <p:sp>
        <p:nvSpPr>
          <p:cNvPr id="4" name="Rectangle 3"/>
          <p:cNvSpPr/>
          <p:nvPr/>
        </p:nvSpPr>
        <p:spPr>
          <a:xfrm>
            <a:off x="627797" y="4725144"/>
            <a:ext cx="9130352" cy="1451819"/>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964595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t>Image quality?</a:t>
            </a:r>
          </a:p>
        </p:txBody>
      </p:sp>
      <p:sp>
        <p:nvSpPr>
          <p:cNvPr id="36867" name="Rectangle 3"/>
          <p:cNvSpPr>
            <a:spLocks noGrp="1" noChangeArrowheads="1"/>
          </p:cNvSpPr>
          <p:nvPr>
            <p:ph idx="1"/>
          </p:nvPr>
        </p:nvSpPr>
        <p:spPr>
          <a:xfrm>
            <a:off x="838199" y="1825625"/>
            <a:ext cx="12789441" cy="4351338"/>
          </a:xfrm>
        </p:spPr>
        <p:txBody>
          <a:bodyPr/>
          <a:lstStyle/>
          <a:p>
            <a:pPr marL="0" indent="0" eaLnBrk="1" hangingPunct="1">
              <a:buNone/>
            </a:pPr>
            <a:r>
              <a:rPr lang="en-US" b="1" dirty="0">
                <a:solidFill>
                  <a:srgbClr val="7030A0"/>
                </a:solidFill>
              </a:rPr>
              <a:t>Parameters of influence?</a:t>
            </a:r>
          </a:p>
          <a:p>
            <a:pPr lvl="1" eaLnBrk="1" hangingPunct="1"/>
            <a:r>
              <a:rPr lang="en-US" sz="2800" dirty="0"/>
              <a:t>contrast</a:t>
            </a:r>
          </a:p>
          <a:p>
            <a:pPr lvl="1" eaLnBrk="1" hangingPunct="1"/>
            <a:r>
              <a:rPr lang="en-US" sz="2800" dirty="0"/>
              <a:t>resolution</a:t>
            </a:r>
          </a:p>
          <a:p>
            <a:pPr lvl="1" eaLnBrk="1" hangingPunct="1"/>
            <a:r>
              <a:rPr lang="en-US" sz="2800" dirty="0"/>
              <a:t>noise</a:t>
            </a:r>
          </a:p>
          <a:p>
            <a:pPr lvl="1" eaLnBrk="1" hangingPunct="1"/>
            <a:r>
              <a:rPr lang="en-US" sz="2800" dirty="0"/>
              <a:t>task</a:t>
            </a:r>
          </a:p>
          <a:p>
            <a:pPr lvl="1" eaLnBrk="1" hangingPunct="1"/>
            <a:r>
              <a:rPr lang="en-US" sz="2800" dirty="0"/>
              <a:t>observer</a:t>
            </a:r>
          </a:p>
          <a:p>
            <a:pPr lvl="1" eaLnBrk="1" hangingPunct="1"/>
            <a:r>
              <a:rPr lang="en-US" sz="2800" dirty="0"/>
              <a:t>viewing conditions </a:t>
            </a:r>
          </a:p>
        </p:txBody>
      </p:sp>
      <p:sp>
        <p:nvSpPr>
          <p:cNvPr id="36868" name="Rectangle 4"/>
          <p:cNvSpPr>
            <a:spLocks noGrp="1" noChangeArrowheads="1"/>
          </p:cNvSpPr>
          <p:nvPr>
            <p:ph sz="half" idx="4294967295"/>
          </p:nvPr>
        </p:nvSpPr>
        <p:spPr>
          <a:xfrm>
            <a:off x="7229475" y="1825625"/>
            <a:ext cx="4962525" cy="3770313"/>
          </a:xfrm>
        </p:spPr>
        <p:txBody>
          <a:bodyPr>
            <a:noAutofit/>
          </a:bodyPr>
          <a:lstStyle/>
          <a:p>
            <a:pPr marL="0" indent="0" eaLnBrk="1" hangingPunct="1">
              <a:buNone/>
            </a:pPr>
            <a:r>
              <a:rPr lang="en-US" b="1" dirty="0">
                <a:solidFill>
                  <a:srgbClr val="7030A0"/>
                </a:solidFill>
              </a:rPr>
              <a:t>Goal of image quality?</a:t>
            </a:r>
          </a:p>
          <a:p>
            <a:pPr lvl="1" eaLnBrk="1" hangingPunct="1"/>
            <a:r>
              <a:rPr lang="en-US" sz="2800" dirty="0"/>
              <a:t>reproduction of reality</a:t>
            </a:r>
          </a:p>
          <a:p>
            <a:pPr lvl="1" eaLnBrk="1" hangingPunct="1"/>
            <a:r>
              <a:rPr lang="en-US" sz="2800" dirty="0"/>
              <a:t>produce useful info</a:t>
            </a:r>
          </a:p>
          <a:p>
            <a:pPr lvl="1" eaLnBrk="1" hangingPunct="1"/>
            <a:r>
              <a:rPr lang="en-US" sz="2800" dirty="0"/>
              <a:t>easy to read</a:t>
            </a:r>
          </a:p>
          <a:p>
            <a:pPr lvl="1" eaLnBrk="1" hangingPunct="1"/>
            <a:r>
              <a:rPr lang="en-US" sz="2800" dirty="0"/>
              <a:t>comparable to the past</a:t>
            </a:r>
          </a:p>
          <a:p>
            <a:pPr lvl="1" eaLnBrk="1" hangingPunct="1"/>
            <a:r>
              <a:rPr lang="en-US" sz="2800" dirty="0" err="1"/>
              <a:t>globality</a:t>
            </a:r>
            <a:r>
              <a:rPr lang="en-US" sz="2800" dirty="0"/>
              <a:t> </a:t>
            </a:r>
            <a:br>
              <a:rPr lang="en-US" sz="2800" dirty="0"/>
            </a:br>
            <a:r>
              <a:rPr lang="en-US" sz="2800" dirty="0"/>
              <a:t>(not just for one image) </a:t>
            </a:r>
          </a:p>
        </p:txBody>
      </p:sp>
    </p:spTree>
    <p:extLst>
      <p:ext uri="{BB962C8B-B14F-4D97-AF65-F5344CB8AC3E}">
        <p14:creationId xmlns:p14="http://schemas.microsoft.com/office/powerpoint/2010/main" val="1379589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20"/>
          <p:cNvGrpSpPr>
            <a:grpSpLocks/>
          </p:cNvGrpSpPr>
          <p:nvPr/>
        </p:nvGrpSpPr>
        <p:grpSpPr bwMode="auto">
          <a:xfrm>
            <a:off x="1170039" y="2150556"/>
            <a:ext cx="9301316" cy="4352801"/>
            <a:chOff x="369255" y="1268760"/>
            <a:chExt cx="8709967" cy="5257120"/>
          </a:xfrm>
          <a:solidFill>
            <a:schemeClr val="accent2"/>
          </a:solidFill>
        </p:grpSpPr>
        <p:sp>
          <p:nvSpPr>
            <p:cNvPr id="12" name="Gleichschenkliges Dreieck 15"/>
            <p:cNvSpPr/>
            <p:nvPr/>
          </p:nvSpPr>
          <p:spPr>
            <a:xfrm>
              <a:off x="369255" y="1268760"/>
              <a:ext cx="8709967" cy="5257120"/>
            </a:xfrm>
            <a:prstGeom prst="triangle">
              <a:avLst>
                <a:gd name="adj" fmla="val 50111"/>
              </a:avLst>
            </a:prstGeom>
            <a:solidFill>
              <a:srgbClr val="9933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dirty="0"/>
            </a:p>
          </p:txBody>
        </p:sp>
        <p:cxnSp>
          <p:nvCxnSpPr>
            <p:cNvPr id="13" name="Gerade Verbindung 16"/>
            <p:cNvCxnSpPr/>
            <p:nvPr/>
          </p:nvCxnSpPr>
          <p:spPr>
            <a:xfrm>
              <a:off x="1374077" y="5826637"/>
              <a:ext cx="6700437" cy="0"/>
            </a:xfrm>
            <a:prstGeom prst="line">
              <a:avLst/>
            </a:prstGeom>
            <a:grpFill/>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 name="Gerade Verbindung 17"/>
            <p:cNvCxnSpPr/>
            <p:nvPr/>
          </p:nvCxnSpPr>
          <p:spPr>
            <a:xfrm>
              <a:off x="2016610" y="5023001"/>
              <a:ext cx="5400600" cy="0"/>
            </a:xfrm>
            <a:prstGeom prst="line">
              <a:avLst/>
            </a:prstGeom>
            <a:grpFill/>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5" name="Gerade Verbindung 18"/>
            <p:cNvCxnSpPr/>
            <p:nvPr/>
          </p:nvCxnSpPr>
          <p:spPr>
            <a:xfrm>
              <a:off x="2520665" y="4294213"/>
              <a:ext cx="4427569" cy="0"/>
            </a:xfrm>
            <a:prstGeom prst="line">
              <a:avLst/>
            </a:prstGeom>
            <a:grpFill/>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Gerade Verbindung 19"/>
            <p:cNvCxnSpPr/>
            <p:nvPr/>
          </p:nvCxnSpPr>
          <p:spPr>
            <a:xfrm>
              <a:off x="3091191" y="3502396"/>
              <a:ext cx="3223743" cy="0"/>
            </a:xfrm>
            <a:prstGeom prst="line">
              <a:avLst/>
            </a:prstGeom>
            <a:grpFill/>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 name="Gerade Verbindung 20"/>
            <p:cNvCxnSpPr/>
            <p:nvPr/>
          </p:nvCxnSpPr>
          <p:spPr>
            <a:xfrm>
              <a:off x="3635866" y="2787396"/>
              <a:ext cx="2211938" cy="0"/>
            </a:xfrm>
            <a:prstGeom prst="line">
              <a:avLst/>
            </a:prstGeom>
            <a:grpFill/>
            <a:ln w="25400">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7" name="Textfeld 8"/>
          <p:cNvSpPr txBox="1"/>
          <p:nvPr/>
        </p:nvSpPr>
        <p:spPr bwMode="auto">
          <a:xfrm>
            <a:off x="4462970" y="3563614"/>
            <a:ext cx="2753033" cy="338554"/>
          </a:xfrm>
          <a:prstGeom prst="rect">
            <a:avLst/>
          </a:prstGeom>
          <a:solidFill>
            <a:srgbClr val="9933FF"/>
          </a:solidFill>
        </p:spPr>
        <p:txBody>
          <a:bodyPr wrap="square">
            <a:spAutoFit/>
          </a:bodyPr>
          <a:lstStyle/>
          <a:p>
            <a:pPr lvl="1" algn="l">
              <a:buFont typeface="Wingdings" pitchFamily="2" charset="2"/>
              <a:buNone/>
              <a:defRPr/>
            </a:pPr>
            <a:r>
              <a:rPr lang="de-DE" sz="1600" dirty="0">
                <a:solidFill>
                  <a:schemeClr val="bg1"/>
                </a:solidFill>
              </a:rPr>
              <a:t>Level 5: Patient </a:t>
            </a:r>
            <a:r>
              <a:rPr lang="de-DE" sz="1600" dirty="0" err="1">
                <a:solidFill>
                  <a:schemeClr val="bg1"/>
                </a:solidFill>
              </a:rPr>
              <a:t>outcome</a:t>
            </a:r>
            <a:endParaRPr lang="de-DE" sz="1600" dirty="0">
              <a:solidFill>
                <a:schemeClr val="bg1"/>
              </a:solidFill>
            </a:endParaRPr>
          </a:p>
        </p:txBody>
      </p:sp>
      <p:sp>
        <p:nvSpPr>
          <p:cNvPr id="8" name="Textfeld 9"/>
          <p:cNvSpPr txBox="1"/>
          <p:nvPr/>
        </p:nvSpPr>
        <p:spPr bwMode="auto">
          <a:xfrm>
            <a:off x="4331799" y="4184221"/>
            <a:ext cx="2999604" cy="338554"/>
          </a:xfrm>
          <a:prstGeom prst="rect">
            <a:avLst/>
          </a:prstGeom>
          <a:solidFill>
            <a:srgbClr val="9933FF"/>
          </a:solidFill>
        </p:spPr>
        <p:txBody>
          <a:bodyPr wrap="none">
            <a:spAutoFit/>
          </a:bodyPr>
          <a:lstStyle/>
          <a:p>
            <a:pPr lvl="1" algn="l">
              <a:buFont typeface="Wingdings" pitchFamily="2" charset="2"/>
              <a:buNone/>
              <a:defRPr/>
            </a:pPr>
            <a:r>
              <a:rPr lang="de-DE" sz="1600" dirty="0">
                <a:solidFill>
                  <a:schemeClr val="bg1"/>
                </a:solidFill>
              </a:rPr>
              <a:t>Level 4: </a:t>
            </a:r>
            <a:r>
              <a:rPr lang="de-DE" sz="1600" dirty="0" err="1">
                <a:solidFill>
                  <a:schemeClr val="bg1"/>
                </a:solidFill>
              </a:rPr>
              <a:t>Therapeutic</a:t>
            </a:r>
            <a:r>
              <a:rPr lang="de-DE" sz="1600" dirty="0">
                <a:solidFill>
                  <a:schemeClr val="bg1"/>
                </a:solidFill>
              </a:rPr>
              <a:t> </a:t>
            </a:r>
            <a:r>
              <a:rPr lang="de-DE" sz="1600" dirty="0" err="1">
                <a:solidFill>
                  <a:schemeClr val="bg1"/>
                </a:solidFill>
              </a:rPr>
              <a:t>efficacy</a:t>
            </a:r>
            <a:endParaRPr lang="de-DE" sz="1600" dirty="0">
              <a:solidFill>
                <a:schemeClr val="bg1"/>
              </a:solidFill>
            </a:endParaRPr>
          </a:p>
        </p:txBody>
      </p:sp>
      <p:sp>
        <p:nvSpPr>
          <p:cNvPr id="9" name="Textfeld 10"/>
          <p:cNvSpPr txBox="1"/>
          <p:nvPr/>
        </p:nvSpPr>
        <p:spPr bwMode="auto">
          <a:xfrm>
            <a:off x="4462970" y="4797415"/>
            <a:ext cx="2909258" cy="338554"/>
          </a:xfrm>
          <a:prstGeom prst="rect">
            <a:avLst/>
          </a:prstGeom>
          <a:solidFill>
            <a:srgbClr val="9933FF"/>
          </a:solidFill>
        </p:spPr>
        <p:txBody>
          <a:bodyPr wrap="none">
            <a:spAutoFit/>
          </a:bodyPr>
          <a:lstStyle/>
          <a:p>
            <a:pPr lvl="1" algn="l">
              <a:buFont typeface="Wingdings" pitchFamily="2" charset="2"/>
              <a:buNone/>
              <a:defRPr/>
            </a:pPr>
            <a:r>
              <a:rPr lang="de-DE" sz="1600" dirty="0">
                <a:solidFill>
                  <a:schemeClr val="bg1"/>
                </a:solidFill>
              </a:rPr>
              <a:t>Level 3: </a:t>
            </a:r>
            <a:r>
              <a:rPr lang="de-DE" sz="1600" dirty="0" err="1">
                <a:solidFill>
                  <a:schemeClr val="bg1"/>
                </a:solidFill>
              </a:rPr>
              <a:t>Diagnostic</a:t>
            </a:r>
            <a:r>
              <a:rPr lang="de-DE" sz="1600" dirty="0">
                <a:solidFill>
                  <a:schemeClr val="bg1"/>
                </a:solidFill>
              </a:rPr>
              <a:t> </a:t>
            </a:r>
            <a:r>
              <a:rPr lang="de-DE" sz="1600" dirty="0" err="1">
                <a:solidFill>
                  <a:schemeClr val="bg1"/>
                </a:solidFill>
              </a:rPr>
              <a:t>thinking</a:t>
            </a:r>
            <a:endParaRPr lang="de-DE" sz="1600" dirty="0">
              <a:solidFill>
                <a:schemeClr val="bg1"/>
              </a:solidFill>
            </a:endParaRPr>
          </a:p>
        </p:txBody>
      </p:sp>
      <p:sp>
        <p:nvSpPr>
          <p:cNvPr id="10" name="Textfeld 11"/>
          <p:cNvSpPr txBox="1"/>
          <p:nvPr/>
        </p:nvSpPr>
        <p:spPr bwMode="auto">
          <a:xfrm>
            <a:off x="4401154" y="5451698"/>
            <a:ext cx="2959528" cy="338554"/>
          </a:xfrm>
          <a:prstGeom prst="rect">
            <a:avLst/>
          </a:prstGeom>
          <a:solidFill>
            <a:srgbClr val="9933FF"/>
          </a:solidFill>
        </p:spPr>
        <p:txBody>
          <a:bodyPr wrap="none">
            <a:spAutoFit/>
          </a:bodyPr>
          <a:lstStyle/>
          <a:p>
            <a:pPr lvl="1" algn="l">
              <a:buFont typeface="Wingdings" pitchFamily="2" charset="2"/>
              <a:buNone/>
              <a:defRPr/>
            </a:pPr>
            <a:r>
              <a:rPr lang="de-DE" sz="1600" dirty="0">
                <a:solidFill>
                  <a:schemeClr val="bg1"/>
                </a:solidFill>
              </a:rPr>
              <a:t>Level 2: </a:t>
            </a:r>
            <a:r>
              <a:rPr lang="de-DE" sz="1600" dirty="0" err="1">
                <a:solidFill>
                  <a:schemeClr val="bg1"/>
                </a:solidFill>
              </a:rPr>
              <a:t>Diagnostic</a:t>
            </a:r>
            <a:r>
              <a:rPr lang="de-DE" sz="1600" dirty="0">
                <a:solidFill>
                  <a:schemeClr val="bg1"/>
                </a:solidFill>
              </a:rPr>
              <a:t> </a:t>
            </a:r>
            <a:r>
              <a:rPr lang="de-DE" sz="1600" dirty="0" err="1">
                <a:solidFill>
                  <a:schemeClr val="bg1"/>
                </a:solidFill>
              </a:rPr>
              <a:t>accuracy</a:t>
            </a:r>
            <a:endParaRPr lang="de-DE" sz="1600" dirty="0">
              <a:solidFill>
                <a:schemeClr val="bg1"/>
              </a:solidFill>
            </a:endParaRPr>
          </a:p>
        </p:txBody>
      </p:sp>
      <p:sp>
        <p:nvSpPr>
          <p:cNvPr id="11" name="Textfeld 12"/>
          <p:cNvSpPr txBox="1"/>
          <p:nvPr/>
        </p:nvSpPr>
        <p:spPr bwMode="auto">
          <a:xfrm>
            <a:off x="2706968" y="6062598"/>
            <a:ext cx="6691466" cy="338554"/>
          </a:xfrm>
          <a:prstGeom prst="rect">
            <a:avLst/>
          </a:prstGeom>
          <a:solidFill>
            <a:srgbClr val="9933FF"/>
          </a:solidFill>
        </p:spPr>
        <p:txBody>
          <a:bodyPr wrap="square">
            <a:spAutoFit/>
          </a:bodyPr>
          <a:lstStyle/>
          <a:p>
            <a:pPr lvl="1" algn="l">
              <a:buFont typeface="Wingdings" pitchFamily="2" charset="2"/>
              <a:buNone/>
              <a:defRPr/>
            </a:pPr>
            <a:r>
              <a:rPr lang="de-DE" sz="1600" dirty="0">
                <a:solidFill>
                  <a:schemeClr val="bg1"/>
                </a:solidFill>
              </a:rPr>
              <a:t>Level 1: Technical </a:t>
            </a:r>
            <a:r>
              <a:rPr lang="de-DE" sz="1600" dirty="0" err="1">
                <a:solidFill>
                  <a:schemeClr val="bg1"/>
                </a:solidFill>
              </a:rPr>
              <a:t>efficacy</a:t>
            </a:r>
            <a:r>
              <a:rPr lang="de-DE" sz="1600" dirty="0">
                <a:solidFill>
                  <a:schemeClr val="bg1"/>
                </a:solidFill>
              </a:rPr>
              <a:t> (</a:t>
            </a:r>
            <a:r>
              <a:rPr lang="de-DE" sz="1600" dirty="0" err="1">
                <a:solidFill>
                  <a:schemeClr val="bg1"/>
                </a:solidFill>
              </a:rPr>
              <a:t>image</a:t>
            </a:r>
            <a:r>
              <a:rPr lang="de-DE" sz="1600" dirty="0">
                <a:solidFill>
                  <a:schemeClr val="bg1"/>
                </a:solidFill>
              </a:rPr>
              <a:t> </a:t>
            </a:r>
            <a:r>
              <a:rPr lang="de-DE" sz="1600" dirty="0" err="1">
                <a:solidFill>
                  <a:schemeClr val="bg1"/>
                </a:solidFill>
              </a:rPr>
              <a:t>noise</a:t>
            </a:r>
            <a:r>
              <a:rPr lang="de-DE" sz="1600" dirty="0">
                <a:solidFill>
                  <a:schemeClr val="bg1"/>
                </a:solidFill>
              </a:rPr>
              <a:t>, CNR, </a:t>
            </a:r>
            <a:r>
              <a:rPr lang="de-DE" sz="1600" dirty="0" err="1">
                <a:solidFill>
                  <a:schemeClr val="bg1"/>
                </a:solidFill>
              </a:rPr>
              <a:t>spatial</a:t>
            </a:r>
            <a:r>
              <a:rPr lang="de-DE" sz="1600" dirty="0">
                <a:solidFill>
                  <a:schemeClr val="bg1"/>
                </a:solidFill>
              </a:rPr>
              <a:t> </a:t>
            </a:r>
            <a:r>
              <a:rPr lang="de-DE" sz="1600" dirty="0" err="1">
                <a:solidFill>
                  <a:schemeClr val="bg1"/>
                </a:solidFill>
              </a:rPr>
              <a:t>resolution</a:t>
            </a:r>
            <a:r>
              <a:rPr lang="de-DE" sz="1600" dirty="0">
                <a:solidFill>
                  <a:schemeClr val="bg1"/>
                </a:solidFill>
              </a:rPr>
              <a:t>, etc.)</a:t>
            </a:r>
          </a:p>
        </p:txBody>
      </p:sp>
      <p:sp>
        <p:nvSpPr>
          <p:cNvPr id="37896" name="Textfeld 24"/>
          <p:cNvSpPr txBox="1">
            <a:spLocks noChangeArrowheads="1"/>
          </p:cNvSpPr>
          <p:nvPr/>
        </p:nvSpPr>
        <p:spPr bwMode="auto">
          <a:xfrm>
            <a:off x="5124686" y="2948213"/>
            <a:ext cx="1512465" cy="338554"/>
          </a:xfrm>
          <a:prstGeom prst="rect">
            <a:avLst/>
          </a:prstGeom>
          <a:solidFill>
            <a:srgbClr val="9933FF"/>
          </a:solidFill>
          <a:ln w="9525">
            <a:noFill/>
            <a:miter lim="800000"/>
            <a:headEnd/>
            <a:tailEnd/>
          </a:ln>
        </p:spPr>
        <p:txBody>
          <a:bodyPr wrap="none">
            <a:spAutoFit/>
          </a:bodyPr>
          <a:lstStyle/>
          <a:p>
            <a:r>
              <a:rPr lang="de-DE" sz="1600" dirty="0" err="1">
                <a:solidFill>
                  <a:schemeClr val="bg1"/>
                </a:solidFill>
              </a:rPr>
              <a:t>Societal</a:t>
            </a:r>
            <a:r>
              <a:rPr lang="de-DE" sz="1600" dirty="0">
                <a:solidFill>
                  <a:schemeClr val="bg1"/>
                </a:solidFill>
              </a:rPr>
              <a:t> </a:t>
            </a:r>
            <a:r>
              <a:rPr lang="de-DE" sz="1600" dirty="0" err="1">
                <a:solidFill>
                  <a:schemeClr val="bg1"/>
                </a:solidFill>
              </a:rPr>
              <a:t>efficacy</a:t>
            </a:r>
            <a:endParaRPr lang="de-DE" sz="1600" dirty="0">
              <a:solidFill>
                <a:schemeClr val="bg1"/>
              </a:solidFill>
            </a:endParaRPr>
          </a:p>
        </p:txBody>
      </p:sp>
      <p:sp>
        <p:nvSpPr>
          <p:cNvPr id="37898" name="TextBox 37"/>
          <p:cNvSpPr txBox="1">
            <a:spLocks noChangeArrowheads="1"/>
          </p:cNvSpPr>
          <p:nvPr/>
        </p:nvSpPr>
        <p:spPr bwMode="auto">
          <a:xfrm>
            <a:off x="8458200" y="6458987"/>
            <a:ext cx="3334662" cy="261610"/>
          </a:xfrm>
          <a:prstGeom prst="rect">
            <a:avLst/>
          </a:prstGeom>
          <a:noFill/>
          <a:ln w="9525">
            <a:noFill/>
            <a:miter lim="800000"/>
            <a:headEnd/>
            <a:tailEnd/>
          </a:ln>
        </p:spPr>
        <p:txBody>
          <a:bodyPr wrap="square">
            <a:spAutoFit/>
          </a:bodyPr>
          <a:lstStyle/>
          <a:p>
            <a:pPr>
              <a:buFont typeface="Wingdings" pitchFamily="2" charset="2"/>
              <a:buNone/>
            </a:pPr>
            <a:r>
              <a:rPr lang="en-US" altLang="de-DE" sz="1100" dirty="0" err="1">
                <a:cs typeface="Arial" pitchFamily="34" charset="0"/>
              </a:rPr>
              <a:t>Fryback</a:t>
            </a:r>
            <a:r>
              <a:rPr lang="en-US" altLang="de-DE" sz="1100" dirty="0">
                <a:cs typeface="Arial" pitchFamily="34" charset="0"/>
              </a:rPr>
              <a:t> DG et al. </a:t>
            </a:r>
            <a:r>
              <a:rPr lang="en-US" altLang="de-DE" sz="1100" i="1" dirty="0">
                <a:cs typeface="Arial" pitchFamily="34" charset="0"/>
              </a:rPr>
              <a:t>Med </a:t>
            </a:r>
            <a:r>
              <a:rPr lang="en-US" altLang="de-DE" sz="1100" i="1" dirty="0" err="1">
                <a:cs typeface="Arial" pitchFamily="34" charset="0"/>
              </a:rPr>
              <a:t>Decis</a:t>
            </a:r>
            <a:r>
              <a:rPr lang="en-US" altLang="de-DE" sz="1100" i="1" dirty="0">
                <a:cs typeface="Arial" pitchFamily="34" charset="0"/>
              </a:rPr>
              <a:t> Making </a:t>
            </a:r>
            <a:r>
              <a:rPr lang="en-US" altLang="de-DE" sz="1100" dirty="0">
                <a:cs typeface="Arial" pitchFamily="34" charset="0"/>
              </a:rPr>
              <a:t>1991; </a:t>
            </a:r>
            <a:r>
              <a:rPr lang="en-US" altLang="de-DE" sz="1100" dirty="0">
                <a:solidFill>
                  <a:srgbClr val="9933FF"/>
                </a:solidFill>
                <a:cs typeface="Arial" pitchFamily="34" charset="0"/>
              </a:rPr>
              <a:t>11:88-94</a:t>
            </a:r>
            <a:r>
              <a:rPr lang="en-US" altLang="de-DE" sz="1100" dirty="0">
                <a:cs typeface="Arial" pitchFamily="34" charset="0"/>
              </a:rPr>
              <a:t> </a:t>
            </a:r>
          </a:p>
        </p:txBody>
      </p:sp>
      <p:sp>
        <p:nvSpPr>
          <p:cNvPr id="37900" name="Textfeld 23"/>
          <p:cNvSpPr txBox="1">
            <a:spLocks noChangeArrowheads="1"/>
          </p:cNvSpPr>
          <p:nvPr/>
        </p:nvSpPr>
        <p:spPr bwMode="auto">
          <a:xfrm>
            <a:off x="5438001" y="2620472"/>
            <a:ext cx="918194" cy="338554"/>
          </a:xfrm>
          <a:prstGeom prst="rect">
            <a:avLst/>
          </a:prstGeom>
          <a:solidFill>
            <a:srgbClr val="9933FF"/>
          </a:solidFill>
          <a:ln w="9525">
            <a:noFill/>
            <a:miter lim="800000"/>
            <a:headEnd/>
            <a:tailEnd/>
          </a:ln>
        </p:spPr>
        <p:txBody>
          <a:bodyPr wrap="square">
            <a:spAutoFit/>
          </a:bodyPr>
          <a:lstStyle/>
          <a:p>
            <a:r>
              <a:rPr lang="de-DE" sz="1600" dirty="0">
                <a:solidFill>
                  <a:schemeClr val="bg1"/>
                </a:solidFill>
              </a:rPr>
              <a:t>Level 6:</a:t>
            </a:r>
          </a:p>
        </p:txBody>
      </p:sp>
      <p:sp>
        <p:nvSpPr>
          <p:cNvPr id="3" name="Titre 2"/>
          <p:cNvSpPr>
            <a:spLocks noGrp="1"/>
          </p:cNvSpPr>
          <p:nvPr>
            <p:ph type="title"/>
          </p:nvPr>
        </p:nvSpPr>
        <p:spPr>
          <a:xfrm>
            <a:off x="838199" y="365125"/>
            <a:ext cx="10763865" cy="1325563"/>
          </a:xfrm>
        </p:spPr>
        <p:txBody>
          <a:bodyPr>
            <a:normAutofit fontScale="90000"/>
          </a:bodyPr>
          <a:lstStyle/>
          <a:p>
            <a:r>
              <a:rPr lang="fr-CH" dirty="0" err="1"/>
              <a:t>Fryback’s</a:t>
            </a:r>
            <a:r>
              <a:rPr lang="fr-CH" dirty="0"/>
              <a:t> </a:t>
            </a:r>
            <a:r>
              <a:rPr lang="fr-CH" dirty="0" err="1"/>
              <a:t>taxonomy</a:t>
            </a:r>
            <a:r>
              <a:rPr lang="fr-CH" dirty="0"/>
              <a:t>: Evidence-</a:t>
            </a:r>
            <a:r>
              <a:rPr lang="fr-CH" dirty="0" err="1"/>
              <a:t>Based</a:t>
            </a:r>
            <a:r>
              <a:rPr lang="fr-CH" dirty="0"/>
              <a:t> </a:t>
            </a:r>
            <a:r>
              <a:rPr lang="fr-CH" dirty="0" err="1"/>
              <a:t>Radiology</a:t>
            </a:r>
            <a:endParaRPr lang="de-CH" dirty="0"/>
          </a:p>
        </p:txBody>
      </p:sp>
      <p:sp>
        <p:nvSpPr>
          <p:cNvPr id="5" name="Espace réservé du contenu 4"/>
          <p:cNvSpPr>
            <a:spLocks noGrp="1"/>
          </p:cNvSpPr>
          <p:nvPr>
            <p:ph idx="1"/>
          </p:nvPr>
        </p:nvSpPr>
        <p:spPr>
          <a:xfrm>
            <a:off x="838200" y="1825625"/>
            <a:ext cx="10085439" cy="741463"/>
          </a:xfrm>
        </p:spPr>
        <p:txBody>
          <a:bodyPr>
            <a:normAutofit fontScale="77500" lnSpcReduction="20000"/>
          </a:bodyPr>
          <a:lstStyle/>
          <a:p>
            <a:pPr marL="0" indent="0">
              <a:buNone/>
            </a:pPr>
            <a:r>
              <a:rPr lang="fr-CH" dirty="0" err="1"/>
              <a:t>Hierachical</a:t>
            </a:r>
            <a:r>
              <a:rPr lang="fr-CH" dirty="0"/>
              <a:t> model for </a:t>
            </a:r>
            <a:r>
              <a:rPr lang="fr-CH" dirty="0" err="1"/>
              <a:t>assessing</a:t>
            </a:r>
            <a:r>
              <a:rPr lang="fr-CH" dirty="0"/>
              <a:t> the </a:t>
            </a:r>
            <a:r>
              <a:rPr lang="fr-CH" dirty="0" err="1"/>
              <a:t>efficacy</a:t>
            </a:r>
            <a:r>
              <a:rPr lang="fr-CH" dirty="0"/>
              <a:t> in diagnostic </a:t>
            </a:r>
            <a:r>
              <a:rPr lang="fr-CH" dirty="0" err="1"/>
              <a:t>imaging</a:t>
            </a:r>
            <a:endParaRPr lang="de-CH" dirty="0"/>
          </a:p>
        </p:txBody>
      </p:sp>
    </p:spTree>
    <p:extLst>
      <p:ext uri="{BB962C8B-B14F-4D97-AF65-F5344CB8AC3E}">
        <p14:creationId xmlns:p14="http://schemas.microsoft.com/office/powerpoint/2010/main" val="596826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Contents of the lecture </a:t>
            </a:r>
            <a:r>
              <a:rPr lang="fr-CH" dirty="0" err="1"/>
              <a:t>today</a:t>
            </a:r>
            <a:endParaRPr lang="de-CH" dirty="0"/>
          </a:p>
        </p:txBody>
      </p:sp>
      <p:sp>
        <p:nvSpPr>
          <p:cNvPr id="3" name="Espace réservé du contenu 2"/>
          <p:cNvSpPr>
            <a:spLocks noGrp="1"/>
          </p:cNvSpPr>
          <p:nvPr>
            <p:ph idx="1"/>
          </p:nvPr>
        </p:nvSpPr>
        <p:spPr/>
        <p:txBody>
          <a:bodyPr>
            <a:normAutofit fontScale="70000" lnSpcReduction="20000"/>
          </a:bodyPr>
          <a:lstStyle/>
          <a:p>
            <a:pPr marL="514350" indent="-514350">
              <a:buAutoNum type="arabicPeriod"/>
            </a:pPr>
            <a:r>
              <a:rPr lang="fr-CH" dirty="0">
                <a:solidFill>
                  <a:schemeClr val="bg1">
                    <a:lumMod val="65000"/>
                  </a:schemeClr>
                </a:solidFill>
              </a:rPr>
              <a:t>Introduction</a:t>
            </a:r>
          </a:p>
          <a:p>
            <a:pPr marL="971550" lvl="1" indent="-514350">
              <a:buAutoNum type="arabicPeriod"/>
            </a:pPr>
            <a:r>
              <a:rPr lang="fr-CH" dirty="0" err="1">
                <a:solidFill>
                  <a:schemeClr val="bg1">
                    <a:lumMod val="65000"/>
                  </a:schemeClr>
                </a:solidFill>
              </a:rPr>
              <a:t>History</a:t>
            </a:r>
            <a:r>
              <a:rPr lang="fr-CH" dirty="0">
                <a:solidFill>
                  <a:schemeClr val="bg1">
                    <a:lumMod val="65000"/>
                  </a:schemeClr>
                </a:solidFill>
              </a:rPr>
              <a:t> of x-ray </a:t>
            </a:r>
            <a:r>
              <a:rPr lang="fr-CH" dirty="0" err="1">
                <a:solidFill>
                  <a:schemeClr val="bg1">
                    <a:lumMod val="65000"/>
                  </a:schemeClr>
                </a:solidFill>
              </a:rPr>
              <a:t>imaging</a:t>
            </a:r>
            <a:endParaRPr lang="fr-CH" dirty="0">
              <a:solidFill>
                <a:schemeClr val="bg1">
                  <a:lumMod val="65000"/>
                </a:schemeClr>
              </a:solidFill>
            </a:endParaRPr>
          </a:p>
          <a:p>
            <a:pPr marL="971550" lvl="1" indent="-514350">
              <a:buAutoNum type="arabicPeriod"/>
            </a:pPr>
            <a:r>
              <a:rPr lang="fr-CH" dirty="0" err="1">
                <a:solidFill>
                  <a:schemeClr val="bg1">
                    <a:lumMod val="65000"/>
                  </a:schemeClr>
                </a:solidFill>
              </a:rPr>
              <a:t>Principles</a:t>
            </a:r>
            <a:r>
              <a:rPr lang="fr-CH" dirty="0">
                <a:solidFill>
                  <a:schemeClr val="bg1">
                    <a:lumMod val="65000"/>
                  </a:schemeClr>
                </a:solidFill>
              </a:rPr>
              <a:t> of x-ray </a:t>
            </a:r>
            <a:r>
              <a:rPr lang="fr-CH" dirty="0" err="1">
                <a:solidFill>
                  <a:schemeClr val="bg1">
                    <a:lumMod val="65000"/>
                  </a:schemeClr>
                </a:solidFill>
              </a:rPr>
              <a:t>imaging</a:t>
            </a:r>
            <a:endParaRPr lang="fr-CH" dirty="0">
              <a:solidFill>
                <a:schemeClr val="bg1">
                  <a:lumMod val="65000"/>
                </a:schemeClr>
              </a:solidFill>
            </a:endParaRPr>
          </a:p>
          <a:p>
            <a:pPr marL="514350" indent="-514350">
              <a:buAutoNum type="arabicPeriod"/>
            </a:pPr>
            <a:r>
              <a:rPr lang="fr-CH" dirty="0" err="1">
                <a:solidFill>
                  <a:schemeClr val="bg1">
                    <a:lumMod val="65000"/>
                  </a:schemeClr>
                </a:solidFill>
              </a:rPr>
              <a:t>Radiography</a:t>
            </a:r>
            <a:endParaRPr lang="fr-CH" dirty="0">
              <a:solidFill>
                <a:schemeClr val="bg1">
                  <a:lumMod val="65000"/>
                </a:schemeClr>
              </a:solidFill>
            </a:endParaRPr>
          </a:p>
          <a:p>
            <a:pPr marL="971550" lvl="1" indent="-514350">
              <a:buAutoNum type="arabicPeriod"/>
            </a:pPr>
            <a:r>
              <a:rPr lang="fr-CH" dirty="0">
                <a:solidFill>
                  <a:schemeClr val="bg1">
                    <a:lumMod val="65000"/>
                  </a:schemeClr>
                </a:solidFill>
              </a:rPr>
              <a:t>Chain of image formation</a:t>
            </a:r>
          </a:p>
          <a:p>
            <a:pPr marL="971550" lvl="1" indent="-514350">
              <a:buAutoNum type="arabicPeriod"/>
            </a:pPr>
            <a:r>
              <a:rPr lang="fr-CH" dirty="0">
                <a:solidFill>
                  <a:schemeClr val="bg1">
                    <a:lumMod val="65000"/>
                  </a:schemeClr>
                </a:solidFill>
              </a:rPr>
              <a:t>X-ray production</a:t>
            </a:r>
          </a:p>
          <a:p>
            <a:pPr marL="971550" lvl="1" indent="-514350">
              <a:buAutoNum type="arabicPeriod"/>
            </a:pPr>
            <a:r>
              <a:rPr lang="fr-CH" dirty="0">
                <a:solidFill>
                  <a:schemeClr val="bg1">
                    <a:lumMod val="65000"/>
                  </a:schemeClr>
                </a:solidFill>
              </a:rPr>
              <a:t>X-ray </a:t>
            </a:r>
            <a:r>
              <a:rPr lang="fr-CH" dirty="0" err="1">
                <a:solidFill>
                  <a:schemeClr val="bg1">
                    <a:lumMod val="65000"/>
                  </a:schemeClr>
                </a:solidFill>
              </a:rPr>
              <a:t>beam</a:t>
            </a:r>
            <a:endParaRPr lang="fr-CH" dirty="0">
              <a:solidFill>
                <a:schemeClr val="bg1">
                  <a:lumMod val="65000"/>
                </a:schemeClr>
              </a:solidFill>
            </a:endParaRPr>
          </a:p>
          <a:p>
            <a:pPr marL="971550" lvl="1" indent="-514350">
              <a:buAutoNum type="arabicPeriod"/>
            </a:pPr>
            <a:r>
              <a:rPr lang="fr-CH" dirty="0">
                <a:solidFill>
                  <a:schemeClr val="bg1">
                    <a:lumMod val="65000"/>
                  </a:schemeClr>
                </a:solidFill>
              </a:rPr>
              <a:t>Interaction </a:t>
            </a:r>
            <a:r>
              <a:rPr lang="fr-CH" dirty="0" err="1">
                <a:solidFill>
                  <a:schemeClr val="bg1">
                    <a:lumMod val="65000"/>
                  </a:schemeClr>
                </a:solidFill>
              </a:rPr>
              <a:t>with</a:t>
            </a:r>
            <a:r>
              <a:rPr lang="fr-CH" dirty="0">
                <a:solidFill>
                  <a:schemeClr val="bg1">
                    <a:lumMod val="65000"/>
                  </a:schemeClr>
                </a:solidFill>
              </a:rPr>
              <a:t> patient</a:t>
            </a:r>
          </a:p>
          <a:p>
            <a:pPr marL="971550" lvl="1" indent="-514350">
              <a:buAutoNum type="arabicPeriod"/>
            </a:pPr>
            <a:r>
              <a:rPr lang="fr-CH" dirty="0" err="1">
                <a:solidFill>
                  <a:schemeClr val="bg1">
                    <a:lumMod val="65000"/>
                  </a:schemeClr>
                </a:solidFill>
              </a:rPr>
              <a:t>Detection</a:t>
            </a:r>
            <a:r>
              <a:rPr lang="fr-CH" dirty="0">
                <a:solidFill>
                  <a:schemeClr val="bg1">
                    <a:lumMod val="65000"/>
                  </a:schemeClr>
                </a:solidFill>
              </a:rPr>
              <a:t> </a:t>
            </a:r>
            <a:r>
              <a:rPr lang="fr-CH" dirty="0" err="1">
                <a:solidFill>
                  <a:schemeClr val="bg1">
                    <a:lumMod val="65000"/>
                  </a:schemeClr>
                </a:solidFill>
              </a:rPr>
              <a:t>systems</a:t>
            </a:r>
            <a:endParaRPr lang="fr-CH" dirty="0">
              <a:solidFill>
                <a:schemeClr val="bg1">
                  <a:lumMod val="65000"/>
                </a:schemeClr>
              </a:solidFill>
            </a:endParaRPr>
          </a:p>
          <a:p>
            <a:pPr marL="971550" lvl="1" indent="-514350">
              <a:buAutoNum type="arabicPeriod"/>
            </a:pPr>
            <a:r>
              <a:rPr lang="fr-CH" dirty="0" err="1">
                <a:solidFill>
                  <a:schemeClr val="bg1">
                    <a:lumMod val="65000"/>
                  </a:schemeClr>
                </a:solidFill>
              </a:rPr>
              <a:t>Dosimetry</a:t>
            </a:r>
            <a:endParaRPr lang="fr-CH" dirty="0">
              <a:solidFill>
                <a:schemeClr val="bg1">
                  <a:lumMod val="65000"/>
                </a:schemeClr>
              </a:solidFill>
            </a:endParaRPr>
          </a:p>
          <a:p>
            <a:pPr marL="514350" indent="-514350">
              <a:buAutoNum type="arabicPeriod"/>
            </a:pPr>
            <a:r>
              <a:rPr lang="fr-CH" b="1" dirty="0">
                <a:solidFill>
                  <a:schemeClr val="accent3">
                    <a:lumMod val="75000"/>
                  </a:schemeClr>
                </a:solidFill>
              </a:rPr>
              <a:t>Image </a:t>
            </a:r>
            <a:r>
              <a:rPr lang="fr-CH" b="1" dirty="0" err="1">
                <a:solidFill>
                  <a:schemeClr val="accent3">
                    <a:lumMod val="75000"/>
                  </a:schemeClr>
                </a:solidFill>
              </a:rPr>
              <a:t>Quality</a:t>
            </a:r>
            <a:endParaRPr lang="fr-CH" b="1" dirty="0">
              <a:solidFill>
                <a:schemeClr val="accent3">
                  <a:lumMod val="75000"/>
                </a:schemeClr>
              </a:solidFill>
            </a:endParaRPr>
          </a:p>
          <a:p>
            <a:pPr marL="971550" lvl="1" indent="-514350">
              <a:buAutoNum type="arabicPeriod"/>
            </a:pPr>
            <a:r>
              <a:rPr lang="fr-CH" b="1" dirty="0">
                <a:solidFill>
                  <a:schemeClr val="accent3">
                    <a:lumMod val="75000"/>
                  </a:schemeClr>
                </a:solidFill>
              </a:rPr>
              <a:t>Physical </a:t>
            </a:r>
            <a:r>
              <a:rPr lang="fr-CH" b="1" dirty="0" err="1">
                <a:solidFill>
                  <a:schemeClr val="accent3">
                    <a:lumMod val="75000"/>
                  </a:schemeClr>
                </a:solidFill>
              </a:rPr>
              <a:t>measures</a:t>
            </a:r>
            <a:r>
              <a:rPr lang="fr-CH" b="1" dirty="0">
                <a:solidFill>
                  <a:schemeClr val="accent3">
                    <a:lumMod val="75000"/>
                  </a:schemeClr>
                </a:solidFill>
              </a:rPr>
              <a:t> of image </a:t>
            </a:r>
            <a:r>
              <a:rPr lang="fr-CH" b="1" dirty="0" err="1">
                <a:solidFill>
                  <a:schemeClr val="accent3">
                    <a:lumMod val="75000"/>
                  </a:schemeClr>
                </a:solidFill>
              </a:rPr>
              <a:t>quality</a:t>
            </a:r>
            <a:endParaRPr lang="fr-CH" b="1" dirty="0">
              <a:solidFill>
                <a:schemeClr val="accent3">
                  <a:lumMod val="75000"/>
                </a:schemeClr>
              </a:solidFill>
            </a:endParaRPr>
          </a:p>
          <a:p>
            <a:pPr marL="971550" lvl="1" indent="-514350">
              <a:buAutoNum type="arabicPeriod"/>
            </a:pPr>
            <a:r>
              <a:rPr lang="fr-CH" dirty="0">
                <a:solidFill>
                  <a:schemeClr val="bg1">
                    <a:lumMod val="65000"/>
                  </a:schemeClr>
                </a:solidFill>
              </a:rPr>
              <a:t>Acquisition </a:t>
            </a:r>
            <a:r>
              <a:rPr lang="fr-CH" dirty="0" err="1">
                <a:solidFill>
                  <a:schemeClr val="bg1">
                    <a:lumMod val="65000"/>
                  </a:schemeClr>
                </a:solidFill>
              </a:rPr>
              <a:t>parameters</a:t>
            </a:r>
            <a:endParaRPr lang="fr-CH" dirty="0">
              <a:solidFill>
                <a:schemeClr val="bg1">
                  <a:lumMod val="65000"/>
                </a:schemeClr>
              </a:solidFill>
            </a:endParaRPr>
          </a:p>
          <a:p>
            <a:pPr marL="971550" lvl="1" indent="-514350">
              <a:buAutoNum type="arabicPeriod"/>
            </a:pPr>
            <a:r>
              <a:rPr lang="fr-CH" dirty="0">
                <a:solidFill>
                  <a:schemeClr val="bg1">
                    <a:lumMod val="65000"/>
                  </a:schemeClr>
                </a:solidFill>
              </a:rPr>
              <a:t>Influence of acquisition </a:t>
            </a:r>
            <a:r>
              <a:rPr lang="fr-CH" dirty="0" err="1">
                <a:solidFill>
                  <a:schemeClr val="bg1">
                    <a:lumMod val="65000"/>
                  </a:schemeClr>
                </a:solidFill>
              </a:rPr>
              <a:t>parameters</a:t>
            </a:r>
            <a:r>
              <a:rPr lang="fr-CH" dirty="0">
                <a:solidFill>
                  <a:schemeClr val="bg1">
                    <a:lumMod val="65000"/>
                  </a:schemeClr>
                </a:solidFill>
              </a:rPr>
              <a:t> on patient dose and image </a:t>
            </a:r>
            <a:r>
              <a:rPr lang="fr-CH" dirty="0" err="1">
                <a:solidFill>
                  <a:schemeClr val="bg1">
                    <a:lumMod val="65000"/>
                  </a:schemeClr>
                </a:solidFill>
              </a:rPr>
              <a:t>quality</a:t>
            </a:r>
            <a:endParaRPr lang="fr-CH" dirty="0">
              <a:solidFill>
                <a:schemeClr val="bg1">
                  <a:lumMod val="65000"/>
                </a:schemeClr>
              </a:solidFill>
            </a:endParaRPr>
          </a:p>
          <a:p>
            <a:pPr marL="971550" lvl="1" indent="-514350">
              <a:buAutoNum type="arabicPeriod"/>
            </a:pPr>
            <a:endParaRPr lang="de-CH" dirty="0"/>
          </a:p>
        </p:txBody>
      </p:sp>
      <p:sp>
        <p:nvSpPr>
          <p:cNvPr id="4" name="Rectangle 3"/>
          <p:cNvSpPr/>
          <p:nvPr/>
        </p:nvSpPr>
        <p:spPr>
          <a:xfrm>
            <a:off x="627797" y="4725144"/>
            <a:ext cx="9130352" cy="1451819"/>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146815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Titre 1"/>
          <p:cNvSpPr>
            <a:spLocks noGrp="1"/>
          </p:cNvSpPr>
          <p:nvPr>
            <p:ph type="title"/>
          </p:nvPr>
        </p:nvSpPr>
        <p:spPr/>
        <p:txBody>
          <a:bodyPr/>
          <a:lstStyle/>
          <a:p>
            <a:r>
              <a:rPr lang="en-US" dirty="0"/>
              <a:t>Image quality – Level 1 </a:t>
            </a:r>
          </a:p>
        </p:txBody>
      </p:sp>
      <p:sp>
        <p:nvSpPr>
          <p:cNvPr id="38915" name="Espace réservé du contenu 2"/>
          <p:cNvSpPr>
            <a:spLocks noGrp="1"/>
          </p:cNvSpPr>
          <p:nvPr>
            <p:ph idx="1"/>
          </p:nvPr>
        </p:nvSpPr>
        <p:spPr>
          <a:xfrm>
            <a:off x="838201" y="1825625"/>
            <a:ext cx="5715000" cy="4727576"/>
          </a:xfrm>
          <a:ln>
            <a:solidFill>
              <a:schemeClr val="accent3">
                <a:lumMod val="75000"/>
              </a:schemeClr>
            </a:solidFill>
          </a:ln>
        </p:spPr>
        <p:txBody>
          <a:bodyPr>
            <a:normAutofit fontScale="62500" lnSpcReduction="20000"/>
          </a:bodyPr>
          <a:lstStyle/>
          <a:p>
            <a:pPr marL="0" indent="0">
              <a:buNone/>
            </a:pPr>
            <a:r>
              <a:rPr lang="en-US" sz="3300" dirty="0"/>
              <a:t>Image quality : at what level ?</a:t>
            </a:r>
          </a:p>
          <a:p>
            <a:pPr marL="0" indent="0">
              <a:buNone/>
            </a:pPr>
            <a:endParaRPr lang="en-US" dirty="0"/>
          </a:p>
          <a:p>
            <a:r>
              <a:rPr lang="en-US" dirty="0"/>
              <a:t>The X-ray beam modulated by the </a:t>
            </a:r>
            <a:r>
              <a:rPr lang="en-US" b="1" dirty="0">
                <a:solidFill>
                  <a:schemeClr val="accent3">
                    <a:lumMod val="75000"/>
                  </a:schemeClr>
                </a:solidFill>
              </a:rPr>
              <a:t>patient</a:t>
            </a:r>
          </a:p>
          <a:p>
            <a:pPr lvl="1"/>
            <a:r>
              <a:rPr lang="en-US" dirty="0"/>
              <a:t>Differential attenuation by the tissues</a:t>
            </a:r>
          </a:p>
          <a:p>
            <a:r>
              <a:rPr lang="en-US" dirty="0"/>
              <a:t>Sources of image </a:t>
            </a:r>
            <a:r>
              <a:rPr lang="en-US" b="1" dirty="0">
                <a:solidFill>
                  <a:schemeClr val="accent3">
                    <a:lumMod val="75000"/>
                  </a:schemeClr>
                </a:solidFill>
              </a:rPr>
              <a:t>quality reduction</a:t>
            </a:r>
          </a:p>
          <a:p>
            <a:pPr lvl="1"/>
            <a:r>
              <a:rPr lang="en-US" b="1" dirty="0">
                <a:solidFill>
                  <a:schemeClr val="accent3">
                    <a:lumMod val="75000"/>
                  </a:schemeClr>
                </a:solidFill>
              </a:rPr>
              <a:t>Scatter</a:t>
            </a:r>
          </a:p>
          <a:p>
            <a:pPr lvl="2"/>
            <a:r>
              <a:rPr lang="en-US" dirty="0"/>
              <a:t>Compton*</a:t>
            </a:r>
          </a:p>
          <a:p>
            <a:pPr lvl="2"/>
            <a:r>
              <a:rPr lang="en-US" dirty="0"/>
              <a:t>Thompson-Rayleigh*</a:t>
            </a:r>
          </a:p>
          <a:p>
            <a:pPr lvl="1"/>
            <a:r>
              <a:rPr lang="en-US" b="1" dirty="0">
                <a:solidFill>
                  <a:schemeClr val="accent3">
                    <a:lumMod val="75000"/>
                  </a:schemeClr>
                </a:solidFill>
              </a:rPr>
              <a:t>Blurring</a:t>
            </a:r>
          </a:p>
          <a:p>
            <a:pPr lvl="2"/>
            <a:r>
              <a:rPr lang="en-US" dirty="0"/>
              <a:t>Focal spot</a:t>
            </a:r>
          </a:p>
          <a:p>
            <a:pPr lvl="2"/>
            <a:r>
              <a:rPr lang="en-US" dirty="0"/>
              <a:t>Movement*</a:t>
            </a:r>
          </a:p>
          <a:p>
            <a:pPr lvl="2"/>
            <a:r>
              <a:rPr lang="en-US" dirty="0"/>
              <a:t>Image detector</a:t>
            </a:r>
          </a:p>
          <a:p>
            <a:pPr lvl="1"/>
            <a:r>
              <a:rPr lang="en-US" b="1" dirty="0">
                <a:solidFill>
                  <a:schemeClr val="accent3">
                    <a:lumMod val="75000"/>
                  </a:schemeClr>
                </a:solidFill>
              </a:rPr>
              <a:t>Noise</a:t>
            </a:r>
          </a:p>
          <a:p>
            <a:pPr lvl="2"/>
            <a:r>
              <a:rPr lang="en-US" dirty="0"/>
              <a:t>Quantum noise</a:t>
            </a:r>
          </a:p>
          <a:p>
            <a:pPr lvl="2"/>
            <a:r>
              <a:rPr lang="en-US" dirty="0"/>
              <a:t>Detector noise</a:t>
            </a:r>
          </a:p>
          <a:p>
            <a:pPr>
              <a:buFont typeface="Wingdings" pitchFamily="2" charset="2"/>
              <a:buNone/>
            </a:pPr>
            <a:r>
              <a:rPr lang="en-US" sz="1400" dirty="0"/>
              <a:t>*) patient dependent</a:t>
            </a:r>
          </a:p>
          <a:p>
            <a:pPr lvl="2"/>
            <a:endParaRPr lang="en-US" dirty="0"/>
          </a:p>
        </p:txBody>
      </p:sp>
      <p:sp>
        <p:nvSpPr>
          <p:cNvPr id="4" name="Espace réservé du contenu 2"/>
          <p:cNvSpPr txBox="1">
            <a:spLocks/>
          </p:cNvSpPr>
          <p:nvPr/>
        </p:nvSpPr>
        <p:spPr>
          <a:xfrm>
            <a:off x="6800851" y="1825625"/>
            <a:ext cx="5191124" cy="4727576"/>
          </a:xfrm>
          <a:prstGeom prst="rect">
            <a:avLst/>
          </a:prstGeom>
          <a:ln>
            <a:solidFill>
              <a:schemeClr val="accent3">
                <a:lumMod val="75000"/>
              </a:schemeClr>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t>Strategy</a:t>
            </a:r>
          </a:p>
          <a:p>
            <a:pPr>
              <a:defRPr/>
            </a:pPr>
            <a:r>
              <a:rPr lang="en-US" dirty="0"/>
              <a:t>Detector </a:t>
            </a:r>
            <a:r>
              <a:rPr lang="en-US" b="1" dirty="0">
                <a:solidFill>
                  <a:schemeClr val="accent3">
                    <a:lumMod val="75000"/>
                  </a:schemeClr>
                </a:solidFill>
              </a:rPr>
              <a:t>qualification</a:t>
            </a:r>
          </a:p>
          <a:p>
            <a:pPr lvl="1">
              <a:defRPr/>
            </a:pPr>
            <a:r>
              <a:rPr lang="en-US" dirty="0"/>
              <a:t>Definition of an ideal detector</a:t>
            </a:r>
          </a:p>
          <a:p>
            <a:pPr lvl="2">
              <a:defRPr/>
            </a:pPr>
            <a:endParaRPr lang="en-US" dirty="0"/>
          </a:p>
          <a:p>
            <a:pPr>
              <a:defRPr/>
            </a:pPr>
            <a:r>
              <a:rPr lang="en-US" dirty="0"/>
              <a:t>Influence of the </a:t>
            </a:r>
            <a:r>
              <a:rPr lang="en-US" b="1" dirty="0">
                <a:solidFill>
                  <a:schemeClr val="accent3">
                    <a:lumMod val="75000"/>
                  </a:schemeClr>
                </a:solidFill>
              </a:rPr>
              <a:t>imaging chain</a:t>
            </a:r>
          </a:p>
          <a:p>
            <a:pPr lvl="1">
              <a:defRPr/>
            </a:pPr>
            <a:r>
              <a:rPr lang="en-US" dirty="0"/>
              <a:t>Contrast reduction</a:t>
            </a:r>
          </a:p>
          <a:p>
            <a:pPr lvl="2">
              <a:defRPr/>
            </a:pPr>
            <a:r>
              <a:rPr lang="en-US" dirty="0"/>
              <a:t>Scatter</a:t>
            </a:r>
          </a:p>
          <a:p>
            <a:pPr lvl="1">
              <a:defRPr/>
            </a:pPr>
            <a:r>
              <a:rPr lang="en-US" dirty="0"/>
              <a:t>Spatial resolution reduction</a:t>
            </a:r>
          </a:p>
          <a:p>
            <a:pPr lvl="2">
              <a:defRPr/>
            </a:pPr>
            <a:r>
              <a:rPr lang="en-US" dirty="0"/>
              <a:t>Scatter</a:t>
            </a:r>
          </a:p>
          <a:p>
            <a:pPr lvl="2">
              <a:defRPr/>
            </a:pPr>
            <a:r>
              <a:rPr lang="en-US" dirty="0"/>
              <a:t>Geometric blur</a:t>
            </a:r>
          </a:p>
          <a:p>
            <a:pPr lvl="2">
              <a:defRPr/>
            </a:pPr>
            <a:r>
              <a:rPr lang="en-US" dirty="0"/>
              <a:t>Motion blur</a:t>
            </a:r>
          </a:p>
          <a:p>
            <a:pPr lvl="2">
              <a:defRPr/>
            </a:pPr>
            <a:endParaRPr lang="en-US" dirty="0"/>
          </a:p>
        </p:txBody>
      </p:sp>
    </p:spTree>
    <p:extLst>
      <p:ext uri="{BB962C8B-B14F-4D97-AF65-F5344CB8AC3E}">
        <p14:creationId xmlns:p14="http://schemas.microsoft.com/office/powerpoint/2010/main" val="175521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Contents of the lecture </a:t>
            </a:r>
            <a:r>
              <a:rPr lang="fr-CH" dirty="0" err="1"/>
              <a:t>today</a:t>
            </a:r>
            <a:endParaRPr lang="de-CH" dirty="0"/>
          </a:p>
        </p:txBody>
      </p:sp>
      <p:sp>
        <p:nvSpPr>
          <p:cNvPr id="3" name="Espace réservé du contenu 2"/>
          <p:cNvSpPr>
            <a:spLocks noGrp="1"/>
          </p:cNvSpPr>
          <p:nvPr>
            <p:ph idx="1"/>
          </p:nvPr>
        </p:nvSpPr>
        <p:spPr/>
        <p:txBody>
          <a:bodyPr>
            <a:normAutofit fontScale="70000" lnSpcReduction="20000"/>
          </a:bodyPr>
          <a:lstStyle/>
          <a:p>
            <a:pPr marL="514350" indent="-514350">
              <a:buAutoNum type="arabicPeriod"/>
            </a:pPr>
            <a:r>
              <a:rPr lang="fr-CH" dirty="0">
                <a:solidFill>
                  <a:schemeClr val="bg1">
                    <a:lumMod val="65000"/>
                  </a:schemeClr>
                </a:solidFill>
              </a:rPr>
              <a:t>Introduction</a:t>
            </a:r>
          </a:p>
          <a:p>
            <a:pPr marL="971550" lvl="1" indent="-514350">
              <a:buAutoNum type="arabicPeriod"/>
            </a:pPr>
            <a:r>
              <a:rPr lang="fr-CH" dirty="0" err="1">
                <a:solidFill>
                  <a:schemeClr val="bg1">
                    <a:lumMod val="65000"/>
                  </a:schemeClr>
                </a:solidFill>
              </a:rPr>
              <a:t>History</a:t>
            </a:r>
            <a:r>
              <a:rPr lang="fr-CH" dirty="0">
                <a:solidFill>
                  <a:schemeClr val="bg1">
                    <a:lumMod val="65000"/>
                  </a:schemeClr>
                </a:solidFill>
              </a:rPr>
              <a:t> of x-ray </a:t>
            </a:r>
            <a:r>
              <a:rPr lang="fr-CH" dirty="0" err="1">
                <a:solidFill>
                  <a:schemeClr val="bg1">
                    <a:lumMod val="65000"/>
                  </a:schemeClr>
                </a:solidFill>
              </a:rPr>
              <a:t>imaging</a:t>
            </a:r>
            <a:endParaRPr lang="fr-CH" dirty="0">
              <a:solidFill>
                <a:schemeClr val="bg1">
                  <a:lumMod val="65000"/>
                </a:schemeClr>
              </a:solidFill>
            </a:endParaRPr>
          </a:p>
          <a:p>
            <a:pPr marL="971550" lvl="1" indent="-514350">
              <a:buAutoNum type="arabicPeriod"/>
            </a:pPr>
            <a:r>
              <a:rPr lang="fr-CH" dirty="0" err="1">
                <a:solidFill>
                  <a:schemeClr val="bg1">
                    <a:lumMod val="65000"/>
                  </a:schemeClr>
                </a:solidFill>
              </a:rPr>
              <a:t>Principles</a:t>
            </a:r>
            <a:r>
              <a:rPr lang="fr-CH" dirty="0">
                <a:solidFill>
                  <a:schemeClr val="bg1">
                    <a:lumMod val="65000"/>
                  </a:schemeClr>
                </a:solidFill>
              </a:rPr>
              <a:t> of x-ray </a:t>
            </a:r>
            <a:r>
              <a:rPr lang="fr-CH" dirty="0" err="1">
                <a:solidFill>
                  <a:schemeClr val="bg1">
                    <a:lumMod val="65000"/>
                  </a:schemeClr>
                </a:solidFill>
              </a:rPr>
              <a:t>imaging</a:t>
            </a:r>
            <a:endParaRPr lang="fr-CH" dirty="0">
              <a:solidFill>
                <a:schemeClr val="bg1">
                  <a:lumMod val="65000"/>
                </a:schemeClr>
              </a:solidFill>
            </a:endParaRPr>
          </a:p>
          <a:p>
            <a:pPr marL="514350" indent="-514350">
              <a:buAutoNum type="arabicPeriod"/>
            </a:pPr>
            <a:r>
              <a:rPr lang="fr-CH" b="1" dirty="0" err="1">
                <a:solidFill>
                  <a:schemeClr val="tx2">
                    <a:lumMod val="60000"/>
                    <a:lumOff val="40000"/>
                  </a:schemeClr>
                </a:solidFill>
              </a:rPr>
              <a:t>Radiography</a:t>
            </a:r>
            <a:endParaRPr lang="fr-CH" b="1" dirty="0">
              <a:solidFill>
                <a:schemeClr val="tx2">
                  <a:lumMod val="60000"/>
                  <a:lumOff val="40000"/>
                </a:schemeClr>
              </a:solidFill>
            </a:endParaRPr>
          </a:p>
          <a:p>
            <a:pPr marL="971550" lvl="1" indent="-514350">
              <a:buAutoNum type="arabicPeriod"/>
            </a:pPr>
            <a:r>
              <a:rPr lang="fr-CH" dirty="0">
                <a:solidFill>
                  <a:schemeClr val="bg1">
                    <a:lumMod val="65000"/>
                  </a:schemeClr>
                </a:solidFill>
              </a:rPr>
              <a:t>Chain of image formation</a:t>
            </a:r>
          </a:p>
          <a:p>
            <a:pPr marL="971550" lvl="1" indent="-514350">
              <a:buAutoNum type="arabicPeriod"/>
            </a:pPr>
            <a:r>
              <a:rPr lang="fr-CH" dirty="0">
                <a:solidFill>
                  <a:schemeClr val="bg1">
                    <a:lumMod val="65000"/>
                  </a:schemeClr>
                </a:solidFill>
              </a:rPr>
              <a:t>X-ray production</a:t>
            </a:r>
          </a:p>
          <a:p>
            <a:pPr marL="971550" lvl="1" indent="-514350">
              <a:buAutoNum type="arabicPeriod"/>
            </a:pPr>
            <a:r>
              <a:rPr lang="fr-CH" dirty="0">
                <a:solidFill>
                  <a:schemeClr val="bg1">
                    <a:lumMod val="65000"/>
                  </a:schemeClr>
                </a:solidFill>
              </a:rPr>
              <a:t>X-ray </a:t>
            </a:r>
            <a:r>
              <a:rPr lang="fr-CH" dirty="0" err="1">
                <a:solidFill>
                  <a:schemeClr val="bg1">
                    <a:lumMod val="65000"/>
                  </a:schemeClr>
                </a:solidFill>
              </a:rPr>
              <a:t>beam</a:t>
            </a:r>
            <a:endParaRPr lang="fr-CH" dirty="0">
              <a:solidFill>
                <a:schemeClr val="bg1">
                  <a:lumMod val="65000"/>
                </a:schemeClr>
              </a:solidFill>
            </a:endParaRPr>
          </a:p>
          <a:p>
            <a:pPr marL="971550" lvl="1" indent="-514350">
              <a:buAutoNum type="arabicPeriod"/>
            </a:pPr>
            <a:r>
              <a:rPr lang="fr-CH" dirty="0">
                <a:solidFill>
                  <a:schemeClr val="bg1">
                    <a:lumMod val="65000"/>
                  </a:schemeClr>
                </a:solidFill>
              </a:rPr>
              <a:t>Interaction </a:t>
            </a:r>
            <a:r>
              <a:rPr lang="fr-CH" dirty="0" err="1">
                <a:solidFill>
                  <a:schemeClr val="bg1">
                    <a:lumMod val="65000"/>
                  </a:schemeClr>
                </a:solidFill>
              </a:rPr>
              <a:t>with</a:t>
            </a:r>
            <a:r>
              <a:rPr lang="fr-CH" dirty="0">
                <a:solidFill>
                  <a:schemeClr val="bg1">
                    <a:lumMod val="65000"/>
                  </a:schemeClr>
                </a:solidFill>
              </a:rPr>
              <a:t> patient</a:t>
            </a:r>
          </a:p>
          <a:p>
            <a:pPr marL="971550" lvl="1" indent="-514350">
              <a:buAutoNum type="arabicPeriod"/>
            </a:pPr>
            <a:r>
              <a:rPr lang="fr-CH" dirty="0" err="1">
                <a:solidFill>
                  <a:schemeClr val="bg1">
                    <a:lumMod val="65000"/>
                  </a:schemeClr>
                </a:solidFill>
              </a:rPr>
              <a:t>Detection</a:t>
            </a:r>
            <a:r>
              <a:rPr lang="fr-CH" dirty="0">
                <a:solidFill>
                  <a:schemeClr val="bg1">
                    <a:lumMod val="65000"/>
                  </a:schemeClr>
                </a:solidFill>
              </a:rPr>
              <a:t> </a:t>
            </a:r>
            <a:r>
              <a:rPr lang="fr-CH" dirty="0" err="1">
                <a:solidFill>
                  <a:schemeClr val="bg1">
                    <a:lumMod val="65000"/>
                  </a:schemeClr>
                </a:solidFill>
              </a:rPr>
              <a:t>systems</a:t>
            </a:r>
            <a:endParaRPr lang="fr-CH" dirty="0">
              <a:solidFill>
                <a:schemeClr val="bg1">
                  <a:lumMod val="65000"/>
                </a:schemeClr>
              </a:solidFill>
            </a:endParaRPr>
          </a:p>
          <a:p>
            <a:pPr marL="971550" lvl="1" indent="-514350">
              <a:buAutoNum type="arabicPeriod"/>
            </a:pPr>
            <a:r>
              <a:rPr lang="fr-CH" b="1" dirty="0" err="1">
                <a:solidFill>
                  <a:schemeClr val="tx2">
                    <a:lumMod val="60000"/>
                    <a:lumOff val="40000"/>
                  </a:schemeClr>
                </a:solidFill>
              </a:rPr>
              <a:t>Dosimetry</a:t>
            </a:r>
            <a:endParaRPr lang="fr-CH" b="1" dirty="0">
              <a:solidFill>
                <a:schemeClr val="tx2">
                  <a:lumMod val="60000"/>
                  <a:lumOff val="40000"/>
                </a:schemeClr>
              </a:solidFill>
            </a:endParaRPr>
          </a:p>
          <a:p>
            <a:pPr marL="514350" indent="-514350">
              <a:buAutoNum type="arabicPeriod"/>
            </a:pPr>
            <a:r>
              <a:rPr lang="fr-CH" dirty="0">
                <a:solidFill>
                  <a:schemeClr val="bg1">
                    <a:lumMod val="65000"/>
                  </a:schemeClr>
                </a:solidFill>
              </a:rPr>
              <a:t>Image </a:t>
            </a:r>
            <a:r>
              <a:rPr lang="fr-CH" dirty="0" err="1">
                <a:solidFill>
                  <a:schemeClr val="bg1">
                    <a:lumMod val="65000"/>
                  </a:schemeClr>
                </a:solidFill>
              </a:rPr>
              <a:t>Quality</a:t>
            </a:r>
            <a:endParaRPr lang="fr-CH" dirty="0">
              <a:solidFill>
                <a:schemeClr val="bg1">
                  <a:lumMod val="65000"/>
                </a:schemeClr>
              </a:solidFill>
            </a:endParaRPr>
          </a:p>
          <a:p>
            <a:pPr marL="971550" lvl="1" indent="-514350">
              <a:buAutoNum type="arabicPeriod"/>
            </a:pPr>
            <a:r>
              <a:rPr lang="fr-CH" dirty="0">
                <a:solidFill>
                  <a:schemeClr val="bg1">
                    <a:lumMod val="65000"/>
                  </a:schemeClr>
                </a:solidFill>
              </a:rPr>
              <a:t>Physical </a:t>
            </a:r>
            <a:r>
              <a:rPr lang="fr-CH" dirty="0" err="1">
                <a:solidFill>
                  <a:schemeClr val="bg1">
                    <a:lumMod val="65000"/>
                  </a:schemeClr>
                </a:solidFill>
              </a:rPr>
              <a:t>measures</a:t>
            </a:r>
            <a:r>
              <a:rPr lang="fr-CH" dirty="0">
                <a:solidFill>
                  <a:schemeClr val="bg1">
                    <a:lumMod val="65000"/>
                  </a:schemeClr>
                </a:solidFill>
              </a:rPr>
              <a:t> of image </a:t>
            </a:r>
            <a:r>
              <a:rPr lang="fr-CH" dirty="0" err="1">
                <a:solidFill>
                  <a:schemeClr val="bg1">
                    <a:lumMod val="65000"/>
                  </a:schemeClr>
                </a:solidFill>
              </a:rPr>
              <a:t>quality</a:t>
            </a:r>
            <a:endParaRPr lang="fr-CH" dirty="0">
              <a:solidFill>
                <a:schemeClr val="bg1">
                  <a:lumMod val="65000"/>
                </a:schemeClr>
              </a:solidFill>
            </a:endParaRPr>
          </a:p>
          <a:p>
            <a:pPr marL="971550" lvl="1" indent="-514350">
              <a:buAutoNum type="arabicPeriod"/>
            </a:pPr>
            <a:r>
              <a:rPr lang="fr-CH" dirty="0">
                <a:solidFill>
                  <a:schemeClr val="bg1">
                    <a:lumMod val="65000"/>
                  </a:schemeClr>
                </a:solidFill>
              </a:rPr>
              <a:t>Acquisition </a:t>
            </a:r>
            <a:r>
              <a:rPr lang="fr-CH" dirty="0" err="1">
                <a:solidFill>
                  <a:schemeClr val="bg1">
                    <a:lumMod val="65000"/>
                  </a:schemeClr>
                </a:solidFill>
              </a:rPr>
              <a:t>parameters</a:t>
            </a:r>
            <a:endParaRPr lang="fr-CH" dirty="0">
              <a:solidFill>
                <a:schemeClr val="bg1">
                  <a:lumMod val="65000"/>
                </a:schemeClr>
              </a:solidFill>
            </a:endParaRPr>
          </a:p>
          <a:p>
            <a:pPr marL="971550" lvl="1" indent="-514350">
              <a:buAutoNum type="arabicPeriod"/>
            </a:pPr>
            <a:r>
              <a:rPr lang="fr-CH" dirty="0">
                <a:solidFill>
                  <a:schemeClr val="bg1">
                    <a:lumMod val="65000"/>
                  </a:schemeClr>
                </a:solidFill>
              </a:rPr>
              <a:t>Influence of acquisition </a:t>
            </a:r>
            <a:r>
              <a:rPr lang="fr-CH" dirty="0" err="1">
                <a:solidFill>
                  <a:schemeClr val="bg1">
                    <a:lumMod val="65000"/>
                  </a:schemeClr>
                </a:solidFill>
              </a:rPr>
              <a:t>parameters</a:t>
            </a:r>
            <a:r>
              <a:rPr lang="fr-CH" dirty="0">
                <a:solidFill>
                  <a:schemeClr val="bg1">
                    <a:lumMod val="65000"/>
                  </a:schemeClr>
                </a:solidFill>
              </a:rPr>
              <a:t> on patient dose and image </a:t>
            </a:r>
            <a:r>
              <a:rPr lang="fr-CH" dirty="0" err="1">
                <a:solidFill>
                  <a:schemeClr val="bg1">
                    <a:lumMod val="65000"/>
                  </a:schemeClr>
                </a:solidFill>
              </a:rPr>
              <a:t>quality</a:t>
            </a:r>
            <a:endParaRPr lang="fr-CH" dirty="0">
              <a:solidFill>
                <a:schemeClr val="bg1">
                  <a:lumMod val="65000"/>
                </a:schemeClr>
              </a:solidFill>
            </a:endParaRPr>
          </a:p>
          <a:p>
            <a:pPr marL="971550" lvl="1" indent="-514350">
              <a:buAutoNum type="arabicPeriod"/>
            </a:pPr>
            <a:endParaRPr lang="de-CH" dirty="0">
              <a:solidFill>
                <a:schemeClr val="bg1">
                  <a:lumMod val="65000"/>
                </a:schemeClr>
              </a:solidFill>
            </a:endParaRPr>
          </a:p>
        </p:txBody>
      </p:sp>
    </p:spTree>
    <p:extLst>
      <p:ext uri="{BB962C8B-B14F-4D97-AF65-F5344CB8AC3E}">
        <p14:creationId xmlns:p14="http://schemas.microsoft.com/office/powerpoint/2010/main" val="867535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p:txBody>
          <a:bodyPr/>
          <a:lstStyle/>
          <a:p>
            <a:r>
              <a:rPr lang="en-US" dirty="0"/>
              <a:t>Image quality – Level 1 </a:t>
            </a:r>
          </a:p>
        </p:txBody>
      </p:sp>
      <p:sp>
        <p:nvSpPr>
          <p:cNvPr id="38915" name="Espace réservé du contenu 2"/>
          <p:cNvSpPr>
            <a:spLocks noGrp="1"/>
          </p:cNvSpPr>
          <p:nvPr>
            <p:ph idx="1"/>
          </p:nvPr>
        </p:nvSpPr>
        <p:spPr>
          <a:xfrm>
            <a:off x="287943" y="1790082"/>
            <a:ext cx="5715000" cy="4727576"/>
          </a:xfrm>
          <a:ln>
            <a:solidFill>
              <a:schemeClr val="accent3">
                <a:lumMod val="75000"/>
              </a:schemeClr>
            </a:solidFill>
          </a:ln>
        </p:spPr>
        <p:txBody>
          <a:bodyPr>
            <a:normAutofit fontScale="62500" lnSpcReduction="20000"/>
          </a:bodyPr>
          <a:lstStyle/>
          <a:p>
            <a:pPr marL="0" indent="0">
              <a:buNone/>
            </a:pPr>
            <a:r>
              <a:rPr lang="en-US" sz="3300" dirty="0"/>
              <a:t>Image quality : at what level ?</a:t>
            </a:r>
          </a:p>
          <a:p>
            <a:pPr marL="0" indent="0">
              <a:buNone/>
            </a:pPr>
            <a:endParaRPr lang="en-US" dirty="0"/>
          </a:p>
          <a:p>
            <a:r>
              <a:rPr lang="en-US" dirty="0"/>
              <a:t>The X-ray beam modulated by the </a:t>
            </a:r>
            <a:r>
              <a:rPr lang="en-US" b="1" dirty="0">
                <a:solidFill>
                  <a:schemeClr val="accent3">
                    <a:lumMod val="75000"/>
                  </a:schemeClr>
                </a:solidFill>
              </a:rPr>
              <a:t>patient</a:t>
            </a:r>
          </a:p>
          <a:p>
            <a:pPr lvl="1"/>
            <a:r>
              <a:rPr lang="en-US" dirty="0"/>
              <a:t>Differential attenuation by the tissues</a:t>
            </a:r>
          </a:p>
          <a:p>
            <a:r>
              <a:rPr lang="en-US" dirty="0"/>
              <a:t>Sources of image </a:t>
            </a:r>
            <a:r>
              <a:rPr lang="en-US" b="1" dirty="0">
                <a:solidFill>
                  <a:schemeClr val="accent3">
                    <a:lumMod val="75000"/>
                  </a:schemeClr>
                </a:solidFill>
              </a:rPr>
              <a:t>quality reduction</a:t>
            </a:r>
          </a:p>
          <a:p>
            <a:pPr lvl="1"/>
            <a:r>
              <a:rPr lang="en-US" b="1" dirty="0">
                <a:solidFill>
                  <a:schemeClr val="accent3">
                    <a:lumMod val="75000"/>
                  </a:schemeClr>
                </a:solidFill>
              </a:rPr>
              <a:t>Scatter</a:t>
            </a:r>
          </a:p>
          <a:p>
            <a:pPr lvl="2"/>
            <a:r>
              <a:rPr lang="en-US" dirty="0"/>
              <a:t>Compton*</a:t>
            </a:r>
          </a:p>
          <a:p>
            <a:pPr lvl="2"/>
            <a:r>
              <a:rPr lang="en-US" dirty="0"/>
              <a:t>Thompson-Rayleigh*</a:t>
            </a:r>
          </a:p>
          <a:p>
            <a:pPr lvl="1"/>
            <a:r>
              <a:rPr lang="en-US" b="1" dirty="0">
                <a:solidFill>
                  <a:schemeClr val="accent3">
                    <a:lumMod val="75000"/>
                  </a:schemeClr>
                </a:solidFill>
              </a:rPr>
              <a:t>Blurring</a:t>
            </a:r>
          </a:p>
          <a:p>
            <a:pPr lvl="2"/>
            <a:r>
              <a:rPr lang="en-US" dirty="0"/>
              <a:t>Focal spot</a:t>
            </a:r>
          </a:p>
          <a:p>
            <a:pPr lvl="2"/>
            <a:r>
              <a:rPr lang="en-US" dirty="0"/>
              <a:t>Movement*</a:t>
            </a:r>
          </a:p>
          <a:p>
            <a:pPr lvl="2"/>
            <a:r>
              <a:rPr lang="en-US" dirty="0"/>
              <a:t>Image detector</a:t>
            </a:r>
          </a:p>
          <a:p>
            <a:pPr lvl="1"/>
            <a:r>
              <a:rPr lang="en-US" b="1" dirty="0">
                <a:solidFill>
                  <a:schemeClr val="accent3">
                    <a:lumMod val="75000"/>
                  </a:schemeClr>
                </a:solidFill>
              </a:rPr>
              <a:t>Noise</a:t>
            </a:r>
          </a:p>
          <a:p>
            <a:pPr lvl="2"/>
            <a:r>
              <a:rPr lang="en-US" dirty="0"/>
              <a:t>Quantum noise</a:t>
            </a:r>
          </a:p>
          <a:p>
            <a:pPr lvl="2"/>
            <a:r>
              <a:rPr lang="en-US" dirty="0"/>
              <a:t>Detector noise</a:t>
            </a:r>
          </a:p>
          <a:p>
            <a:pPr>
              <a:buFont typeface="Wingdings" pitchFamily="2" charset="2"/>
              <a:buNone/>
            </a:pPr>
            <a:r>
              <a:rPr lang="en-US" sz="1400" dirty="0"/>
              <a:t>*) patient dependent</a:t>
            </a:r>
          </a:p>
          <a:p>
            <a:pPr lvl="2"/>
            <a:endParaRPr lang="en-US" dirty="0"/>
          </a:p>
        </p:txBody>
      </p:sp>
      <p:sp>
        <p:nvSpPr>
          <p:cNvPr id="4" name="Espace réservé du contenu 2"/>
          <p:cNvSpPr txBox="1">
            <a:spLocks/>
          </p:cNvSpPr>
          <p:nvPr/>
        </p:nvSpPr>
        <p:spPr>
          <a:xfrm>
            <a:off x="6315329" y="1790082"/>
            <a:ext cx="5741804" cy="4727576"/>
          </a:xfrm>
          <a:prstGeom prst="rect">
            <a:avLst/>
          </a:prstGeom>
          <a:ln>
            <a:solidFill>
              <a:schemeClr val="accent3">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t>Physical measures of image quality</a:t>
            </a:r>
          </a:p>
          <a:p>
            <a:pPr>
              <a:defRPr/>
            </a:pPr>
            <a:r>
              <a:rPr lang="en-US" dirty="0"/>
              <a:t>Contrast</a:t>
            </a:r>
          </a:p>
          <a:p>
            <a:pPr marL="0" indent="0">
              <a:buNone/>
              <a:defRPr/>
            </a:pPr>
            <a:endParaRPr lang="en-US" dirty="0"/>
          </a:p>
          <a:p>
            <a:pPr lvl="2">
              <a:defRPr/>
            </a:pPr>
            <a:endParaRPr lang="en-US" dirty="0"/>
          </a:p>
          <a:p>
            <a:pPr>
              <a:defRPr/>
            </a:pPr>
            <a:r>
              <a:rPr lang="en-US" dirty="0"/>
              <a:t>Noise</a:t>
            </a:r>
          </a:p>
          <a:p>
            <a:pPr marL="0" indent="0">
              <a:buNone/>
              <a:defRPr/>
            </a:pPr>
            <a:endParaRPr lang="en-US" dirty="0"/>
          </a:p>
          <a:p>
            <a:pPr marL="0" indent="0">
              <a:buNone/>
              <a:defRPr/>
            </a:pPr>
            <a:endParaRPr lang="en-US" dirty="0"/>
          </a:p>
          <a:p>
            <a:pPr>
              <a:defRPr/>
            </a:pPr>
            <a:r>
              <a:rPr lang="en-US" dirty="0"/>
              <a:t>Spatial Resolution</a:t>
            </a:r>
          </a:p>
        </p:txBody>
      </p:sp>
      <p:pic>
        <p:nvPicPr>
          <p:cNvPr id="5" name="Image 4"/>
          <p:cNvPicPr>
            <a:picLocks noChangeAspect="1"/>
          </p:cNvPicPr>
          <p:nvPr/>
        </p:nvPicPr>
        <p:blipFill>
          <a:blip r:embed="rId2"/>
          <a:stretch>
            <a:fillRect/>
          </a:stretch>
        </p:blipFill>
        <p:spPr>
          <a:xfrm>
            <a:off x="8556309" y="2443795"/>
            <a:ext cx="1272611" cy="1527133"/>
          </a:xfrm>
          <a:prstGeom prst="rect">
            <a:avLst/>
          </a:prstGeom>
        </p:spPr>
      </p:pic>
      <p:pic>
        <p:nvPicPr>
          <p:cNvPr id="6" name="Image 5"/>
          <p:cNvPicPr>
            <a:picLocks noChangeAspect="1"/>
          </p:cNvPicPr>
          <p:nvPr/>
        </p:nvPicPr>
        <p:blipFill>
          <a:blip r:embed="rId3"/>
          <a:stretch>
            <a:fillRect/>
          </a:stretch>
        </p:blipFill>
        <p:spPr>
          <a:xfrm>
            <a:off x="10141306" y="2443795"/>
            <a:ext cx="1277449" cy="1527133"/>
          </a:xfrm>
          <a:prstGeom prst="rect">
            <a:avLst/>
          </a:prstGeom>
        </p:spPr>
      </p:pic>
      <p:pic>
        <p:nvPicPr>
          <p:cNvPr id="7" name="Image 6"/>
          <p:cNvPicPr>
            <a:picLocks noChangeAspect="1"/>
          </p:cNvPicPr>
          <p:nvPr/>
        </p:nvPicPr>
        <p:blipFill>
          <a:blip r:embed="rId4"/>
          <a:stretch>
            <a:fillRect/>
          </a:stretch>
        </p:blipFill>
        <p:spPr>
          <a:xfrm>
            <a:off x="10720281" y="4369698"/>
            <a:ext cx="1267037" cy="1639333"/>
          </a:xfrm>
          <a:prstGeom prst="rect">
            <a:avLst/>
          </a:prstGeom>
        </p:spPr>
      </p:pic>
      <p:pic>
        <p:nvPicPr>
          <p:cNvPr id="8" name="Image 7"/>
          <p:cNvPicPr>
            <a:picLocks noChangeAspect="1"/>
          </p:cNvPicPr>
          <p:nvPr/>
        </p:nvPicPr>
        <p:blipFill>
          <a:blip r:embed="rId5"/>
          <a:stretch>
            <a:fillRect/>
          </a:stretch>
        </p:blipFill>
        <p:spPr>
          <a:xfrm>
            <a:off x="9350446" y="4369697"/>
            <a:ext cx="1300020" cy="1639333"/>
          </a:xfrm>
          <a:prstGeom prst="rect">
            <a:avLst/>
          </a:prstGeom>
        </p:spPr>
      </p:pic>
    </p:spTree>
    <p:extLst>
      <p:ext uri="{BB962C8B-B14F-4D97-AF65-F5344CB8AC3E}">
        <p14:creationId xmlns:p14="http://schemas.microsoft.com/office/powerpoint/2010/main" val="379105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err="1">
                <a:solidFill>
                  <a:schemeClr val="tx2"/>
                </a:solidFill>
              </a:rPr>
              <a:t>Contrast</a:t>
            </a:r>
            <a:endParaRPr lang="de-CH" b="1" dirty="0">
              <a:solidFill>
                <a:schemeClr val="tx2"/>
              </a:solidFill>
            </a:endParaRPr>
          </a:p>
        </p:txBody>
      </p:sp>
      <p:sp>
        <p:nvSpPr>
          <p:cNvPr id="3" name="Espace réservé du contenu 2"/>
          <p:cNvSpPr>
            <a:spLocks noGrp="1"/>
          </p:cNvSpPr>
          <p:nvPr>
            <p:ph idx="1"/>
          </p:nvPr>
        </p:nvSpPr>
        <p:spPr/>
        <p:txBody>
          <a:bodyPr>
            <a:normAutofit fontScale="92500" lnSpcReduction="10000"/>
          </a:bodyPr>
          <a:lstStyle/>
          <a:p>
            <a:r>
              <a:rPr lang="fr-CH" dirty="0"/>
              <a:t>Prime importance for </a:t>
            </a:r>
            <a:r>
              <a:rPr lang="fr-CH" b="1" dirty="0" err="1">
                <a:solidFill>
                  <a:schemeClr val="accent3">
                    <a:lumMod val="75000"/>
                  </a:schemeClr>
                </a:solidFill>
              </a:rPr>
              <a:t>object</a:t>
            </a:r>
            <a:r>
              <a:rPr lang="fr-CH" b="1" dirty="0">
                <a:solidFill>
                  <a:schemeClr val="accent3">
                    <a:lumMod val="75000"/>
                  </a:schemeClr>
                </a:solidFill>
              </a:rPr>
              <a:t> </a:t>
            </a:r>
            <a:r>
              <a:rPr lang="fr-CH" b="1" dirty="0" err="1">
                <a:solidFill>
                  <a:schemeClr val="accent3">
                    <a:lumMod val="75000"/>
                  </a:schemeClr>
                </a:solidFill>
              </a:rPr>
              <a:t>detection</a:t>
            </a:r>
            <a:endParaRPr lang="fr-CH" b="1" dirty="0">
              <a:solidFill>
                <a:schemeClr val="accent3">
                  <a:lumMod val="75000"/>
                </a:schemeClr>
              </a:solidFill>
            </a:endParaRPr>
          </a:p>
          <a:p>
            <a:r>
              <a:rPr lang="fr-CH" b="1" dirty="0" err="1">
                <a:solidFill>
                  <a:schemeClr val="accent3">
                    <a:lumMod val="75000"/>
                  </a:schemeClr>
                </a:solidFill>
              </a:rPr>
              <a:t>Difference</a:t>
            </a:r>
            <a:r>
              <a:rPr lang="fr-CH" b="1" dirty="0">
                <a:solidFill>
                  <a:schemeClr val="accent3">
                    <a:lumMod val="75000"/>
                  </a:schemeClr>
                </a:solidFill>
              </a:rPr>
              <a:t> in </a:t>
            </a:r>
            <a:r>
              <a:rPr lang="fr-CH" b="1" dirty="0" err="1">
                <a:solidFill>
                  <a:schemeClr val="accent3">
                    <a:lumMod val="75000"/>
                  </a:schemeClr>
                </a:solidFill>
              </a:rPr>
              <a:t>average</a:t>
            </a:r>
            <a:r>
              <a:rPr lang="fr-CH" b="1" dirty="0">
                <a:solidFill>
                  <a:schemeClr val="accent3">
                    <a:lumMod val="75000"/>
                  </a:schemeClr>
                </a:solidFill>
              </a:rPr>
              <a:t> signal </a:t>
            </a:r>
            <a:r>
              <a:rPr lang="fr-CH" b="1" dirty="0" err="1">
                <a:solidFill>
                  <a:schemeClr val="accent3">
                    <a:lumMod val="75000"/>
                  </a:schemeClr>
                </a:solidFill>
              </a:rPr>
              <a:t>between</a:t>
            </a:r>
            <a:r>
              <a:rPr lang="fr-CH" b="1" dirty="0">
                <a:solidFill>
                  <a:schemeClr val="accent3">
                    <a:lumMod val="75000"/>
                  </a:schemeClr>
                </a:solidFill>
              </a:rPr>
              <a:t> an </a:t>
            </a:r>
            <a:r>
              <a:rPr lang="fr-CH" b="1" dirty="0" err="1">
                <a:solidFill>
                  <a:schemeClr val="accent3">
                    <a:lumMod val="75000"/>
                  </a:schemeClr>
                </a:solidFill>
              </a:rPr>
              <a:t>object</a:t>
            </a:r>
            <a:r>
              <a:rPr lang="fr-CH" b="1" dirty="0">
                <a:solidFill>
                  <a:schemeClr val="accent3">
                    <a:lumMod val="75000"/>
                  </a:schemeClr>
                </a:solidFill>
              </a:rPr>
              <a:t> </a:t>
            </a:r>
            <a:r>
              <a:rPr lang="fr-CH" dirty="0"/>
              <a:t>and </a:t>
            </a:r>
            <a:r>
              <a:rPr lang="fr-CH" dirty="0" err="1"/>
              <a:t>its</a:t>
            </a:r>
            <a:r>
              <a:rPr lang="fr-CH" dirty="0"/>
              <a:t> </a:t>
            </a:r>
            <a:r>
              <a:rPr lang="fr-CH" dirty="0" err="1"/>
              <a:t>neighborhood</a:t>
            </a:r>
            <a:endParaRPr lang="fr-CH" dirty="0"/>
          </a:p>
          <a:p>
            <a:r>
              <a:rPr lang="fr-CH" b="1" dirty="0" err="1">
                <a:solidFill>
                  <a:schemeClr val="accent3">
                    <a:lumMod val="75000"/>
                  </a:schemeClr>
                </a:solidFill>
              </a:rPr>
              <a:t>Normalized</a:t>
            </a:r>
            <a:r>
              <a:rPr lang="fr-CH" b="1" dirty="0">
                <a:solidFill>
                  <a:schemeClr val="accent3">
                    <a:lumMod val="75000"/>
                  </a:schemeClr>
                </a:solidFill>
              </a:rPr>
              <a:t> </a:t>
            </a:r>
            <a:r>
              <a:rPr lang="fr-CH" b="1" dirty="0" err="1">
                <a:solidFill>
                  <a:schemeClr val="accent3">
                    <a:lumMod val="75000"/>
                  </a:schemeClr>
                </a:solidFill>
              </a:rPr>
              <a:t>contrast</a:t>
            </a:r>
            <a:r>
              <a:rPr lang="fr-CH" b="1" dirty="0">
                <a:solidFill>
                  <a:schemeClr val="accent3">
                    <a:lumMod val="75000"/>
                  </a:schemeClr>
                </a:solidFill>
              </a:rPr>
              <a:t> </a:t>
            </a:r>
            <a:r>
              <a:rPr lang="fr-CH" dirty="0"/>
              <a:t>by </a:t>
            </a:r>
            <a:r>
              <a:rPr lang="fr-CH" dirty="0" err="1"/>
              <a:t>mean</a:t>
            </a:r>
            <a:r>
              <a:rPr lang="fr-CH" dirty="0"/>
              <a:t> value of background signal</a:t>
            </a:r>
          </a:p>
          <a:p>
            <a:pPr lvl="1"/>
            <a:r>
              <a:rPr lang="fr-CH" dirty="0" err="1"/>
              <a:t>Depend</a:t>
            </a:r>
            <a:r>
              <a:rPr lang="fr-CH" dirty="0"/>
              <a:t> no longer on detector gain and </a:t>
            </a:r>
            <a:r>
              <a:rPr lang="fr-CH" dirty="0" err="1"/>
              <a:t>dynamic</a:t>
            </a:r>
            <a:r>
              <a:rPr lang="fr-CH" dirty="0"/>
              <a:t> range</a:t>
            </a:r>
          </a:p>
          <a:p>
            <a:pPr lvl="1"/>
            <a:r>
              <a:rPr lang="fr-CH" dirty="0" err="1"/>
              <a:t>Comparison</a:t>
            </a:r>
            <a:r>
              <a:rPr lang="fr-CH" dirty="0"/>
              <a:t> possible </a:t>
            </a:r>
            <a:r>
              <a:rPr lang="fr-CH" dirty="0" err="1"/>
              <a:t>between</a:t>
            </a:r>
            <a:r>
              <a:rPr lang="fr-CH" dirty="0"/>
              <a:t> images</a:t>
            </a:r>
          </a:p>
          <a:p>
            <a:pPr lvl="1"/>
            <a:r>
              <a:rPr lang="fr-CH" dirty="0" err="1"/>
              <a:t>Expressed</a:t>
            </a:r>
            <a:r>
              <a:rPr lang="fr-CH" dirty="0"/>
              <a:t> as </a:t>
            </a:r>
            <a:r>
              <a:rPr lang="fr-CH" dirty="0" err="1"/>
              <a:t>percentage</a:t>
            </a:r>
            <a:endParaRPr lang="fr-CH" dirty="0"/>
          </a:p>
          <a:p>
            <a:r>
              <a:rPr lang="fr-CH" dirty="0" err="1"/>
              <a:t>Distinguish</a:t>
            </a:r>
            <a:r>
              <a:rPr lang="fr-CH" dirty="0"/>
              <a:t> </a:t>
            </a:r>
            <a:r>
              <a:rPr lang="fr-CH" dirty="0" err="1"/>
              <a:t>between</a:t>
            </a:r>
            <a:r>
              <a:rPr lang="fr-CH" dirty="0"/>
              <a:t> </a:t>
            </a:r>
            <a:r>
              <a:rPr lang="fr-CH" b="1" dirty="0">
                <a:solidFill>
                  <a:schemeClr val="accent3">
                    <a:lumMod val="75000"/>
                  </a:schemeClr>
                </a:solidFill>
              </a:rPr>
              <a:t>radiant </a:t>
            </a:r>
            <a:r>
              <a:rPr lang="fr-CH" b="1" dirty="0" err="1">
                <a:solidFill>
                  <a:schemeClr val="accent3">
                    <a:lumMod val="75000"/>
                  </a:schemeClr>
                </a:solidFill>
              </a:rPr>
              <a:t>contrast</a:t>
            </a:r>
            <a:r>
              <a:rPr lang="fr-CH" dirty="0"/>
              <a:t>, </a:t>
            </a:r>
            <a:r>
              <a:rPr lang="fr-CH" b="1" dirty="0">
                <a:solidFill>
                  <a:schemeClr val="accent3">
                    <a:lumMod val="75000"/>
                  </a:schemeClr>
                </a:solidFill>
              </a:rPr>
              <a:t>image </a:t>
            </a:r>
            <a:r>
              <a:rPr lang="fr-CH" b="1" dirty="0" err="1">
                <a:solidFill>
                  <a:schemeClr val="accent3">
                    <a:lumMod val="75000"/>
                  </a:schemeClr>
                </a:solidFill>
              </a:rPr>
              <a:t>contrast</a:t>
            </a:r>
            <a:r>
              <a:rPr lang="fr-CH" b="1" dirty="0">
                <a:solidFill>
                  <a:schemeClr val="accent3">
                    <a:lumMod val="75000"/>
                  </a:schemeClr>
                </a:solidFill>
              </a:rPr>
              <a:t> </a:t>
            </a:r>
            <a:r>
              <a:rPr lang="fr-CH" dirty="0"/>
              <a:t>and </a:t>
            </a:r>
            <a:r>
              <a:rPr lang="fr-CH" b="1" dirty="0">
                <a:solidFill>
                  <a:schemeClr val="accent3">
                    <a:lumMod val="75000"/>
                  </a:schemeClr>
                </a:solidFill>
              </a:rPr>
              <a:t>display </a:t>
            </a:r>
            <a:r>
              <a:rPr lang="fr-CH" b="1" dirty="0" err="1">
                <a:solidFill>
                  <a:schemeClr val="accent3">
                    <a:lumMod val="75000"/>
                  </a:schemeClr>
                </a:solidFill>
              </a:rPr>
              <a:t>contrast</a:t>
            </a:r>
            <a:endParaRPr lang="fr-CH" b="1" dirty="0">
              <a:solidFill>
                <a:schemeClr val="accent3">
                  <a:lumMod val="75000"/>
                </a:schemeClr>
              </a:solidFill>
            </a:endParaRPr>
          </a:p>
          <a:p>
            <a:endParaRPr lang="de-CH" dirty="0"/>
          </a:p>
        </p:txBody>
      </p:sp>
    </p:spTree>
    <p:extLst>
      <p:ext uri="{BB962C8B-B14F-4D97-AF65-F5344CB8AC3E}">
        <p14:creationId xmlns:p14="http://schemas.microsoft.com/office/powerpoint/2010/main" val="1052922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279525"/>
            <a:ext cx="10515600" cy="1325563"/>
          </a:xfrm>
        </p:spPr>
        <p:txBody>
          <a:bodyPr>
            <a:normAutofit/>
          </a:bodyPr>
          <a:lstStyle/>
          <a:p>
            <a:r>
              <a:rPr lang="fr-CH" sz="4000" b="1" dirty="0"/>
              <a:t>Radiant </a:t>
            </a:r>
            <a:r>
              <a:rPr lang="fr-CH" sz="4000" b="1" dirty="0" err="1"/>
              <a:t>contrast</a:t>
            </a:r>
            <a:endParaRPr lang="de-CH" sz="4000" b="1" dirty="0"/>
          </a:p>
        </p:txBody>
      </p:sp>
      <p:sp>
        <p:nvSpPr>
          <p:cNvPr id="3" name="Espace réservé du contenu 2"/>
          <p:cNvSpPr>
            <a:spLocks noGrp="1"/>
          </p:cNvSpPr>
          <p:nvPr>
            <p:ph idx="1"/>
          </p:nvPr>
        </p:nvSpPr>
        <p:spPr>
          <a:xfrm>
            <a:off x="838200" y="2335423"/>
            <a:ext cx="10953750" cy="4351338"/>
          </a:xfrm>
        </p:spPr>
        <p:txBody>
          <a:bodyPr>
            <a:normAutofit fontScale="92500" lnSpcReduction="10000"/>
          </a:bodyPr>
          <a:lstStyle/>
          <a:p>
            <a:r>
              <a:rPr lang="fr-CH" dirty="0" err="1"/>
              <a:t>Difference</a:t>
            </a:r>
            <a:r>
              <a:rPr lang="fr-CH" dirty="0"/>
              <a:t> in the </a:t>
            </a:r>
            <a:r>
              <a:rPr lang="fr-CH" b="1" dirty="0" err="1">
                <a:solidFill>
                  <a:schemeClr val="accent3">
                    <a:lumMod val="75000"/>
                  </a:schemeClr>
                </a:solidFill>
              </a:rPr>
              <a:t>amount</a:t>
            </a:r>
            <a:r>
              <a:rPr lang="fr-CH" b="1" dirty="0">
                <a:solidFill>
                  <a:schemeClr val="accent3">
                    <a:lumMod val="75000"/>
                  </a:schemeClr>
                </a:solidFill>
              </a:rPr>
              <a:t> of radiation </a:t>
            </a:r>
            <a:r>
              <a:rPr lang="fr-CH" b="1" dirty="0" err="1">
                <a:solidFill>
                  <a:schemeClr val="accent3">
                    <a:lumMod val="75000"/>
                  </a:schemeClr>
                </a:solidFill>
              </a:rPr>
              <a:t>between</a:t>
            </a:r>
            <a:r>
              <a:rPr lang="fr-CH" b="1" dirty="0">
                <a:solidFill>
                  <a:schemeClr val="accent3">
                    <a:lumMod val="75000"/>
                  </a:schemeClr>
                </a:solidFill>
              </a:rPr>
              <a:t> </a:t>
            </a:r>
            <a:r>
              <a:rPr lang="fr-CH" b="1" dirty="0" err="1">
                <a:solidFill>
                  <a:schemeClr val="accent3">
                    <a:lumMod val="75000"/>
                  </a:schemeClr>
                </a:solidFill>
              </a:rPr>
              <a:t>different</a:t>
            </a:r>
            <a:r>
              <a:rPr lang="fr-CH" b="1" dirty="0">
                <a:solidFill>
                  <a:schemeClr val="accent3">
                    <a:lumMod val="75000"/>
                  </a:schemeClr>
                </a:solidFill>
              </a:rPr>
              <a:t> areas </a:t>
            </a:r>
            <a:r>
              <a:rPr lang="fr-CH" dirty="0"/>
              <a:t>of the image</a:t>
            </a:r>
          </a:p>
          <a:p>
            <a:r>
              <a:rPr lang="fr-CH" dirty="0" err="1"/>
              <a:t>Created</a:t>
            </a:r>
            <a:r>
              <a:rPr lang="fr-CH" dirty="0"/>
              <a:t> by </a:t>
            </a:r>
            <a:r>
              <a:rPr lang="fr-CH" b="1" dirty="0" err="1">
                <a:solidFill>
                  <a:schemeClr val="accent3">
                    <a:lumMod val="75000"/>
                  </a:schemeClr>
                </a:solidFill>
              </a:rPr>
              <a:t>differences</a:t>
            </a:r>
            <a:r>
              <a:rPr lang="fr-CH" b="1" dirty="0">
                <a:solidFill>
                  <a:schemeClr val="accent3">
                    <a:lumMod val="75000"/>
                  </a:schemeClr>
                </a:solidFill>
              </a:rPr>
              <a:t> in radiation </a:t>
            </a:r>
            <a:r>
              <a:rPr lang="fr-CH" b="1" dirty="0" err="1">
                <a:solidFill>
                  <a:schemeClr val="accent3">
                    <a:lumMod val="75000"/>
                  </a:schemeClr>
                </a:solidFill>
              </a:rPr>
              <a:t>attenuation</a:t>
            </a:r>
            <a:r>
              <a:rPr lang="fr-CH" b="1" dirty="0">
                <a:solidFill>
                  <a:schemeClr val="accent3">
                    <a:lumMod val="75000"/>
                  </a:schemeClr>
                </a:solidFill>
              </a:rPr>
              <a:t> </a:t>
            </a:r>
            <a:r>
              <a:rPr lang="fr-CH" dirty="0"/>
              <a:t>in diagnostic </a:t>
            </a:r>
            <a:r>
              <a:rPr lang="fr-CH" dirty="0" err="1"/>
              <a:t>radiology</a:t>
            </a:r>
            <a:endParaRPr lang="fr-CH" dirty="0"/>
          </a:p>
          <a:p>
            <a:r>
              <a:rPr lang="fr-CH" dirty="0" err="1"/>
              <a:t>Determined</a:t>
            </a:r>
            <a:r>
              <a:rPr lang="fr-CH" dirty="0"/>
              <a:t> by: </a:t>
            </a:r>
          </a:p>
          <a:p>
            <a:pPr lvl="1"/>
            <a:r>
              <a:rPr lang="fr-CH" dirty="0" err="1"/>
              <a:t>Difference</a:t>
            </a:r>
            <a:r>
              <a:rPr lang="fr-CH" dirty="0"/>
              <a:t> of </a:t>
            </a:r>
            <a:r>
              <a:rPr lang="fr-CH" dirty="0" err="1"/>
              <a:t>linear</a:t>
            </a:r>
            <a:r>
              <a:rPr lang="fr-CH" dirty="0"/>
              <a:t> </a:t>
            </a:r>
            <a:r>
              <a:rPr lang="fr-CH" dirty="0" err="1"/>
              <a:t>attenuation</a:t>
            </a:r>
            <a:r>
              <a:rPr lang="fr-CH" dirty="0"/>
              <a:t> coefficients</a:t>
            </a:r>
          </a:p>
          <a:p>
            <a:pPr lvl="1"/>
            <a:r>
              <a:rPr lang="fr-CH" dirty="0" err="1"/>
              <a:t>Thickness</a:t>
            </a:r>
            <a:r>
              <a:rPr lang="fr-CH" dirty="0"/>
              <a:t> of </a:t>
            </a:r>
            <a:r>
              <a:rPr lang="fr-CH" dirty="0" err="1"/>
              <a:t>object</a:t>
            </a:r>
            <a:endParaRPr lang="fr-CH" dirty="0"/>
          </a:p>
          <a:p>
            <a:pPr lvl="1"/>
            <a:r>
              <a:rPr lang="fr-CH" dirty="0" err="1"/>
              <a:t>Energy</a:t>
            </a:r>
            <a:r>
              <a:rPr lang="fr-CH" dirty="0"/>
              <a:t> of radiation (</a:t>
            </a:r>
            <a:r>
              <a:rPr lang="fr-CH" dirty="0" err="1"/>
              <a:t>determined</a:t>
            </a:r>
            <a:r>
              <a:rPr lang="fr-CH" dirty="0"/>
              <a:t> by voltage and filtration) </a:t>
            </a:r>
          </a:p>
          <a:p>
            <a:r>
              <a:rPr lang="fr-CH" b="1" dirty="0">
                <a:solidFill>
                  <a:schemeClr val="accent3">
                    <a:lumMod val="75000"/>
                  </a:schemeClr>
                </a:solidFill>
              </a:rPr>
              <a:t>Information of </a:t>
            </a:r>
            <a:r>
              <a:rPr lang="fr-CH" b="1" dirty="0" err="1">
                <a:solidFill>
                  <a:schemeClr val="accent3">
                    <a:lumMod val="75000"/>
                  </a:schemeClr>
                </a:solidFill>
              </a:rPr>
              <a:t>internal</a:t>
            </a:r>
            <a:r>
              <a:rPr lang="fr-CH" b="1" dirty="0">
                <a:solidFill>
                  <a:schemeClr val="accent3">
                    <a:lumMod val="75000"/>
                  </a:schemeClr>
                </a:solidFill>
              </a:rPr>
              <a:t> structure </a:t>
            </a:r>
            <a:r>
              <a:rPr lang="fr-CH" dirty="0"/>
              <a:t>of </a:t>
            </a:r>
            <a:r>
              <a:rPr lang="fr-CH" dirty="0" err="1"/>
              <a:t>object</a:t>
            </a:r>
            <a:endParaRPr lang="fr-CH" dirty="0"/>
          </a:p>
        </p:txBody>
      </p:sp>
      <p:sp>
        <p:nvSpPr>
          <p:cNvPr id="4" name="Titr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a:solidFill>
                  <a:schemeClr val="tx2"/>
                </a:solidFill>
              </a:rPr>
              <a:t>Contrast</a:t>
            </a:r>
            <a:endParaRPr lang="de-CH" b="1" dirty="0">
              <a:solidFill>
                <a:schemeClr val="tx2"/>
              </a:solidFill>
            </a:endParaRPr>
          </a:p>
        </p:txBody>
      </p:sp>
    </p:spTree>
    <p:extLst>
      <p:ext uri="{BB962C8B-B14F-4D97-AF65-F5344CB8AC3E}">
        <p14:creationId xmlns:p14="http://schemas.microsoft.com/office/powerpoint/2010/main" val="844335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CH" dirty="0" err="1"/>
              <a:t>Exercise</a:t>
            </a:r>
            <a:r>
              <a:rPr lang="fr-CH" dirty="0"/>
              <a:t>: </a:t>
            </a:r>
            <a:r>
              <a:rPr lang="fr-CH" dirty="0" err="1"/>
              <a:t>calculate</a:t>
            </a:r>
            <a:r>
              <a:rPr lang="fr-CH" dirty="0"/>
              <a:t> the </a:t>
            </a:r>
            <a:r>
              <a:rPr lang="fr-CH" dirty="0" err="1"/>
              <a:t>contrast</a:t>
            </a:r>
            <a:r>
              <a:rPr lang="fr-CH" dirty="0"/>
              <a:t> of the </a:t>
            </a:r>
            <a:r>
              <a:rPr lang="fr-CH" dirty="0" err="1"/>
              <a:t>following</a:t>
            </a:r>
            <a:r>
              <a:rPr lang="fr-CH" dirty="0"/>
              <a:t> situation</a:t>
            </a:r>
            <a:endParaRPr lang="de-CH" dirty="0"/>
          </a:p>
        </p:txBody>
      </p:sp>
      <p:grpSp>
        <p:nvGrpSpPr>
          <p:cNvPr id="41987" name="Group 2051"/>
          <p:cNvGrpSpPr>
            <a:grpSpLocks/>
          </p:cNvGrpSpPr>
          <p:nvPr/>
        </p:nvGrpSpPr>
        <p:grpSpPr bwMode="auto">
          <a:xfrm>
            <a:off x="3140076" y="2517775"/>
            <a:ext cx="1431925" cy="3124200"/>
            <a:chOff x="586" y="1586"/>
            <a:chExt cx="902" cy="1968"/>
          </a:xfrm>
        </p:grpSpPr>
        <p:sp>
          <p:nvSpPr>
            <p:cNvPr id="42009" name="Line 2052"/>
            <p:cNvSpPr>
              <a:spLocks noChangeShapeType="1"/>
            </p:cNvSpPr>
            <p:nvPr/>
          </p:nvSpPr>
          <p:spPr bwMode="auto">
            <a:xfrm>
              <a:off x="1056" y="1632"/>
              <a:ext cx="432" cy="1920"/>
            </a:xfrm>
            <a:prstGeom prst="line">
              <a:avLst/>
            </a:prstGeom>
            <a:noFill/>
            <a:ln w="12700">
              <a:solidFill>
                <a:schemeClr val="tx1"/>
              </a:solidFill>
              <a:round/>
              <a:headEnd type="none" w="sm" len="sm"/>
              <a:tailEnd type="none" w="sm" len="sm"/>
            </a:ln>
          </p:spPr>
          <p:txBody>
            <a:bodyPr wrap="none"/>
            <a:lstStyle/>
            <a:p>
              <a:endParaRPr lang="fr-CH"/>
            </a:p>
          </p:txBody>
        </p:sp>
        <p:sp>
          <p:nvSpPr>
            <p:cNvPr id="42010" name="Line 2053"/>
            <p:cNvSpPr>
              <a:spLocks noChangeShapeType="1"/>
            </p:cNvSpPr>
            <p:nvPr/>
          </p:nvSpPr>
          <p:spPr bwMode="auto">
            <a:xfrm rot="-9300906">
              <a:off x="586" y="1586"/>
              <a:ext cx="432" cy="1968"/>
            </a:xfrm>
            <a:prstGeom prst="line">
              <a:avLst/>
            </a:prstGeom>
            <a:noFill/>
            <a:ln w="12700">
              <a:solidFill>
                <a:schemeClr val="tx1"/>
              </a:solidFill>
              <a:round/>
              <a:headEnd type="none" w="sm" len="sm"/>
              <a:tailEnd type="none" w="sm" len="sm"/>
            </a:ln>
          </p:spPr>
          <p:txBody>
            <a:bodyPr wrap="none"/>
            <a:lstStyle/>
            <a:p>
              <a:endParaRPr lang="fr-CH"/>
            </a:p>
          </p:txBody>
        </p:sp>
      </p:grpSp>
      <p:sp>
        <p:nvSpPr>
          <p:cNvPr id="41988" name="Rectangle 2054"/>
          <p:cNvSpPr>
            <a:spLocks noChangeArrowheads="1"/>
          </p:cNvSpPr>
          <p:nvPr/>
        </p:nvSpPr>
        <p:spPr bwMode="auto">
          <a:xfrm>
            <a:off x="2971800" y="4800600"/>
            <a:ext cx="1752600" cy="457200"/>
          </a:xfrm>
          <a:prstGeom prst="rect">
            <a:avLst/>
          </a:prstGeom>
          <a:solidFill>
            <a:srgbClr val="808080"/>
          </a:solidFill>
          <a:ln w="12700">
            <a:solidFill>
              <a:schemeClr val="bg1"/>
            </a:solidFill>
            <a:miter lim="800000"/>
            <a:headEnd type="none" w="sm" len="sm"/>
            <a:tailEnd type="none" w="sm" len="sm"/>
          </a:ln>
        </p:spPr>
        <p:txBody>
          <a:bodyPr wrap="none" anchor="ctr"/>
          <a:lstStyle/>
          <a:p>
            <a:endParaRPr lang="fr-FR"/>
          </a:p>
        </p:txBody>
      </p:sp>
      <p:grpSp>
        <p:nvGrpSpPr>
          <p:cNvPr id="41989" name="Group 2055"/>
          <p:cNvGrpSpPr>
            <a:grpSpLocks/>
          </p:cNvGrpSpPr>
          <p:nvPr/>
        </p:nvGrpSpPr>
        <p:grpSpPr bwMode="auto">
          <a:xfrm>
            <a:off x="3429000" y="2286000"/>
            <a:ext cx="838200" cy="533400"/>
            <a:chOff x="816" y="1440"/>
            <a:chExt cx="432" cy="336"/>
          </a:xfrm>
        </p:grpSpPr>
        <p:sp>
          <p:nvSpPr>
            <p:cNvPr id="42007" name="Rectangle 2056"/>
            <p:cNvSpPr>
              <a:spLocks noChangeArrowheads="1"/>
            </p:cNvSpPr>
            <p:nvPr/>
          </p:nvSpPr>
          <p:spPr bwMode="auto">
            <a:xfrm>
              <a:off x="816" y="1440"/>
              <a:ext cx="432" cy="144"/>
            </a:xfrm>
            <a:prstGeom prst="rect">
              <a:avLst/>
            </a:prstGeom>
            <a:solidFill>
              <a:srgbClr val="808080"/>
            </a:solidFill>
            <a:ln w="12700">
              <a:solidFill>
                <a:schemeClr val="bg1"/>
              </a:solidFill>
              <a:miter lim="800000"/>
              <a:headEnd type="none" w="sm" len="sm"/>
              <a:tailEnd type="none" w="sm" len="sm"/>
            </a:ln>
          </p:spPr>
          <p:txBody>
            <a:bodyPr wrap="none" anchor="ctr"/>
            <a:lstStyle/>
            <a:p>
              <a:endParaRPr lang="fr-FR"/>
            </a:p>
          </p:txBody>
        </p:sp>
        <p:sp>
          <p:nvSpPr>
            <p:cNvPr id="42008" name="AutoShape 2057"/>
            <p:cNvSpPr>
              <a:spLocks noChangeArrowheads="1"/>
            </p:cNvSpPr>
            <p:nvPr/>
          </p:nvSpPr>
          <p:spPr bwMode="auto">
            <a:xfrm>
              <a:off x="960" y="1584"/>
              <a:ext cx="144" cy="192"/>
            </a:xfrm>
            <a:prstGeom prst="flowChartExtract">
              <a:avLst/>
            </a:prstGeom>
            <a:solidFill>
              <a:srgbClr val="808080"/>
            </a:solidFill>
            <a:ln w="12700">
              <a:solidFill>
                <a:schemeClr val="bg1"/>
              </a:solidFill>
              <a:miter lim="800000"/>
              <a:headEnd type="none" w="sm" len="sm"/>
              <a:tailEnd type="none" w="sm" len="sm"/>
            </a:ln>
          </p:spPr>
          <p:txBody>
            <a:bodyPr wrap="none" anchor="ctr"/>
            <a:lstStyle/>
            <a:p>
              <a:endParaRPr lang="fr-FR"/>
            </a:p>
          </p:txBody>
        </p:sp>
      </p:grpSp>
      <p:grpSp>
        <p:nvGrpSpPr>
          <p:cNvPr id="41990" name="Group 2058"/>
          <p:cNvGrpSpPr>
            <a:grpSpLocks/>
          </p:cNvGrpSpPr>
          <p:nvPr/>
        </p:nvGrpSpPr>
        <p:grpSpPr bwMode="auto">
          <a:xfrm>
            <a:off x="2438400" y="4800605"/>
            <a:ext cx="381000" cy="461963"/>
            <a:chOff x="144" y="3024"/>
            <a:chExt cx="240" cy="291"/>
          </a:xfrm>
        </p:grpSpPr>
        <p:sp>
          <p:nvSpPr>
            <p:cNvPr id="42005" name="Line 2059"/>
            <p:cNvSpPr>
              <a:spLocks noChangeShapeType="1"/>
            </p:cNvSpPr>
            <p:nvPr/>
          </p:nvSpPr>
          <p:spPr bwMode="auto">
            <a:xfrm>
              <a:off x="384" y="3024"/>
              <a:ext cx="0" cy="288"/>
            </a:xfrm>
            <a:prstGeom prst="line">
              <a:avLst/>
            </a:prstGeom>
            <a:noFill/>
            <a:ln w="12700">
              <a:noFill/>
              <a:round/>
              <a:headEnd type="triangle" w="med" len="med"/>
              <a:tailEnd type="triangle" w="med" len="med"/>
            </a:ln>
          </p:spPr>
          <p:txBody>
            <a:bodyPr wrap="none"/>
            <a:lstStyle/>
            <a:p>
              <a:endParaRPr lang="fr-CH" sz="2400"/>
            </a:p>
          </p:txBody>
        </p:sp>
        <p:sp>
          <p:nvSpPr>
            <p:cNvPr id="42006" name="Text Box 2060"/>
            <p:cNvSpPr txBox="1">
              <a:spLocks noChangeArrowheads="1"/>
            </p:cNvSpPr>
            <p:nvPr/>
          </p:nvSpPr>
          <p:spPr bwMode="auto">
            <a:xfrm>
              <a:off x="144" y="3024"/>
              <a:ext cx="235" cy="291"/>
            </a:xfrm>
            <a:prstGeom prst="rect">
              <a:avLst/>
            </a:prstGeom>
            <a:noFill/>
            <a:ln w="12700">
              <a:noFill/>
              <a:miter lim="800000"/>
              <a:headEnd type="none" w="sm" len="sm"/>
              <a:tailEnd type="none" w="sm" len="sm"/>
            </a:ln>
          </p:spPr>
          <p:txBody>
            <a:bodyPr wrap="none">
              <a:spAutoFit/>
            </a:bodyPr>
            <a:lstStyle/>
            <a:p>
              <a:r>
                <a:rPr lang="en-US" sz="2400"/>
                <a:t>D</a:t>
              </a:r>
            </a:p>
          </p:txBody>
        </p:sp>
      </p:grpSp>
      <p:sp>
        <p:nvSpPr>
          <p:cNvPr id="41991" name="Text Box 2061"/>
          <p:cNvSpPr txBox="1">
            <a:spLocks noChangeArrowheads="1"/>
          </p:cNvSpPr>
          <p:nvPr/>
        </p:nvSpPr>
        <p:spPr bwMode="auto">
          <a:xfrm>
            <a:off x="2717800" y="5262563"/>
            <a:ext cx="522900" cy="461665"/>
          </a:xfrm>
          <a:prstGeom prst="rect">
            <a:avLst/>
          </a:prstGeom>
          <a:noFill/>
          <a:ln w="12700">
            <a:noFill/>
            <a:miter lim="800000"/>
            <a:headEnd type="none" w="sm" len="sm"/>
            <a:tailEnd type="none" w="sm" len="sm"/>
          </a:ln>
        </p:spPr>
        <p:txBody>
          <a:bodyPr wrap="none">
            <a:spAutoFit/>
          </a:bodyPr>
          <a:lstStyle/>
          <a:p>
            <a:r>
              <a:rPr lang="fr-CH" sz="2400" b="1">
                <a:latin typeface="Symbol" pitchFamily="18" charset="2"/>
              </a:rPr>
              <a:t>F</a:t>
            </a:r>
            <a:r>
              <a:rPr lang="en-US" sz="2400" b="1" baseline="-25000">
                <a:latin typeface="Times New Roman" pitchFamily="18" charset="0"/>
              </a:rPr>
              <a:t>1</a:t>
            </a:r>
          </a:p>
        </p:txBody>
      </p:sp>
      <p:sp>
        <p:nvSpPr>
          <p:cNvPr id="41992" name="Text Box 2062"/>
          <p:cNvSpPr txBox="1">
            <a:spLocks noChangeArrowheads="1"/>
          </p:cNvSpPr>
          <p:nvPr/>
        </p:nvSpPr>
        <p:spPr bwMode="auto">
          <a:xfrm>
            <a:off x="4165600" y="5262563"/>
            <a:ext cx="522900" cy="461665"/>
          </a:xfrm>
          <a:prstGeom prst="rect">
            <a:avLst/>
          </a:prstGeom>
          <a:noFill/>
          <a:ln w="12700">
            <a:noFill/>
            <a:miter lim="800000"/>
            <a:headEnd type="none" w="sm" len="sm"/>
            <a:tailEnd type="none" w="sm" len="sm"/>
          </a:ln>
        </p:spPr>
        <p:txBody>
          <a:bodyPr wrap="none">
            <a:spAutoFit/>
          </a:bodyPr>
          <a:lstStyle/>
          <a:p>
            <a:r>
              <a:rPr lang="fr-CH" sz="2400" b="1">
                <a:latin typeface="Symbol" pitchFamily="18" charset="2"/>
              </a:rPr>
              <a:t>F</a:t>
            </a:r>
            <a:r>
              <a:rPr lang="en-US" sz="2400" b="1" baseline="-25000">
                <a:latin typeface="Times New Roman" pitchFamily="18" charset="0"/>
              </a:rPr>
              <a:t>2</a:t>
            </a:r>
          </a:p>
        </p:txBody>
      </p:sp>
      <p:sp>
        <p:nvSpPr>
          <p:cNvPr id="41993" name="Text Box 2063"/>
          <p:cNvSpPr txBox="1">
            <a:spLocks noChangeArrowheads="1"/>
          </p:cNvSpPr>
          <p:nvPr/>
        </p:nvSpPr>
        <p:spPr bwMode="auto">
          <a:xfrm>
            <a:off x="5634213" y="2411516"/>
            <a:ext cx="3179762" cy="523220"/>
          </a:xfrm>
          <a:prstGeom prst="rect">
            <a:avLst/>
          </a:prstGeom>
          <a:noFill/>
          <a:ln w="12700">
            <a:noFill/>
            <a:miter lim="800000"/>
            <a:headEnd type="none" w="sm" len="sm"/>
            <a:tailEnd type="none" w="sm" len="sm"/>
          </a:ln>
        </p:spPr>
        <p:txBody>
          <a:bodyPr>
            <a:spAutoFit/>
          </a:bodyPr>
          <a:lstStyle/>
          <a:p>
            <a:r>
              <a:rPr lang="fr-CH" sz="2800" b="1" dirty="0">
                <a:latin typeface="Symbol" pitchFamily="18" charset="2"/>
              </a:rPr>
              <a:t>F</a:t>
            </a:r>
            <a:r>
              <a:rPr lang="en-US" sz="2800" b="1" baseline="-25000" dirty="0"/>
              <a:t>1 </a:t>
            </a:r>
            <a:r>
              <a:rPr lang="en-US" sz="2800" b="1" dirty="0"/>
              <a:t>= ?</a:t>
            </a:r>
            <a:endParaRPr lang="en-US" sz="2800" b="1" baseline="60000" dirty="0"/>
          </a:p>
        </p:txBody>
      </p:sp>
      <p:sp>
        <p:nvSpPr>
          <p:cNvPr id="41994" name="Text Box 2064"/>
          <p:cNvSpPr txBox="1">
            <a:spLocks noChangeArrowheads="1"/>
          </p:cNvSpPr>
          <p:nvPr/>
        </p:nvSpPr>
        <p:spPr bwMode="auto">
          <a:xfrm>
            <a:off x="5625669" y="2934981"/>
            <a:ext cx="4643437" cy="523220"/>
          </a:xfrm>
          <a:prstGeom prst="rect">
            <a:avLst/>
          </a:prstGeom>
          <a:noFill/>
          <a:ln w="12700">
            <a:noFill/>
            <a:miter lim="800000"/>
            <a:headEnd type="none" w="sm" len="sm"/>
            <a:tailEnd type="none" w="sm" len="sm"/>
          </a:ln>
        </p:spPr>
        <p:txBody>
          <a:bodyPr>
            <a:spAutoFit/>
          </a:bodyPr>
          <a:lstStyle/>
          <a:p>
            <a:r>
              <a:rPr lang="fr-CH" sz="2800" b="1" dirty="0">
                <a:latin typeface="Symbol" pitchFamily="18" charset="2"/>
              </a:rPr>
              <a:t>F</a:t>
            </a:r>
            <a:r>
              <a:rPr lang="en-US" sz="2800" b="1" baseline="-25000" dirty="0"/>
              <a:t>2 </a:t>
            </a:r>
            <a:r>
              <a:rPr lang="en-US" sz="2800" b="1" dirty="0"/>
              <a:t>= ?</a:t>
            </a:r>
            <a:endParaRPr lang="en-US" sz="2800" b="1" baseline="60000" dirty="0"/>
          </a:p>
        </p:txBody>
      </p:sp>
      <p:grpSp>
        <p:nvGrpSpPr>
          <p:cNvPr id="41995" name="Group 2069"/>
          <p:cNvGrpSpPr>
            <a:grpSpLocks/>
          </p:cNvGrpSpPr>
          <p:nvPr/>
        </p:nvGrpSpPr>
        <p:grpSpPr bwMode="auto">
          <a:xfrm>
            <a:off x="4857750" y="4826004"/>
            <a:ext cx="346075" cy="630238"/>
            <a:chOff x="172" y="3024"/>
            <a:chExt cx="218" cy="397"/>
          </a:xfrm>
        </p:grpSpPr>
        <p:sp>
          <p:nvSpPr>
            <p:cNvPr id="42003" name="Line 2070"/>
            <p:cNvSpPr>
              <a:spLocks noChangeShapeType="1"/>
            </p:cNvSpPr>
            <p:nvPr/>
          </p:nvSpPr>
          <p:spPr bwMode="auto">
            <a:xfrm>
              <a:off x="384" y="3024"/>
              <a:ext cx="0" cy="288"/>
            </a:xfrm>
            <a:prstGeom prst="line">
              <a:avLst/>
            </a:prstGeom>
            <a:noFill/>
            <a:ln w="12700">
              <a:noFill/>
              <a:round/>
              <a:headEnd type="triangle" w="med" len="med"/>
              <a:tailEnd type="triangle" w="med" len="med"/>
            </a:ln>
          </p:spPr>
          <p:txBody>
            <a:bodyPr wrap="none"/>
            <a:lstStyle/>
            <a:p>
              <a:endParaRPr lang="fr-CH" sz="2400"/>
            </a:p>
          </p:txBody>
        </p:sp>
        <p:sp>
          <p:nvSpPr>
            <p:cNvPr id="42004" name="Text Box 2071"/>
            <p:cNvSpPr txBox="1">
              <a:spLocks noChangeArrowheads="1"/>
            </p:cNvSpPr>
            <p:nvPr/>
          </p:nvSpPr>
          <p:spPr bwMode="auto">
            <a:xfrm>
              <a:off x="172" y="3130"/>
              <a:ext cx="218" cy="291"/>
            </a:xfrm>
            <a:prstGeom prst="rect">
              <a:avLst/>
            </a:prstGeom>
            <a:noFill/>
            <a:ln w="12700">
              <a:noFill/>
              <a:miter lim="800000"/>
              <a:headEnd type="none" w="sm" len="sm"/>
              <a:tailEnd type="none" w="sm" len="sm"/>
            </a:ln>
          </p:spPr>
          <p:txBody>
            <a:bodyPr wrap="none">
              <a:spAutoFit/>
            </a:bodyPr>
            <a:lstStyle/>
            <a:p>
              <a:r>
                <a:rPr lang="en-US" sz="2400"/>
                <a:t>d</a:t>
              </a:r>
            </a:p>
          </p:txBody>
        </p:sp>
      </p:grpSp>
      <p:sp>
        <p:nvSpPr>
          <p:cNvPr id="41996" name="Line 2072"/>
          <p:cNvSpPr>
            <a:spLocks noChangeShapeType="1"/>
          </p:cNvSpPr>
          <p:nvPr/>
        </p:nvSpPr>
        <p:spPr bwMode="auto">
          <a:xfrm>
            <a:off x="4165600" y="5041900"/>
            <a:ext cx="558800" cy="0"/>
          </a:xfrm>
          <a:prstGeom prst="line">
            <a:avLst/>
          </a:prstGeom>
          <a:noFill/>
          <a:ln w="38100">
            <a:solidFill>
              <a:schemeClr val="tx1"/>
            </a:solidFill>
            <a:round/>
            <a:headEnd/>
            <a:tailEnd/>
          </a:ln>
        </p:spPr>
        <p:txBody>
          <a:bodyPr wrap="none" anchor="ctr"/>
          <a:lstStyle/>
          <a:p>
            <a:endParaRPr lang="fr-CH"/>
          </a:p>
        </p:txBody>
      </p:sp>
      <p:sp>
        <p:nvSpPr>
          <p:cNvPr id="41997" name="Rectangle 30"/>
          <p:cNvSpPr>
            <a:spLocks noChangeArrowheads="1"/>
          </p:cNvSpPr>
          <p:nvPr/>
        </p:nvSpPr>
        <p:spPr bwMode="auto">
          <a:xfrm>
            <a:off x="2967039" y="4897438"/>
            <a:ext cx="642997" cy="369332"/>
          </a:xfrm>
          <a:prstGeom prst="rect">
            <a:avLst/>
          </a:prstGeom>
          <a:noFill/>
          <a:ln w="9525">
            <a:noFill/>
            <a:miter lim="800000"/>
            <a:headEnd/>
            <a:tailEnd/>
          </a:ln>
        </p:spPr>
        <p:txBody>
          <a:bodyPr wrap="none">
            <a:spAutoFit/>
          </a:bodyPr>
          <a:lstStyle/>
          <a:p>
            <a:r>
              <a:rPr lang="en-US" b="1" baseline="60000">
                <a:solidFill>
                  <a:schemeClr val="bg1"/>
                </a:solidFill>
                <a:latin typeface="Symbol" pitchFamily="18" charset="2"/>
              </a:rPr>
              <a:t>m</a:t>
            </a:r>
            <a:r>
              <a:rPr lang="en-US" b="1" baseline="40000">
                <a:solidFill>
                  <a:schemeClr val="bg1"/>
                </a:solidFill>
              </a:rPr>
              <a:t>water</a:t>
            </a:r>
            <a:endParaRPr lang="en-US">
              <a:solidFill>
                <a:schemeClr val="bg1"/>
              </a:solidFill>
            </a:endParaRPr>
          </a:p>
        </p:txBody>
      </p:sp>
      <p:sp>
        <p:nvSpPr>
          <p:cNvPr id="41998" name="Rectangle 31"/>
          <p:cNvSpPr>
            <a:spLocks noChangeArrowheads="1"/>
          </p:cNvSpPr>
          <p:nvPr/>
        </p:nvSpPr>
        <p:spPr bwMode="auto">
          <a:xfrm>
            <a:off x="4332288" y="4784725"/>
            <a:ext cx="453970" cy="461665"/>
          </a:xfrm>
          <a:prstGeom prst="rect">
            <a:avLst/>
          </a:prstGeom>
          <a:noFill/>
          <a:ln w="9525">
            <a:noFill/>
            <a:miter lim="800000"/>
            <a:headEnd/>
            <a:tailEnd/>
          </a:ln>
        </p:spPr>
        <p:txBody>
          <a:bodyPr wrap="none">
            <a:spAutoFit/>
          </a:bodyPr>
          <a:lstStyle/>
          <a:p>
            <a:r>
              <a:rPr lang="en-US" sz="2400" b="1" baseline="60000">
                <a:solidFill>
                  <a:schemeClr val="bg1"/>
                </a:solidFill>
                <a:latin typeface="Symbol" pitchFamily="18" charset="2"/>
              </a:rPr>
              <a:t>m</a:t>
            </a:r>
            <a:r>
              <a:rPr lang="en-US" sz="2400" b="1" baseline="40000">
                <a:solidFill>
                  <a:schemeClr val="bg1"/>
                </a:solidFill>
              </a:rPr>
              <a:t>al</a:t>
            </a:r>
            <a:endParaRPr lang="en-US" sz="2400">
              <a:solidFill>
                <a:schemeClr val="bg1"/>
              </a:solidFill>
            </a:endParaRPr>
          </a:p>
        </p:txBody>
      </p:sp>
      <p:sp>
        <p:nvSpPr>
          <p:cNvPr id="41999" name="Text Box 2064"/>
          <p:cNvSpPr txBox="1">
            <a:spLocks noChangeArrowheads="1"/>
          </p:cNvSpPr>
          <p:nvPr/>
        </p:nvSpPr>
        <p:spPr bwMode="auto">
          <a:xfrm>
            <a:off x="5634213" y="4114800"/>
            <a:ext cx="4643437" cy="523220"/>
          </a:xfrm>
          <a:prstGeom prst="rect">
            <a:avLst/>
          </a:prstGeom>
          <a:noFill/>
          <a:ln w="12700">
            <a:noFill/>
            <a:miter lim="800000"/>
            <a:headEnd type="none" w="sm" len="sm"/>
            <a:tailEnd type="none" w="sm" len="sm"/>
          </a:ln>
        </p:spPr>
        <p:txBody>
          <a:bodyPr>
            <a:spAutoFit/>
          </a:bodyPr>
          <a:lstStyle/>
          <a:p>
            <a:r>
              <a:rPr lang="en-US" sz="2800" b="1" dirty="0"/>
              <a:t>Normalized contrast</a:t>
            </a:r>
            <a:r>
              <a:rPr lang="en-US" sz="2800" b="1" baseline="-25000" dirty="0"/>
              <a:t> </a:t>
            </a:r>
            <a:r>
              <a:rPr lang="en-US" sz="2800" b="1" dirty="0"/>
              <a:t>= ?</a:t>
            </a:r>
            <a:endParaRPr lang="en-US" sz="2800" b="1" baseline="60000" dirty="0"/>
          </a:p>
        </p:txBody>
      </p:sp>
      <p:sp>
        <p:nvSpPr>
          <p:cNvPr id="42001" name="Text Box 2062"/>
          <p:cNvSpPr txBox="1">
            <a:spLocks noChangeArrowheads="1"/>
          </p:cNvSpPr>
          <p:nvPr/>
        </p:nvSpPr>
        <p:spPr bwMode="auto">
          <a:xfrm>
            <a:off x="3573463" y="3576638"/>
            <a:ext cx="522900" cy="461665"/>
          </a:xfrm>
          <a:prstGeom prst="rect">
            <a:avLst/>
          </a:prstGeom>
          <a:noFill/>
          <a:ln w="12700">
            <a:noFill/>
            <a:miter lim="800000"/>
            <a:headEnd type="none" w="sm" len="sm"/>
            <a:tailEnd type="none" w="sm" len="sm"/>
          </a:ln>
        </p:spPr>
        <p:txBody>
          <a:bodyPr wrap="none">
            <a:spAutoFit/>
          </a:bodyPr>
          <a:lstStyle/>
          <a:p>
            <a:r>
              <a:rPr lang="fr-CH" sz="2400" b="1">
                <a:latin typeface="Symbol" pitchFamily="18" charset="2"/>
              </a:rPr>
              <a:t>F</a:t>
            </a:r>
            <a:r>
              <a:rPr lang="en-US" sz="2400" b="1" baseline="-25000">
                <a:latin typeface="Times New Roman" pitchFamily="18" charset="0"/>
              </a:rPr>
              <a:t>0</a:t>
            </a:r>
          </a:p>
        </p:txBody>
      </p:sp>
      <p:cxnSp>
        <p:nvCxnSpPr>
          <p:cNvPr id="42002" name="Connecteur droit avec flèche 26"/>
          <p:cNvCxnSpPr>
            <a:cxnSpLocks noChangeShapeType="1"/>
          </p:cNvCxnSpPr>
          <p:nvPr/>
        </p:nvCxnSpPr>
        <p:spPr bwMode="auto">
          <a:xfrm flipH="1" flipV="1">
            <a:off x="4598988" y="5038725"/>
            <a:ext cx="241300" cy="160338"/>
          </a:xfrm>
          <a:prstGeom prst="straightConnector1">
            <a:avLst/>
          </a:prstGeom>
          <a:noFill/>
          <a:ln w="19050" algn="ctr">
            <a:solidFill>
              <a:schemeClr val="folHlink"/>
            </a:solidFill>
            <a:round/>
            <a:headEnd/>
            <a:tailEnd type="arrow" w="med" len="med"/>
          </a:ln>
        </p:spPr>
      </p:cxnSp>
      <p:sp>
        <p:nvSpPr>
          <p:cNvPr id="2" name="Rectangle 1"/>
          <p:cNvSpPr/>
          <p:nvPr/>
        </p:nvSpPr>
        <p:spPr>
          <a:xfrm>
            <a:off x="136478" y="150125"/>
            <a:ext cx="11846256" cy="656457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915248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CH" dirty="0" err="1"/>
              <a:t>Exercise</a:t>
            </a:r>
            <a:r>
              <a:rPr lang="fr-CH" dirty="0"/>
              <a:t>: </a:t>
            </a:r>
            <a:r>
              <a:rPr lang="fr-CH" dirty="0" err="1"/>
              <a:t>calculate</a:t>
            </a:r>
            <a:r>
              <a:rPr lang="fr-CH" dirty="0"/>
              <a:t> the </a:t>
            </a:r>
            <a:r>
              <a:rPr lang="fr-CH" dirty="0" err="1"/>
              <a:t>contrast</a:t>
            </a:r>
            <a:r>
              <a:rPr lang="fr-CH" dirty="0"/>
              <a:t> of the </a:t>
            </a:r>
            <a:r>
              <a:rPr lang="fr-CH" dirty="0" err="1"/>
              <a:t>following</a:t>
            </a:r>
            <a:r>
              <a:rPr lang="fr-CH" dirty="0"/>
              <a:t> situation (Solution, </a:t>
            </a:r>
            <a:r>
              <a:rPr lang="fr-CH" dirty="0" err="1"/>
              <a:t>normalized</a:t>
            </a:r>
            <a:r>
              <a:rPr lang="fr-CH" dirty="0"/>
              <a:t>)</a:t>
            </a:r>
            <a:endParaRPr lang="de-CH" dirty="0"/>
          </a:p>
        </p:txBody>
      </p:sp>
      <p:grpSp>
        <p:nvGrpSpPr>
          <p:cNvPr id="41987" name="Group 2051"/>
          <p:cNvGrpSpPr>
            <a:grpSpLocks/>
          </p:cNvGrpSpPr>
          <p:nvPr/>
        </p:nvGrpSpPr>
        <p:grpSpPr bwMode="auto">
          <a:xfrm>
            <a:off x="3140076" y="2517775"/>
            <a:ext cx="1431925" cy="3124200"/>
            <a:chOff x="586" y="1586"/>
            <a:chExt cx="902" cy="1968"/>
          </a:xfrm>
        </p:grpSpPr>
        <p:sp>
          <p:nvSpPr>
            <p:cNvPr id="42009" name="Line 2052"/>
            <p:cNvSpPr>
              <a:spLocks noChangeShapeType="1"/>
            </p:cNvSpPr>
            <p:nvPr/>
          </p:nvSpPr>
          <p:spPr bwMode="auto">
            <a:xfrm>
              <a:off x="1056" y="1632"/>
              <a:ext cx="432" cy="1920"/>
            </a:xfrm>
            <a:prstGeom prst="line">
              <a:avLst/>
            </a:prstGeom>
            <a:noFill/>
            <a:ln w="12700">
              <a:solidFill>
                <a:schemeClr val="tx1"/>
              </a:solidFill>
              <a:round/>
              <a:headEnd type="none" w="sm" len="sm"/>
              <a:tailEnd type="none" w="sm" len="sm"/>
            </a:ln>
          </p:spPr>
          <p:txBody>
            <a:bodyPr wrap="none"/>
            <a:lstStyle/>
            <a:p>
              <a:endParaRPr lang="fr-CH"/>
            </a:p>
          </p:txBody>
        </p:sp>
        <p:sp>
          <p:nvSpPr>
            <p:cNvPr id="42010" name="Line 2053"/>
            <p:cNvSpPr>
              <a:spLocks noChangeShapeType="1"/>
            </p:cNvSpPr>
            <p:nvPr/>
          </p:nvSpPr>
          <p:spPr bwMode="auto">
            <a:xfrm rot="-9300906">
              <a:off x="586" y="1586"/>
              <a:ext cx="432" cy="1968"/>
            </a:xfrm>
            <a:prstGeom prst="line">
              <a:avLst/>
            </a:prstGeom>
            <a:noFill/>
            <a:ln w="12700">
              <a:solidFill>
                <a:schemeClr val="tx1"/>
              </a:solidFill>
              <a:round/>
              <a:headEnd type="none" w="sm" len="sm"/>
              <a:tailEnd type="none" w="sm" len="sm"/>
            </a:ln>
          </p:spPr>
          <p:txBody>
            <a:bodyPr wrap="none"/>
            <a:lstStyle/>
            <a:p>
              <a:endParaRPr lang="fr-CH"/>
            </a:p>
          </p:txBody>
        </p:sp>
      </p:grpSp>
      <p:sp>
        <p:nvSpPr>
          <p:cNvPr id="41988" name="Rectangle 2054"/>
          <p:cNvSpPr>
            <a:spLocks noChangeArrowheads="1"/>
          </p:cNvSpPr>
          <p:nvPr/>
        </p:nvSpPr>
        <p:spPr bwMode="auto">
          <a:xfrm>
            <a:off x="2971800" y="4800600"/>
            <a:ext cx="1752600" cy="457200"/>
          </a:xfrm>
          <a:prstGeom prst="rect">
            <a:avLst/>
          </a:prstGeom>
          <a:solidFill>
            <a:srgbClr val="808080"/>
          </a:solidFill>
          <a:ln w="12700">
            <a:solidFill>
              <a:schemeClr val="bg1"/>
            </a:solidFill>
            <a:miter lim="800000"/>
            <a:headEnd type="none" w="sm" len="sm"/>
            <a:tailEnd type="none" w="sm" len="sm"/>
          </a:ln>
        </p:spPr>
        <p:txBody>
          <a:bodyPr wrap="none" anchor="ctr"/>
          <a:lstStyle/>
          <a:p>
            <a:endParaRPr lang="fr-FR"/>
          </a:p>
        </p:txBody>
      </p:sp>
      <p:grpSp>
        <p:nvGrpSpPr>
          <p:cNvPr id="41989" name="Group 2055"/>
          <p:cNvGrpSpPr>
            <a:grpSpLocks/>
          </p:cNvGrpSpPr>
          <p:nvPr/>
        </p:nvGrpSpPr>
        <p:grpSpPr bwMode="auto">
          <a:xfrm>
            <a:off x="3429000" y="2286000"/>
            <a:ext cx="838200" cy="533400"/>
            <a:chOff x="816" y="1440"/>
            <a:chExt cx="432" cy="336"/>
          </a:xfrm>
        </p:grpSpPr>
        <p:sp>
          <p:nvSpPr>
            <p:cNvPr id="42007" name="Rectangle 2056"/>
            <p:cNvSpPr>
              <a:spLocks noChangeArrowheads="1"/>
            </p:cNvSpPr>
            <p:nvPr/>
          </p:nvSpPr>
          <p:spPr bwMode="auto">
            <a:xfrm>
              <a:off x="816" y="1440"/>
              <a:ext cx="432" cy="144"/>
            </a:xfrm>
            <a:prstGeom prst="rect">
              <a:avLst/>
            </a:prstGeom>
            <a:solidFill>
              <a:srgbClr val="808080"/>
            </a:solidFill>
            <a:ln w="12700">
              <a:solidFill>
                <a:schemeClr val="bg1"/>
              </a:solidFill>
              <a:miter lim="800000"/>
              <a:headEnd type="none" w="sm" len="sm"/>
              <a:tailEnd type="none" w="sm" len="sm"/>
            </a:ln>
          </p:spPr>
          <p:txBody>
            <a:bodyPr wrap="none" anchor="ctr"/>
            <a:lstStyle/>
            <a:p>
              <a:endParaRPr lang="fr-FR"/>
            </a:p>
          </p:txBody>
        </p:sp>
        <p:sp>
          <p:nvSpPr>
            <p:cNvPr id="42008" name="AutoShape 2057"/>
            <p:cNvSpPr>
              <a:spLocks noChangeArrowheads="1"/>
            </p:cNvSpPr>
            <p:nvPr/>
          </p:nvSpPr>
          <p:spPr bwMode="auto">
            <a:xfrm>
              <a:off x="960" y="1584"/>
              <a:ext cx="144" cy="192"/>
            </a:xfrm>
            <a:prstGeom prst="flowChartExtract">
              <a:avLst/>
            </a:prstGeom>
            <a:solidFill>
              <a:srgbClr val="808080"/>
            </a:solidFill>
            <a:ln w="12700">
              <a:solidFill>
                <a:schemeClr val="bg1"/>
              </a:solidFill>
              <a:miter lim="800000"/>
              <a:headEnd type="none" w="sm" len="sm"/>
              <a:tailEnd type="none" w="sm" len="sm"/>
            </a:ln>
          </p:spPr>
          <p:txBody>
            <a:bodyPr wrap="none" anchor="ctr"/>
            <a:lstStyle/>
            <a:p>
              <a:endParaRPr lang="fr-FR"/>
            </a:p>
          </p:txBody>
        </p:sp>
      </p:grpSp>
      <p:grpSp>
        <p:nvGrpSpPr>
          <p:cNvPr id="41990" name="Group 2058"/>
          <p:cNvGrpSpPr>
            <a:grpSpLocks/>
          </p:cNvGrpSpPr>
          <p:nvPr/>
        </p:nvGrpSpPr>
        <p:grpSpPr bwMode="auto">
          <a:xfrm>
            <a:off x="2438400" y="4800605"/>
            <a:ext cx="381000" cy="461963"/>
            <a:chOff x="144" y="3024"/>
            <a:chExt cx="240" cy="291"/>
          </a:xfrm>
        </p:grpSpPr>
        <p:sp>
          <p:nvSpPr>
            <p:cNvPr id="42005" name="Line 2059"/>
            <p:cNvSpPr>
              <a:spLocks noChangeShapeType="1"/>
            </p:cNvSpPr>
            <p:nvPr/>
          </p:nvSpPr>
          <p:spPr bwMode="auto">
            <a:xfrm>
              <a:off x="384" y="3024"/>
              <a:ext cx="0" cy="288"/>
            </a:xfrm>
            <a:prstGeom prst="line">
              <a:avLst/>
            </a:prstGeom>
            <a:noFill/>
            <a:ln w="12700">
              <a:noFill/>
              <a:round/>
              <a:headEnd type="triangle" w="med" len="med"/>
              <a:tailEnd type="triangle" w="med" len="med"/>
            </a:ln>
          </p:spPr>
          <p:txBody>
            <a:bodyPr wrap="none"/>
            <a:lstStyle/>
            <a:p>
              <a:endParaRPr lang="fr-CH" sz="2400"/>
            </a:p>
          </p:txBody>
        </p:sp>
        <p:sp>
          <p:nvSpPr>
            <p:cNvPr id="42006" name="Text Box 2060"/>
            <p:cNvSpPr txBox="1">
              <a:spLocks noChangeArrowheads="1"/>
            </p:cNvSpPr>
            <p:nvPr/>
          </p:nvSpPr>
          <p:spPr bwMode="auto">
            <a:xfrm>
              <a:off x="144" y="3024"/>
              <a:ext cx="235" cy="291"/>
            </a:xfrm>
            <a:prstGeom prst="rect">
              <a:avLst/>
            </a:prstGeom>
            <a:noFill/>
            <a:ln w="12700">
              <a:noFill/>
              <a:miter lim="800000"/>
              <a:headEnd type="none" w="sm" len="sm"/>
              <a:tailEnd type="none" w="sm" len="sm"/>
            </a:ln>
          </p:spPr>
          <p:txBody>
            <a:bodyPr wrap="none">
              <a:spAutoFit/>
            </a:bodyPr>
            <a:lstStyle/>
            <a:p>
              <a:r>
                <a:rPr lang="en-US" sz="2400"/>
                <a:t>D</a:t>
              </a:r>
            </a:p>
          </p:txBody>
        </p:sp>
      </p:grpSp>
      <p:sp>
        <p:nvSpPr>
          <p:cNvPr id="41991" name="Text Box 2061"/>
          <p:cNvSpPr txBox="1">
            <a:spLocks noChangeArrowheads="1"/>
          </p:cNvSpPr>
          <p:nvPr/>
        </p:nvSpPr>
        <p:spPr bwMode="auto">
          <a:xfrm>
            <a:off x="2717800" y="5262563"/>
            <a:ext cx="522900" cy="461665"/>
          </a:xfrm>
          <a:prstGeom prst="rect">
            <a:avLst/>
          </a:prstGeom>
          <a:noFill/>
          <a:ln w="12700">
            <a:noFill/>
            <a:miter lim="800000"/>
            <a:headEnd type="none" w="sm" len="sm"/>
            <a:tailEnd type="none" w="sm" len="sm"/>
          </a:ln>
        </p:spPr>
        <p:txBody>
          <a:bodyPr wrap="none">
            <a:spAutoFit/>
          </a:bodyPr>
          <a:lstStyle/>
          <a:p>
            <a:r>
              <a:rPr lang="fr-CH" sz="2400" b="1">
                <a:latin typeface="Symbol" pitchFamily="18" charset="2"/>
              </a:rPr>
              <a:t>F</a:t>
            </a:r>
            <a:r>
              <a:rPr lang="en-US" sz="2400" b="1" baseline="-25000">
                <a:latin typeface="Times New Roman" pitchFamily="18" charset="0"/>
              </a:rPr>
              <a:t>1</a:t>
            </a:r>
          </a:p>
        </p:txBody>
      </p:sp>
      <p:sp>
        <p:nvSpPr>
          <p:cNvPr id="41992" name="Text Box 2062"/>
          <p:cNvSpPr txBox="1">
            <a:spLocks noChangeArrowheads="1"/>
          </p:cNvSpPr>
          <p:nvPr/>
        </p:nvSpPr>
        <p:spPr bwMode="auto">
          <a:xfrm>
            <a:off x="4165600" y="5262563"/>
            <a:ext cx="522900" cy="461665"/>
          </a:xfrm>
          <a:prstGeom prst="rect">
            <a:avLst/>
          </a:prstGeom>
          <a:noFill/>
          <a:ln w="12700">
            <a:noFill/>
            <a:miter lim="800000"/>
            <a:headEnd type="none" w="sm" len="sm"/>
            <a:tailEnd type="none" w="sm" len="sm"/>
          </a:ln>
        </p:spPr>
        <p:txBody>
          <a:bodyPr wrap="none">
            <a:spAutoFit/>
          </a:bodyPr>
          <a:lstStyle/>
          <a:p>
            <a:r>
              <a:rPr lang="fr-CH" sz="2400" b="1">
                <a:latin typeface="Symbol" pitchFamily="18" charset="2"/>
              </a:rPr>
              <a:t>F</a:t>
            </a:r>
            <a:r>
              <a:rPr lang="en-US" sz="2400" b="1" baseline="-25000">
                <a:latin typeface="Times New Roman" pitchFamily="18" charset="0"/>
              </a:rPr>
              <a:t>2</a:t>
            </a:r>
          </a:p>
        </p:txBody>
      </p:sp>
      <p:grpSp>
        <p:nvGrpSpPr>
          <p:cNvPr id="41995" name="Group 2069"/>
          <p:cNvGrpSpPr>
            <a:grpSpLocks/>
          </p:cNvGrpSpPr>
          <p:nvPr/>
        </p:nvGrpSpPr>
        <p:grpSpPr bwMode="auto">
          <a:xfrm>
            <a:off x="4857750" y="4826004"/>
            <a:ext cx="346075" cy="630238"/>
            <a:chOff x="172" y="3024"/>
            <a:chExt cx="218" cy="397"/>
          </a:xfrm>
        </p:grpSpPr>
        <p:sp>
          <p:nvSpPr>
            <p:cNvPr id="42003" name="Line 2070"/>
            <p:cNvSpPr>
              <a:spLocks noChangeShapeType="1"/>
            </p:cNvSpPr>
            <p:nvPr/>
          </p:nvSpPr>
          <p:spPr bwMode="auto">
            <a:xfrm>
              <a:off x="384" y="3024"/>
              <a:ext cx="0" cy="288"/>
            </a:xfrm>
            <a:prstGeom prst="line">
              <a:avLst/>
            </a:prstGeom>
            <a:noFill/>
            <a:ln w="12700">
              <a:noFill/>
              <a:round/>
              <a:headEnd type="triangle" w="med" len="med"/>
              <a:tailEnd type="triangle" w="med" len="med"/>
            </a:ln>
          </p:spPr>
          <p:txBody>
            <a:bodyPr wrap="none"/>
            <a:lstStyle/>
            <a:p>
              <a:endParaRPr lang="fr-CH" sz="2400"/>
            </a:p>
          </p:txBody>
        </p:sp>
        <p:sp>
          <p:nvSpPr>
            <p:cNvPr id="42004" name="Text Box 2071"/>
            <p:cNvSpPr txBox="1">
              <a:spLocks noChangeArrowheads="1"/>
            </p:cNvSpPr>
            <p:nvPr/>
          </p:nvSpPr>
          <p:spPr bwMode="auto">
            <a:xfrm>
              <a:off x="172" y="3130"/>
              <a:ext cx="218" cy="291"/>
            </a:xfrm>
            <a:prstGeom prst="rect">
              <a:avLst/>
            </a:prstGeom>
            <a:noFill/>
            <a:ln w="12700">
              <a:noFill/>
              <a:miter lim="800000"/>
              <a:headEnd type="none" w="sm" len="sm"/>
              <a:tailEnd type="none" w="sm" len="sm"/>
            </a:ln>
          </p:spPr>
          <p:txBody>
            <a:bodyPr wrap="none">
              <a:spAutoFit/>
            </a:bodyPr>
            <a:lstStyle/>
            <a:p>
              <a:r>
                <a:rPr lang="en-US" sz="2400"/>
                <a:t>d</a:t>
              </a:r>
            </a:p>
          </p:txBody>
        </p:sp>
      </p:grpSp>
      <p:sp>
        <p:nvSpPr>
          <p:cNvPr id="41996" name="Line 2072"/>
          <p:cNvSpPr>
            <a:spLocks noChangeShapeType="1"/>
          </p:cNvSpPr>
          <p:nvPr/>
        </p:nvSpPr>
        <p:spPr bwMode="auto">
          <a:xfrm>
            <a:off x="4165600" y="5041900"/>
            <a:ext cx="558800" cy="0"/>
          </a:xfrm>
          <a:prstGeom prst="line">
            <a:avLst/>
          </a:prstGeom>
          <a:noFill/>
          <a:ln w="38100">
            <a:solidFill>
              <a:schemeClr val="tx1"/>
            </a:solidFill>
            <a:round/>
            <a:headEnd/>
            <a:tailEnd/>
          </a:ln>
        </p:spPr>
        <p:txBody>
          <a:bodyPr wrap="none" anchor="ctr"/>
          <a:lstStyle/>
          <a:p>
            <a:endParaRPr lang="fr-CH"/>
          </a:p>
        </p:txBody>
      </p:sp>
      <p:sp>
        <p:nvSpPr>
          <p:cNvPr id="41997" name="Rectangle 30"/>
          <p:cNvSpPr>
            <a:spLocks noChangeArrowheads="1"/>
          </p:cNvSpPr>
          <p:nvPr/>
        </p:nvSpPr>
        <p:spPr bwMode="auto">
          <a:xfrm>
            <a:off x="2967039" y="4897438"/>
            <a:ext cx="642997" cy="369332"/>
          </a:xfrm>
          <a:prstGeom prst="rect">
            <a:avLst/>
          </a:prstGeom>
          <a:noFill/>
          <a:ln w="9525">
            <a:noFill/>
            <a:miter lim="800000"/>
            <a:headEnd/>
            <a:tailEnd/>
          </a:ln>
        </p:spPr>
        <p:txBody>
          <a:bodyPr wrap="none">
            <a:spAutoFit/>
          </a:bodyPr>
          <a:lstStyle/>
          <a:p>
            <a:r>
              <a:rPr lang="en-US" b="1" baseline="60000">
                <a:solidFill>
                  <a:schemeClr val="bg1"/>
                </a:solidFill>
                <a:latin typeface="Symbol" pitchFamily="18" charset="2"/>
              </a:rPr>
              <a:t>m</a:t>
            </a:r>
            <a:r>
              <a:rPr lang="en-US" b="1" baseline="40000">
                <a:solidFill>
                  <a:schemeClr val="bg1"/>
                </a:solidFill>
              </a:rPr>
              <a:t>water</a:t>
            </a:r>
            <a:endParaRPr lang="en-US">
              <a:solidFill>
                <a:schemeClr val="bg1"/>
              </a:solidFill>
            </a:endParaRPr>
          </a:p>
        </p:txBody>
      </p:sp>
      <p:sp>
        <p:nvSpPr>
          <p:cNvPr id="41998" name="Rectangle 31"/>
          <p:cNvSpPr>
            <a:spLocks noChangeArrowheads="1"/>
          </p:cNvSpPr>
          <p:nvPr/>
        </p:nvSpPr>
        <p:spPr bwMode="auto">
          <a:xfrm>
            <a:off x="4332288" y="4784725"/>
            <a:ext cx="453970" cy="461665"/>
          </a:xfrm>
          <a:prstGeom prst="rect">
            <a:avLst/>
          </a:prstGeom>
          <a:noFill/>
          <a:ln w="9525">
            <a:noFill/>
            <a:miter lim="800000"/>
            <a:headEnd/>
            <a:tailEnd/>
          </a:ln>
        </p:spPr>
        <p:txBody>
          <a:bodyPr wrap="none">
            <a:spAutoFit/>
          </a:bodyPr>
          <a:lstStyle/>
          <a:p>
            <a:r>
              <a:rPr lang="en-US" sz="2400" b="1" baseline="60000">
                <a:solidFill>
                  <a:schemeClr val="bg1"/>
                </a:solidFill>
                <a:latin typeface="Symbol" pitchFamily="18" charset="2"/>
              </a:rPr>
              <a:t>m</a:t>
            </a:r>
            <a:r>
              <a:rPr lang="en-US" sz="2400" b="1" baseline="40000">
                <a:solidFill>
                  <a:schemeClr val="bg1"/>
                </a:solidFill>
              </a:rPr>
              <a:t>al</a:t>
            </a:r>
            <a:endParaRPr lang="en-US" sz="2400">
              <a:solidFill>
                <a:schemeClr val="bg1"/>
              </a:solidFill>
            </a:endParaRPr>
          </a:p>
        </p:txBody>
      </p:sp>
      <p:sp>
        <p:nvSpPr>
          <p:cNvPr id="42001" name="Text Box 2062"/>
          <p:cNvSpPr txBox="1">
            <a:spLocks noChangeArrowheads="1"/>
          </p:cNvSpPr>
          <p:nvPr/>
        </p:nvSpPr>
        <p:spPr bwMode="auto">
          <a:xfrm>
            <a:off x="3573463" y="3576638"/>
            <a:ext cx="522900" cy="461665"/>
          </a:xfrm>
          <a:prstGeom prst="rect">
            <a:avLst/>
          </a:prstGeom>
          <a:noFill/>
          <a:ln w="12700">
            <a:noFill/>
            <a:miter lim="800000"/>
            <a:headEnd type="none" w="sm" len="sm"/>
            <a:tailEnd type="none" w="sm" len="sm"/>
          </a:ln>
        </p:spPr>
        <p:txBody>
          <a:bodyPr wrap="none">
            <a:spAutoFit/>
          </a:bodyPr>
          <a:lstStyle/>
          <a:p>
            <a:r>
              <a:rPr lang="fr-CH" sz="2400" b="1">
                <a:latin typeface="Symbol" pitchFamily="18" charset="2"/>
              </a:rPr>
              <a:t>F</a:t>
            </a:r>
            <a:r>
              <a:rPr lang="en-US" sz="2400" b="1" baseline="-25000">
                <a:latin typeface="Times New Roman" pitchFamily="18" charset="0"/>
              </a:rPr>
              <a:t>0</a:t>
            </a:r>
          </a:p>
        </p:txBody>
      </p:sp>
      <p:cxnSp>
        <p:nvCxnSpPr>
          <p:cNvPr id="42002" name="Connecteur droit avec flèche 26"/>
          <p:cNvCxnSpPr>
            <a:cxnSpLocks noChangeShapeType="1"/>
          </p:cNvCxnSpPr>
          <p:nvPr/>
        </p:nvCxnSpPr>
        <p:spPr bwMode="auto">
          <a:xfrm flipH="1" flipV="1">
            <a:off x="4598988" y="5038725"/>
            <a:ext cx="241300" cy="160338"/>
          </a:xfrm>
          <a:prstGeom prst="straightConnector1">
            <a:avLst/>
          </a:prstGeom>
          <a:noFill/>
          <a:ln w="19050" algn="ctr">
            <a:solidFill>
              <a:schemeClr val="folHlink"/>
            </a:solidFill>
            <a:round/>
            <a:headEnd/>
            <a:tailEnd type="arrow" w="med" len="med"/>
          </a:ln>
        </p:spPr>
      </p:cxnSp>
      <p:sp>
        <p:nvSpPr>
          <p:cNvPr id="2" name="Rectangle 1"/>
          <p:cNvSpPr/>
          <p:nvPr/>
        </p:nvSpPr>
        <p:spPr>
          <a:xfrm>
            <a:off x="136478" y="150125"/>
            <a:ext cx="11846256" cy="656457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aphicFrame>
        <p:nvGraphicFramePr>
          <p:cNvPr id="28" name="Object 30"/>
          <p:cNvGraphicFramePr>
            <a:graphicFrameLocks noChangeAspect="1"/>
          </p:cNvGraphicFramePr>
          <p:nvPr/>
        </p:nvGraphicFramePr>
        <p:xfrm>
          <a:off x="5662660" y="2249661"/>
          <a:ext cx="5297386" cy="1893695"/>
        </p:xfrm>
        <a:graphic>
          <a:graphicData uri="http://schemas.openxmlformats.org/presentationml/2006/ole">
            <mc:AlternateContent xmlns:mc="http://schemas.openxmlformats.org/markup-compatibility/2006">
              <mc:Choice xmlns:v="urn:schemas-microsoft-com:vml" Requires="v">
                <p:oleObj name="Equation" r:id="rId3" imgW="2095200" imgH="749160" progId="Equation.DSMT4">
                  <p:embed/>
                </p:oleObj>
              </mc:Choice>
              <mc:Fallback>
                <p:oleObj name="Equation" r:id="rId3" imgW="2095200" imgH="749160" progId="Equation.DSMT4">
                  <p:embed/>
                  <p:pic>
                    <p:nvPicPr>
                      <p:cNvPr id="28"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2660" y="2249661"/>
                        <a:ext cx="5297386" cy="1893695"/>
                      </a:xfrm>
                      <a:prstGeom prst="rect">
                        <a:avLst/>
                      </a:prstGeom>
                      <a:noFill/>
                    </p:spPr>
                  </p:pic>
                </p:oleObj>
              </mc:Fallback>
            </mc:AlternateContent>
          </a:graphicData>
        </a:graphic>
      </p:graphicFrame>
      <p:sp>
        <p:nvSpPr>
          <p:cNvPr id="29" name="Text Box 2065"/>
          <p:cNvSpPr txBox="1">
            <a:spLocks noChangeArrowheads="1"/>
          </p:cNvSpPr>
          <p:nvPr/>
        </p:nvSpPr>
        <p:spPr bwMode="auto">
          <a:xfrm>
            <a:off x="5647543" y="4158587"/>
            <a:ext cx="554960" cy="523220"/>
          </a:xfrm>
          <a:prstGeom prst="rect">
            <a:avLst/>
          </a:prstGeom>
          <a:noFill/>
          <a:ln w="12700">
            <a:noFill/>
            <a:miter lim="800000"/>
            <a:headEnd type="none" w="sm" len="sm"/>
            <a:tailEnd type="none" w="sm" len="sm"/>
          </a:ln>
        </p:spPr>
        <p:txBody>
          <a:bodyPr wrap="none">
            <a:spAutoFit/>
          </a:bodyPr>
          <a:lstStyle/>
          <a:p>
            <a:r>
              <a:rPr lang="fr-CH" sz="2800" dirty="0"/>
              <a:t>C=</a:t>
            </a:r>
            <a:endParaRPr lang="fr-FR" sz="2800" baseline="60000" dirty="0"/>
          </a:p>
        </p:txBody>
      </p:sp>
      <p:sp>
        <p:nvSpPr>
          <p:cNvPr id="30" name="Text Box 2066"/>
          <p:cNvSpPr txBox="1">
            <a:spLocks noChangeArrowheads="1"/>
          </p:cNvSpPr>
          <p:nvPr/>
        </p:nvSpPr>
        <p:spPr bwMode="auto">
          <a:xfrm>
            <a:off x="6189148" y="3965407"/>
            <a:ext cx="1087157" cy="954107"/>
          </a:xfrm>
          <a:prstGeom prst="rect">
            <a:avLst/>
          </a:prstGeom>
          <a:noFill/>
          <a:ln w="12700">
            <a:noFill/>
            <a:miter lim="800000"/>
            <a:headEnd type="none" w="sm" len="sm"/>
            <a:tailEnd type="none" w="sm" len="sm"/>
          </a:ln>
        </p:spPr>
        <p:txBody>
          <a:bodyPr wrap="none">
            <a:spAutoFit/>
          </a:bodyPr>
          <a:lstStyle/>
          <a:p>
            <a:r>
              <a:rPr lang="fr-CH" sz="2800" dirty="0">
                <a:latin typeface="Symbol" pitchFamily="18" charset="2"/>
              </a:rPr>
              <a:t>F</a:t>
            </a:r>
            <a:r>
              <a:rPr lang="fr-CH" sz="2800" baseline="-25000" dirty="0"/>
              <a:t>1</a:t>
            </a:r>
            <a:r>
              <a:rPr lang="fr-CH" sz="2800" dirty="0"/>
              <a:t>-</a:t>
            </a:r>
            <a:r>
              <a:rPr lang="fr-CH" sz="2800" dirty="0">
                <a:latin typeface="Symbol" pitchFamily="18" charset="2"/>
              </a:rPr>
              <a:t>F</a:t>
            </a:r>
            <a:r>
              <a:rPr lang="fr-CH" sz="2800" baseline="-25000" dirty="0"/>
              <a:t>2</a:t>
            </a:r>
          </a:p>
          <a:p>
            <a:r>
              <a:rPr lang="fr-CH" sz="2800" dirty="0">
                <a:latin typeface="Symbol" pitchFamily="18" charset="2"/>
              </a:rPr>
              <a:t>F</a:t>
            </a:r>
            <a:r>
              <a:rPr lang="fr-CH" sz="2800" baseline="-25000" dirty="0"/>
              <a:t>1</a:t>
            </a:r>
            <a:endParaRPr lang="fr-FR" sz="2800" baseline="-25000" dirty="0"/>
          </a:p>
        </p:txBody>
      </p:sp>
      <p:sp>
        <p:nvSpPr>
          <p:cNvPr id="31" name="Line 2067"/>
          <p:cNvSpPr>
            <a:spLocks noChangeShapeType="1"/>
          </p:cNvSpPr>
          <p:nvPr/>
        </p:nvSpPr>
        <p:spPr bwMode="auto">
          <a:xfrm>
            <a:off x="6310498" y="4442459"/>
            <a:ext cx="724363" cy="1"/>
          </a:xfrm>
          <a:prstGeom prst="line">
            <a:avLst/>
          </a:prstGeom>
          <a:noFill/>
          <a:ln w="12700">
            <a:solidFill>
              <a:schemeClr val="tx1"/>
            </a:solidFill>
            <a:round/>
            <a:headEnd type="none" w="sm" len="sm"/>
            <a:tailEnd type="none" w="sm" len="sm"/>
          </a:ln>
        </p:spPr>
        <p:txBody>
          <a:bodyPr wrap="none"/>
          <a:lstStyle/>
          <a:p>
            <a:endParaRPr lang="fr-CH"/>
          </a:p>
        </p:txBody>
      </p:sp>
      <p:sp>
        <p:nvSpPr>
          <p:cNvPr id="32" name="Text Box 2068"/>
          <p:cNvSpPr txBox="1">
            <a:spLocks noChangeArrowheads="1"/>
          </p:cNvSpPr>
          <p:nvPr/>
        </p:nvSpPr>
        <p:spPr bwMode="auto">
          <a:xfrm>
            <a:off x="5651971" y="5229659"/>
            <a:ext cx="4297362" cy="523220"/>
          </a:xfrm>
          <a:prstGeom prst="rect">
            <a:avLst/>
          </a:prstGeom>
          <a:noFill/>
          <a:ln w="12700">
            <a:noFill/>
            <a:miter lim="800000"/>
            <a:headEnd type="none" w="sm" len="sm"/>
            <a:tailEnd type="none" w="sm" len="sm"/>
          </a:ln>
        </p:spPr>
        <p:txBody>
          <a:bodyPr>
            <a:spAutoFit/>
          </a:bodyPr>
          <a:lstStyle/>
          <a:p>
            <a:r>
              <a:rPr lang="fr-CH" sz="2800" dirty="0"/>
              <a:t>C</a:t>
            </a:r>
            <a:r>
              <a:rPr lang="fr-CH" sz="2800" baseline="-25000" dirty="0"/>
              <a:t> </a:t>
            </a:r>
            <a:r>
              <a:rPr lang="fr-CH" sz="2800" dirty="0"/>
              <a:t>= 1 - e</a:t>
            </a:r>
            <a:r>
              <a:rPr lang="fr-CH" sz="2800" baseline="60000" dirty="0"/>
              <a:t>-(</a:t>
            </a:r>
            <a:r>
              <a:rPr lang="fr-CH" sz="2800" baseline="60000" dirty="0">
                <a:latin typeface="Symbol" pitchFamily="18" charset="2"/>
              </a:rPr>
              <a:t>m</a:t>
            </a:r>
            <a:r>
              <a:rPr lang="fr-CH" sz="2800" baseline="40000" dirty="0"/>
              <a:t>al</a:t>
            </a:r>
            <a:r>
              <a:rPr lang="fr-CH" sz="2800" baseline="60000" dirty="0"/>
              <a:t> -</a:t>
            </a:r>
            <a:r>
              <a:rPr lang="fr-CH" sz="2800" baseline="60000" dirty="0" err="1">
                <a:latin typeface="Symbol" pitchFamily="18" charset="2"/>
              </a:rPr>
              <a:t>m</a:t>
            </a:r>
            <a:r>
              <a:rPr lang="fr-CH" sz="2800" baseline="40000" dirty="0" err="1"/>
              <a:t>water</a:t>
            </a:r>
            <a:r>
              <a:rPr lang="fr-CH" sz="2800" baseline="60000" dirty="0"/>
              <a:t>)d</a:t>
            </a:r>
            <a:endParaRPr lang="fr-FR" sz="2800" baseline="60000" dirty="0"/>
          </a:p>
        </p:txBody>
      </p:sp>
      <p:sp>
        <p:nvSpPr>
          <p:cNvPr id="33" name="Text Box 2073"/>
          <p:cNvSpPr txBox="1">
            <a:spLocks noChangeArrowheads="1"/>
          </p:cNvSpPr>
          <p:nvPr/>
        </p:nvSpPr>
        <p:spPr bwMode="auto">
          <a:xfrm>
            <a:off x="8217352" y="4004887"/>
            <a:ext cx="580608" cy="954107"/>
          </a:xfrm>
          <a:prstGeom prst="rect">
            <a:avLst/>
          </a:prstGeom>
          <a:noFill/>
          <a:ln w="12700">
            <a:noFill/>
            <a:miter lim="800000"/>
            <a:headEnd type="none" w="sm" len="sm"/>
            <a:tailEnd type="none" w="sm" len="sm"/>
          </a:ln>
        </p:spPr>
        <p:txBody>
          <a:bodyPr wrap="none">
            <a:spAutoFit/>
          </a:bodyPr>
          <a:lstStyle/>
          <a:p>
            <a:r>
              <a:rPr lang="fr-CH" sz="2800" dirty="0">
                <a:latin typeface="Symbol" pitchFamily="18" charset="2"/>
              </a:rPr>
              <a:t>F</a:t>
            </a:r>
            <a:r>
              <a:rPr lang="fr-CH" sz="2800" baseline="-25000" dirty="0"/>
              <a:t>2</a:t>
            </a:r>
          </a:p>
          <a:p>
            <a:r>
              <a:rPr lang="fr-CH" sz="2800" dirty="0">
                <a:latin typeface="Symbol" pitchFamily="18" charset="2"/>
              </a:rPr>
              <a:t>F</a:t>
            </a:r>
            <a:r>
              <a:rPr lang="fr-CH" sz="2800" baseline="-25000" dirty="0"/>
              <a:t>1</a:t>
            </a:r>
            <a:endParaRPr lang="fr-FR" sz="2800" baseline="-25000" dirty="0"/>
          </a:p>
        </p:txBody>
      </p:sp>
      <p:sp>
        <p:nvSpPr>
          <p:cNvPr id="34" name="Rectangle 2074"/>
          <p:cNvSpPr>
            <a:spLocks noChangeArrowheads="1"/>
          </p:cNvSpPr>
          <p:nvPr/>
        </p:nvSpPr>
        <p:spPr bwMode="auto">
          <a:xfrm>
            <a:off x="7276305" y="4179109"/>
            <a:ext cx="984565" cy="523220"/>
          </a:xfrm>
          <a:prstGeom prst="rect">
            <a:avLst/>
          </a:prstGeom>
          <a:noFill/>
          <a:ln w="12700">
            <a:noFill/>
            <a:miter lim="800000"/>
            <a:headEnd/>
            <a:tailEnd/>
          </a:ln>
        </p:spPr>
        <p:txBody>
          <a:bodyPr wrap="none">
            <a:spAutoFit/>
          </a:bodyPr>
          <a:lstStyle/>
          <a:p>
            <a:r>
              <a:rPr lang="fr-CH" sz="2800" dirty="0"/>
              <a:t>=  1 - </a:t>
            </a:r>
            <a:endParaRPr lang="fr-FR" sz="2800" dirty="0"/>
          </a:p>
        </p:txBody>
      </p:sp>
      <p:sp>
        <p:nvSpPr>
          <p:cNvPr id="35" name="Line 2075"/>
          <p:cNvSpPr>
            <a:spLocks noChangeShapeType="1"/>
          </p:cNvSpPr>
          <p:nvPr/>
        </p:nvSpPr>
        <p:spPr bwMode="auto">
          <a:xfrm>
            <a:off x="8311353" y="4483941"/>
            <a:ext cx="330200" cy="0"/>
          </a:xfrm>
          <a:prstGeom prst="line">
            <a:avLst/>
          </a:prstGeom>
          <a:noFill/>
          <a:ln w="12700">
            <a:solidFill>
              <a:schemeClr val="tx1"/>
            </a:solidFill>
            <a:round/>
            <a:headEnd/>
            <a:tailEnd/>
          </a:ln>
        </p:spPr>
        <p:txBody>
          <a:bodyPr wrap="none" anchor="ctr"/>
          <a:lstStyle/>
          <a:p>
            <a:endParaRPr lang="fr-CH"/>
          </a:p>
        </p:txBody>
      </p:sp>
      <p:sp>
        <p:nvSpPr>
          <p:cNvPr id="36" name="Text Box 2076"/>
          <p:cNvSpPr txBox="1">
            <a:spLocks noChangeArrowheads="1"/>
          </p:cNvSpPr>
          <p:nvPr/>
        </p:nvSpPr>
        <p:spPr bwMode="auto">
          <a:xfrm>
            <a:off x="5662660" y="5893042"/>
            <a:ext cx="4492625" cy="523220"/>
          </a:xfrm>
          <a:prstGeom prst="rect">
            <a:avLst/>
          </a:prstGeom>
          <a:noFill/>
          <a:ln w="12700">
            <a:noFill/>
            <a:miter lim="800000"/>
            <a:headEnd type="none" w="sm" len="sm"/>
            <a:tailEnd type="none" w="sm" len="sm"/>
          </a:ln>
        </p:spPr>
        <p:txBody>
          <a:bodyPr>
            <a:spAutoFit/>
          </a:bodyPr>
          <a:lstStyle/>
          <a:p>
            <a:r>
              <a:rPr lang="fr-CH" sz="2800" dirty="0"/>
              <a:t>C</a:t>
            </a:r>
            <a:r>
              <a:rPr lang="fr-CH" sz="2800" baseline="-25000" dirty="0"/>
              <a:t> </a:t>
            </a:r>
            <a:r>
              <a:rPr lang="fr-CH" sz="2800" dirty="0"/>
              <a:t>= 1 - e</a:t>
            </a:r>
            <a:r>
              <a:rPr lang="fr-CH" sz="2800" baseline="60000" dirty="0"/>
              <a:t>-</a:t>
            </a:r>
            <a:r>
              <a:rPr lang="fr-CH" sz="2800" baseline="60000" dirty="0" err="1">
                <a:latin typeface="Symbol" pitchFamily="18" charset="2"/>
              </a:rPr>
              <a:t>Dm</a:t>
            </a:r>
            <a:r>
              <a:rPr lang="fr-CH" sz="2800" baseline="60000" dirty="0" err="1"/>
              <a:t>d</a:t>
            </a:r>
            <a:endParaRPr lang="fr-FR" sz="2800" baseline="60000" dirty="0"/>
          </a:p>
        </p:txBody>
      </p:sp>
    </p:spTree>
    <p:extLst>
      <p:ext uri="{BB962C8B-B14F-4D97-AF65-F5344CB8AC3E}">
        <p14:creationId xmlns:p14="http://schemas.microsoft.com/office/powerpoint/2010/main" val="3998420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dirty="0" err="1"/>
              <a:t>Exercise</a:t>
            </a:r>
            <a:r>
              <a:rPr lang="fr-CH" dirty="0"/>
              <a:t>: Use 70 kV or 140 kV for </a:t>
            </a:r>
            <a:r>
              <a:rPr lang="fr-CH" dirty="0" err="1"/>
              <a:t>better</a:t>
            </a:r>
            <a:r>
              <a:rPr lang="fr-CH" dirty="0"/>
              <a:t> </a:t>
            </a:r>
            <a:r>
              <a:rPr lang="fr-CH" dirty="0" err="1"/>
              <a:t>contrast</a:t>
            </a:r>
            <a:r>
              <a:rPr lang="fr-CH" dirty="0"/>
              <a:t> ?</a:t>
            </a:r>
            <a:endParaRPr lang="de-CH" dirty="0"/>
          </a:p>
        </p:txBody>
      </p:sp>
      <p:sp>
        <p:nvSpPr>
          <p:cNvPr id="3" name="Espace réservé du contenu 2"/>
          <p:cNvSpPr>
            <a:spLocks noGrp="1"/>
          </p:cNvSpPr>
          <p:nvPr>
            <p:ph idx="1"/>
          </p:nvPr>
        </p:nvSpPr>
        <p:spPr>
          <a:xfrm>
            <a:off x="838200" y="1673225"/>
            <a:ext cx="10515600" cy="1387352"/>
          </a:xfrm>
        </p:spPr>
        <p:txBody>
          <a:bodyPr>
            <a:normAutofit fontScale="92500" lnSpcReduction="10000"/>
          </a:bodyPr>
          <a:lstStyle/>
          <a:p>
            <a:r>
              <a:rPr lang="fr-CH" dirty="0" err="1"/>
              <a:t>Remember</a:t>
            </a:r>
            <a:r>
              <a:rPr lang="fr-CH" dirty="0"/>
              <a:t> </a:t>
            </a:r>
            <a:r>
              <a:rPr lang="fr-CH" dirty="0" err="1"/>
              <a:t>contrast</a:t>
            </a:r>
            <a:r>
              <a:rPr lang="fr-CH" dirty="0"/>
              <a:t> </a:t>
            </a:r>
            <a:r>
              <a:rPr lang="fr-CH" dirty="0" err="1"/>
              <a:t>depends</a:t>
            </a:r>
            <a:r>
              <a:rPr lang="fr-CH" dirty="0"/>
              <a:t> on : </a:t>
            </a:r>
          </a:p>
          <a:p>
            <a:pPr lvl="1"/>
            <a:r>
              <a:rPr lang="fr-CH" dirty="0" err="1"/>
              <a:t>Attenuation</a:t>
            </a:r>
            <a:r>
              <a:rPr lang="fr-CH" dirty="0"/>
              <a:t> of tissues (µ) </a:t>
            </a:r>
          </a:p>
          <a:p>
            <a:pPr lvl="1"/>
            <a:r>
              <a:rPr lang="fr-CH" dirty="0"/>
              <a:t>Scatter (</a:t>
            </a:r>
            <a:r>
              <a:rPr lang="fr-CH" dirty="0" err="1"/>
              <a:t>depending</a:t>
            </a:r>
            <a:r>
              <a:rPr lang="fr-CH" dirty="0"/>
              <a:t> on size of patient, </a:t>
            </a:r>
            <a:r>
              <a:rPr lang="fr-CH" dirty="0" err="1"/>
              <a:t>energy</a:t>
            </a:r>
            <a:r>
              <a:rPr lang="fr-CH" dirty="0"/>
              <a:t>)</a:t>
            </a:r>
            <a:endParaRPr lang="de-CH" dirty="0"/>
          </a:p>
        </p:txBody>
      </p:sp>
      <p:pic>
        <p:nvPicPr>
          <p:cNvPr id="96258" name="Picture 2" descr="http://static.batanga.com/sites/default/files/styles/full/public/curiosidades.batanga.com/files/10-misteriosas-partes-del-cuerpo-humano-que-quiza-no-conoces-7.jpg?itok=6f7NCXXI"/>
          <p:cNvPicPr>
            <a:picLocks noChangeAspect="1" noChangeArrowheads="1"/>
          </p:cNvPicPr>
          <p:nvPr/>
        </p:nvPicPr>
        <p:blipFill>
          <a:blip r:embed="rId2" cstate="print"/>
          <a:srcRect/>
          <a:stretch>
            <a:fillRect/>
          </a:stretch>
        </p:blipFill>
        <p:spPr bwMode="auto">
          <a:xfrm>
            <a:off x="911424" y="3234688"/>
            <a:ext cx="4680520" cy="3120347"/>
          </a:xfrm>
          <a:prstGeom prst="rect">
            <a:avLst/>
          </a:prstGeom>
          <a:noFill/>
        </p:spPr>
      </p:pic>
      <p:sp>
        <p:nvSpPr>
          <p:cNvPr id="5" name="ZoneTexte 4"/>
          <p:cNvSpPr txBox="1"/>
          <p:nvPr/>
        </p:nvSpPr>
        <p:spPr>
          <a:xfrm>
            <a:off x="6308693" y="3399181"/>
            <a:ext cx="5461347" cy="2308324"/>
          </a:xfrm>
          <a:prstGeom prst="rect">
            <a:avLst/>
          </a:prstGeom>
          <a:noFill/>
        </p:spPr>
        <p:txBody>
          <a:bodyPr wrap="square" rtlCol="0">
            <a:spAutoFit/>
          </a:bodyPr>
          <a:lstStyle/>
          <a:p>
            <a:r>
              <a:rPr lang="fr-CH" sz="2400" dirty="0"/>
              <a:t>To </a:t>
            </a:r>
            <a:r>
              <a:rPr lang="fr-CH" sz="2400" dirty="0" err="1"/>
              <a:t>improve</a:t>
            </a:r>
            <a:r>
              <a:rPr lang="fr-CH" sz="2400" dirty="0"/>
              <a:t> </a:t>
            </a:r>
            <a:r>
              <a:rPr lang="fr-CH" sz="2400" dirty="0" err="1"/>
              <a:t>contrast</a:t>
            </a:r>
            <a:r>
              <a:rPr lang="fr-CH" sz="2400" dirty="0"/>
              <a:t> : </a:t>
            </a:r>
            <a:r>
              <a:rPr lang="fr-CH" sz="2400" dirty="0" err="1"/>
              <a:t>work</a:t>
            </a:r>
            <a:r>
              <a:rPr lang="fr-CH" sz="2400" dirty="0"/>
              <a:t> at 70 kV</a:t>
            </a:r>
          </a:p>
          <a:p>
            <a:endParaRPr lang="fr-CH" sz="2400" dirty="0"/>
          </a:p>
          <a:p>
            <a:pPr marL="285750" indent="-285750">
              <a:buFont typeface="Wingdings" panose="05000000000000000000" pitchFamily="2" charset="2"/>
              <a:buChar char="à"/>
            </a:pPr>
            <a:r>
              <a:rPr lang="fr-CH" sz="2400" dirty="0">
                <a:sym typeface="Wingdings" panose="05000000000000000000" pitchFamily="2" charset="2"/>
              </a:rPr>
              <a:t>More photons </a:t>
            </a:r>
            <a:r>
              <a:rPr lang="fr-CH" sz="2400" dirty="0" err="1">
                <a:sym typeface="Wingdings" panose="05000000000000000000" pitchFamily="2" charset="2"/>
              </a:rPr>
              <a:t>absorbed</a:t>
            </a:r>
            <a:r>
              <a:rPr lang="fr-CH" sz="2400" dirty="0">
                <a:sym typeface="Wingdings" panose="05000000000000000000" pitchFamily="2" charset="2"/>
              </a:rPr>
              <a:t> by the patient</a:t>
            </a:r>
          </a:p>
          <a:p>
            <a:pPr marL="285750" indent="-285750">
              <a:buFont typeface="Wingdings" panose="05000000000000000000" pitchFamily="2" charset="2"/>
              <a:buChar char="à"/>
            </a:pPr>
            <a:r>
              <a:rPr lang="fr-CH" sz="2400" dirty="0" err="1">
                <a:sym typeface="Wingdings" panose="05000000000000000000" pitchFamily="2" charset="2"/>
              </a:rPr>
              <a:t>Less</a:t>
            </a:r>
            <a:r>
              <a:rPr lang="fr-CH" sz="2400" dirty="0">
                <a:sym typeface="Wingdings" panose="05000000000000000000" pitchFamily="2" charset="2"/>
              </a:rPr>
              <a:t> </a:t>
            </a:r>
            <a:r>
              <a:rPr lang="fr-CH" sz="2400" dirty="0" err="1">
                <a:sym typeface="Wingdings" panose="05000000000000000000" pitchFamily="2" charset="2"/>
              </a:rPr>
              <a:t>scatter</a:t>
            </a:r>
            <a:r>
              <a:rPr lang="fr-CH" sz="2400" dirty="0">
                <a:sym typeface="Wingdings" panose="05000000000000000000" pitchFamily="2" charset="2"/>
              </a:rPr>
              <a:t> radiation</a:t>
            </a:r>
          </a:p>
          <a:p>
            <a:pPr marL="285750" indent="-285750">
              <a:buFont typeface="Wingdings" panose="05000000000000000000" pitchFamily="2" charset="2"/>
              <a:buChar char="à"/>
            </a:pPr>
            <a:r>
              <a:rPr lang="fr-CH" sz="2400" dirty="0">
                <a:sym typeface="Wingdings" panose="05000000000000000000" pitchFamily="2" charset="2"/>
              </a:rPr>
              <a:t>more </a:t>
            </a:r>
            <a:r>
              <a:rPr lang="fr-CH" sz="2400" dirty="0" err="1">
                <a:sym typeface="Wingdings" panose="05000000000000000000" pitchFamily="2" charset="2"/>
              </a:rPr>
              <a:t>contrast</a:t>
            </a:r>
            <a:endParaRPr lang="fr-CH" sz="2400" dirty="0">
              <a:sym typeface="Wingdings" panose="05000000000000000000" pitchFamily="2" charset="2"/>
            </a:endParaRPr>
          </a:p>
          <a:p>
            <a:pPr marL="285750" indent="-285750">
              <a:buFont typeface="Wingdings" panose="05000000000000000000" pitchFamily="2" charset="2"/>
              <a:buChar char="à"/>
            </a:pPr>
            <a:r>
              <a:rPr lang="fr-CH" sz="2400" dirty="0"/>
              <a:t> </a:t>
            </a:r>
            <a:r>
              <a:rPr lang="fr-CH" sz="2400" b="1" dirty="0">
                <a:solidFill>
                  <a:srgbClr val="FF0000"/>
                </a:solidFill>
              </a:rPr>
              <a:t>But: more dose to patient !</a:t>
            </a:r>
            <a:endParaRPr lang="de-CH" sz="2400" b="1" dirty="0">
              <a:solidFill>
                <a:srgbClr val="FF0000"/>
              </a:solidFill>
            </a:endParaRPr>
          </a:p>
        </p:txBody>
      </p:sp>
      <p:sp>
        <p:nvSpPr>
          <p:cNvPr id="9" name="Rectangle 8"/>
          <p:cNvSpPr/>
          <p:nvPr/>
        </p:nvSpPr>
        <p:spPr>
          <a:xfrm>
            <a:off x="136478" y="150125"/>
            <a:ext cx="11846256" cy="656457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25962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8" y="760511"/>
            <a:ext cx="10515600" cy="1325563"/>
          </a:xfrm>
        </p:spPr>
        <p:txBody>
          <a:bodyPr>
            <a:normAutofit/>
          </a:bodyPr>
          <a:lstStyle/>
          <a:p>
            <a:r>
              <a:rPr lang="fr-CH" sz="4000" b="1" dirty="0" err="1"/>
              <a:t>Effect</a:t>
            </a:r>
            <a:r>
              <a:rPr lang="fr-CH" sz="4000" b="1" dirty="0"/>
              <a:t> of </a:t>
            </a:r>
            <a:r>
              <a:rPr lang="fr-CH" sz="4000" b="1" dirty="0" err="1"/>
              <a:t>scattered</a:t>
            </a:r>
            <a:r>
              <a:rPr lang="fr-CH" sz="4000" b="1" dirty="0"/>
              <a:t> radiation on </a:t>
            </a:r>
            <a:r>
              <a:rPr lang="fr-CH" sz="4000" b="1" dirty="0" err="1"/>
              <a:t>contrast</a:t>
            </a:r>
            <a:endParaRPr lang="de-CH" sz="4000" b="1" dirty="0"/>
          </a:p>
        </p:txBody>
      </p:sp>
      <p:sp>
        <p:nvSpPr>
          <p:cNvPr id="3" name="Espace réservé du contenu 2"/>
          <p:cNvSpPr>
            <a:spLocks noGrp="1"/>
          </p:cNvSpPr>
          <p:nvPr>
            <p:ph idx="1"/>
          </p:nvPr>
        </p:nvSpPr>
        <p:spPr>
          <a:xfrm>
            <a:off x="838199" y="1813740"/>
            <a:ext cx="11171663" cy="2251075"/>
          </a:xfrm>
        </p:spPr>
        <p:txBody>
          <a:bodyPr>
            <a:normAutofit fontScale="92500" lnSpcReduction="10000"/>
          </a:bodyPr>
          <a:lstStyle/>
          <a:p>
            <a:r>
              <a:rPr lang="fr-CH" dirty="0" err="1"/>
              <a:t>Scattered</a:t>
            </a:r>
            <a:r>
              <a:rPr lang="fr-CH" dirty="0"/>
              <a:t> radiation </a:t>
            </a:r>
            <a:r>
              <a:rPr lang="fr-CH" b="1" dirty="0" err="1">
                <a:solidFill>
                  <a:schemeClr val="accent3">
                    <a:lumMod val="75000"/>
                  </a:schemeClr>
                </a:solidFill>
              </a:rPr>
              <a:t>does</a:t>
            </a:r>
            <a:r>
              <a:rPr lang="fr-CH" b="1" dirty="0">
                <a:solidFill>
                  <a:schemeClr val="accent3">
                    <a:lumMod val="75000"/>
                  </a:schemeClr>
                </a:solidFill>
              </a:rPr>
              <a:t> not </a:t>
            </a:r>
            <a:r>
              <a:rPr lang="fr-CH" b="1" dirty="0" err="1">
                <a:solidFill>
                  <a:schemeClr val="accent3">
                    <a:lumMod val="75000"/>
                  </a:schemeClr>
                </a:solidFill>
              </a:rPr>
              <a:t>contribute</a:t>
            </a:r>
            <a:r>
              <a:rPr lang="fr-CH" b="1" dirty="0">
                <a:solidFill>
                  <a:schemeClr val="accent3">
                    <a:lumMod val="75000"/>
                  </a:schemeClr>
                </a:solidFill>
              </a:rPr>
              <a:t> </a:t>
            </a:r>
            <a:r>
              <a:rPr lang="fr-CH" dirty="0"/>
              <a:t>to the </a:t>
            </a:r>
            <a:r>
              <a:rPr lang="fr-CH" dirty="0" err="1"/>
              <a:t>contrast</a:t>
            </a:r>
            <a:endParaRPr lang="fr-CH" dirty="0"/>
          </a:p>
          <a:p>
            <a:pPr lvl="1"/>
            <a:r>
              <a:rPr lang="fr-CH" dirty="0"/>
              <a:t>Anti-</a:t>
            </a:r>
            <a:r>
              <a:rPr lang="fr-CH" dirty="0" err="1"/>
              <a:t>scatter</a:t>
            </a:r>
            <a:r>
              <a:rPr lang="fr-CH" dirty="0"/>
              <a:t> </a:t>
            </a:r>
            <a:r>
              <a:rPr lang="fr-CH" dirty="0" err="1"/>
              <a:t>grid</a:t>
            </a:r>
            <a:r>
              <a:rPr lang="fr-CH" dirty="0"/>
              <a:t> !</a:t>
            </a:r>
          </a:p>
          <a:p>
            <a:r>
              <a:rPr lang="fr-CH" b="1" dirty="0" err="1">
                <a:solidFill>
                  <a:schemeClr val="accent3">
                    <a:lumMod val="75000"/>
                  </a:schemeClr>
                </a:solidFill>
              </a:rPr>
              <a:t>Only</a:t>
            </a:r>
            <a:r>
              <a:rPr lang="fr-CH" b="1" dirty="0">
                <a:solidFill>
                  <a:schemeClr val="accent3">
                    <a:lumMod val="75000"/>
                  </a:schemeClr>
                </a:solidFill>
              </a:rPr>
              <a:t> </a:t>
            </a:r>
            <a:r>
              <a:rPr lang="fr-CH" b="1" dirty="0" err="1">
                <a:solidFill>
                  <a:schemeClr val="accent3">
                    <a:lumMod val="75000"/>
                  </a:schemeClr>
                </a:solidFill>
              </a:rPr>
              <a:t>primary</a:t>
            </a:r>
            <a:r>
              <a:rPr lang="fr-CH" b="1" dirty="0">
                <a:solidFill>
                  <a:schemeClr val="accent3">
                    <a:lumMod val="75000"/>
                  </a:schemeClr>
                </a:solidFill>
              </a:rPr>
              <a:t> radiation </a:t>
            </a:r>
            <a:r>
              <a:rPr lang="fr-CH" dirty="0" err="1"/>
              <a:t>creates</a:t>
            </a:r>
            <a:r>
              <a:rPr lang="fr-CH" dirty="0"/>
              <a:t> </a:t>
            </a:r>
            <a:r>
              <a:rPr lang="fr-CH" dirty="0" err="1"/>
              <a:t>contrast</a:t>
            </a:r>
            <a:endParaRPr lang="fr-CH" dirty="0"/>
          </a:p>
          <a:p>
            <a:pPr lvl="1"/>
            <a:r>
              <a:rPr lang="fr-CH" dirty="0" err="1"/>
              <a:t>Grid</a:t>
            </a:r>
            <a:r>
              <a:rPr lang="fr-CH" dirty="0"/>
              <a:t> </a:t>
            </a:r>
            <a:r>
              <a:rPr lang="fr-CH" dirty="0" err="1"/>
              <a:t>improves</a:t>
            </a:r>
            <a:r>
              <a:rPr lang="fr-CH" dirty="0"/>
              <a:t> </a:t>
            </a:r>
            <a:r>
              <a:rPr lang="fr-CH" dirty="0" err="1"/>
              <a:t>contrast</a:t>
            </a:r>
            <a:r>
              <a:rPr lang="fr-CH" dirty="0"/>
              <a:t> by a factor </a:t>
            </a:r>
            <a:r>
              <a:rPr lang="fr-CH" b="1" dirty="0">
                <a:solidFill>
                  <a:schemeClr val="accent3">
                    <a:lumMod val="75000"/>
                  </a:schemeClr>
                </a:solidFill>
              </a:rPr>
              <a:t>T</a:t>
            </a:r>
            <a:r>
              <a:rPr lang="fr-CH" b="1" baseline="-25000" dirty="0">
                <a:solidFill>
                  <a:schemeClr val="accent3">
                    <a:lumMod val="75000"/>
                  </a:schemeClr>
                </a:solidFill>
              </a:rPr>
              <a:t>p</a:t>
            </a:r>
            <a:r>
              <a:rPr lang="fr-CH" b="1" dirty="0">
                <a:solidFill>
                  <a:schemeClr val="accent3">
                    <a:lumMod val="75000"/>
                  </a:schemeClr>
                </a:solidFill>
              </a:rPr>
              <a:t>/T</a:t>
            </a:r>
            <a:r>
              <a:rPr lang="fr-CH" b="1" baseline="-25000" dirty="0">
                <a:solidFill>
                  <a:schemeClr val="accent3">
                    <a:lumMod val="75000"/>
                  </a:schemeClr>
                </a:solidFill>
              </a:rPr>
              <a:t>t</a:t>
            </a:r>
            <a:r>
              <a:rPr lang="fr-CH" dirty="0"/>
              <a:t> (</a:t>
            </a:r>
            <a:r>
              <a:rPr lang="fr-CH" dirty="0" err="1"/>
              <a:t>primary</a:t>
            </a:r>
            <a:r>
              <a:rPr lang="fr-CH" dirty="0"/>
              <a:t> Transmission/total Transmission)</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6925" y="3674368"/>
            <a:ext cx="7070725" cy="3023989"/>
          </a:xfrm>
          <a:prstGeom prst="rect">
            <a:avLst/>
          </a:prstGeom>
        </p:spPr>
      </p:pic>
      <p:sp>
        <p:nvSpPr>
          <p:cNvPr id="6" name="Espace réservé du contenu 2"/>
          <p:cNvSpPr txBox="1">
            <a:spLocks/>
          </p:cNvSpPr>
          <p:nvPr/>
        </p:nvSpPr>
        <p:spPr>
          <a:xfrm>
            <a:off x="838200" y="4064815"/>
            <a:ext cx="3667125" cy="2251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dirty="0" err="1"/>
              <a:t>Scatter</a:t>
            </a:r>
            <a:r>
              <a:rPr lang="fr-CH" dirty="0"/>
              <a:t> </a:t>
            </a:r>
            <a:r>
              <a:rPr lang="fr-CH" dirty="0" err="1"/>
              <a:t>decreases</a:t>
            </a:r>
            <a:r>
              <a:rPr lang="fr-CH" dirty="0"/>
              <a:t> the radiant </a:t>
            </a:r>
            <a:r>
              <a:rPr lang="fr-CH" dirty="0" err="1"/>
              <a:t>contrast</a:t>
            </a:r>
            <a:r>
              <a:rPr lang="fr-CH" dirty="0"/>
              <a:t> by a factor of </a:t>
            </a:r>
            <a:r>
              <a:rPr lang="fr-CH" b="1" dirty="0">
                <a:solidFill>
                  <a:schemeClr val="accent3">
                    <a:lumMod val="75000"/>
                  </a:schemeClr>
                </a:solidFill>
              </a:rPr>
              <a:t>1 + S/P </a:t>
            </a:r>
            <a:r>
              <a:rPr lang="fr-CH" dirty="0"/>
              <a:t>(S=</a:t>
            </a:r>
            <a:r>
              <a:rPr lang="fr-CH" dirty="0" err="1"/>
              <a:t>scatter</a:t>
            </a:r>
            <a:r>
              <a:rPr lang="fr-CH" dirty="0"/>
              <a:t>, P=</a:t>
            </a:r>
            <a:r>
              <a:rPr lang="fr-CH" dirty="0" err="1"/>
              <a:t>primary</a:t>
            </a:r>
            <a:r>
              <a:rPr lang="fr-CH" dirty="0"/>
              <a:t>)</a:t>
            </a:r>
          </a:p>
        </p:txBody>
      </p:sp>
      <p:sp>
        <p:nvSpPr>
          <p:cNvPr id="7" name="Titre 1"/>
          <p:cNvSpPr txBox="1">
            <a:spLocks/>
          </p:cNvSpPr>
          <p:nvPr/>
        </p:nvSpPr>
        <p:spPr>
          <a:xfrm>
            <a:off x="838198" y="724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dirty="0" err="1">
                <a:solidFill>
                  <a:schemeClr val="tx2"/>
                </a:solidFill>
              </a:rPr>
              <a:t>Contrast</a:t>
            </a:r>
            <a:endParaRPr lang="de-CH" b="1" dirty="0">
              <a:solidFill>
                <a:schemeClr val="tx2"/>
              </a:solidFill>
            </a:endParaRPr>
          </a:p>
        </p:txBody>
      </p:sp>
    </p:spTree>
    <p:extLst>
      <p:ext uri="{BB962C8B-B14F-4D97-AF65-F5344CB8AC3E}">
        <p14:creationId xmlns:p14="http://schemas.microsoft.com/office/powerpoint/2010/main" val="4118096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8" y="735244"/>
            <a:ext cx="10515600" cy="1325563"/>
          </a:xfrm>
        </p:spPr>
        <p:txBody>
          <a:bodyPr>
            <a:normAutofit/>
          </a:bodyPr>
          <a:lstStyle/>
          <a:p>
            <a:r>
              <a:rPr lang="fr-CH" sz="4000" b="1" dirty="0"/>
              <a:t>Image </a:t>
            </a:r>
            <a:r>
              <a:rPr lang="fr-CH" sz="4000" b="1" dirty="0" err="1"/>
              <a:t>contrast</a:t>
            </a:r>
            <a:endParaRPr lang="de-CH" sz="4000" b="1" dirty="0"/>
          </a:p>
        </p:txBody>
      </p:sp>
      <p:sp>
        <p:nvSpPr>
          <p:cNvPr id="3" name="Espace réservé du contenu 2"/>
          <p:cNvSpPr>
            <a:spLocks noGrp="1"/>
          </p:cNvSpPr>
          <p:nvPr>
            <p:ph idx="1"/>
          </p:nvPr>
        </p:nvSpPr>
        <p:spPr/>
        <p:txBody>
          <a:bodyPr/>
          <a:lstStyle/>
          <a:p>
            <a:r>
              <a:rPr lang="fr-CH" b="1" dirty="0">
                <a:solidFill>
                  <a:schemeClr val="accent3">
                    <a:lumMod val="75000"/>
                  </a:schemeClr>
                </a:solidFill>
              </a:rPr>
              <a:t>Detector</a:t>
            </a:r>
            <a:r>
              <a:rPr lang="fr-CH" dirty="0"/>
              <a:t>: </a:t>
            </a:r>
            <a:r>
              <a:rPr lang="fr-CH" b="1" dirty="0" err="1">
                <a:solidFill>
                  <a:schemeClr val="accent3">
                    <a:lumMod val="75000"/>
                  </a:schemeClr>
                </a:solidFill>
              </a:rPr>
              <a:t>transforms</a:t>
            </a:r>
            <a:r>
              <a:rPr lang="fr-CH" b="1" dirty="0">
                <a:solidFill>
                  <a:schemeClr val="accent3">
                    <a:lumMod val="75000"/>
                  </a:schemeClr>
                </a:solidFill>
              </a:rPr>
              <a:t> radiant </a:t>
            </a:r>
            <a:r>
              <a:rPr lang="fr-CH" b="1" dirty="0" err="1">
                <a:solidFill>
                  <a:schemeClr val="accent3">
                    <a:lumMod val="75000"/>
                  </a:schemeClr>
                </a:solidFill>
              </a:rPr>
              <a:t>contrast</a:t>
            </a:r>
            <a:r>
              <a:rPr lang="fr-CH" b="1" dirty="0">
                <a:solidFill>
                  <a:schemeClr val="accent3">
                    <a:lumMod val="75000"/>
                  </a:schemeClr>
                </a:solidFill>
              </a:rPr>
              <a:t> </a:t>
            </a:r>
            <a:r>
              <a:rPr lang="fr-CH" b="1" dirty="0" err="1">
                <a:solidFill>
                  <a:schemeClr val="accent3">
                    <a:lumMod val="75000"/>
                  </a:schemeClr>
                </a:solidFill>
              </a:rPr>
              <a:t>into</a:t>
            </a:r>
            <a:r>
              <a:rPr lang="fr-CH" b="1" dirty="0">
                <a:solidFill>
                  <a:schemeClr val="accent3">
                    <a:lumMod val="75000"/>
                  </a:schemeClr>
                </a:solidFill>
              </a:rPr>
              <a:t> image </a:t>
            </a:r>
            <a:r>
              <a:rPr lang="fr-CH" b="1" dirty="0" err="1">
                <a:solidFill>
                  <a:schemeClr val="accent3">
                    <a:lumMod val="75000"/>
                  </a:schemeClr>
                </a:solidFill>
              </a:rPr>
              <a:t>contrast</a:t>
            </a:r>
            <a:r>
              <a:rPr lang="fr-CH" b="1" dirty="0">
                <a:solidFill>
                  <a:schemeClr val="accent3">
                    <a:lumMod val="75000"/>
                  </a:schemeClr>
                </a:solidFill>
              </a:rPr>
              <a:t> </a:t>
            </a:r>
            <a:r>
              <a:rPr lang="fr-CH" dirty="0" err="1"/>
              <a:t>formed</a:t>
            </a:r>
            <a:r>
              <a:rPr lang="fr-CH" dirty="0"/>
              <a:t> by </a:t>
            </a:r>
            <a:r>
              <a:rPr lang="fr-CH" dirty="0" err="1"/>
              <a:t>differences</a:t>
            </a:r>
            <a:r>
              <a:rPr lang="fr-CH" dirty="0"/>
              <a:t> in pixel </a:t>
            </a:r>
            <a:r>
              <a:rPr lang="fr-CH" dirty="0" err="1"/>
              <a:t>average</a:t>
            </a:r>
            <a:r>
              <a:rPr lang="fr-CH" dirty="0"/>
              <a:t> values</a:t>
            </a:r>
          </a:p>
          <a:p>
            <a:r>
              <a:rPr lang="fr-CH" dirty="0"/>
              <a:t>Transformation </a:t>
            </a:r>
            <a:r>
              <a:rPr lang="fr-CH" dirty="0" err="1"/>
              <a:t>is</a:t>
            </a:r>
            <a:r>
              <a:rPr lang="fr-CH" dirty="0"/>
              <a:t> </a:t>
            </a:r>
            <a:r>
              <a:rPr lang="fr-CH" b="1" dirty="0" err="1">
                <a:solidFill>
                  <a:schemeClr val="accent3">
                    <a:lumMod val="75000"/>
                  </a:schemeClr>
                </a:solidFill>
              </a:rPr>
              <a:t>linear</a:t>
            </a:r>
            <a:endParaRPr lang="fr-CH" b="1" dirty="0">
              <a:solidFill>
                <a:schemeClr val="accent3">
                  <a:lumMod val="75000"/>
                </a:schemeClr>
              </a:solidFill>
            </a:endParaRPr>
          </a:p>
          <a:p>
            <a:r>
              <a:rPr lang="fr-CH" b="1" dirty="0" err="1">
                <a:solidFill>
                  <a:schemeClr val="accent3">
                    <a:lumMod val="75000"/>
                  </a:schemeClr>
                </a:solidFill>
              </a:rPr>
              <a:t>Absolute</a:t>
            </a:r>
            <a:r>
              <a:rPr lang="fr-CH" b="1" dirty="0">
                <a:solidFill>
                  <a:schemeClr val="accent3">
                    <a:lumMod val="75000"/>
                  </a:schemeClr>
                </a:solidFill>
              </a:rPr>
              <a:t> image </a:t>
            </a:r>
            <a:r>
              <a:rPr lang="fr-CH" b="1" dirty="0" err="1">
                <a:solidFill>
                  <a:schemeClr val="accent3">
                    <a:lumMod val="75000"/>
                  </a:schemeClr>
                </a:solidFill>
              </a:rPr>
              <a:t>contrast</a:t>
            </a:r>
            <a:r>
              <a:rPr lang="fr-CH" b="1" dirty="0">
                <a:solidFill>
                  <a:schemeClr val="accent3">
                    <a:lumMod val="75000"/>
                  </a:schemeClr>
                </a:solidFill>
              </a:rPr>
              <a:t> = </a:t>
            </a:r>
            <a:r>
              <a:rPr lang="fr-CH" b="1" dirty="0" err="1">
                <a:solidFill>
                  <a:schemeClr val="accent3">
                    <a:lumMod val="75000"/>
                  </a:schemeClr>
                </a:solidFill>
              </a:rPr>
              <a:t>absolute</a:t>
            </a:r>
            <a:r>
              <a:rPr lang="fr-CH" b="1" dirty="0">
                <a:solidFill>
                  <a:schemeClr val="accent3">
                    <a:lumMod val="75000"/>
                  </a:schemeClr>
                </a:solidFill>
              </a:rPr>
              <a:t> radiant </a:t>
            </a:r>
            <a:r>
              <a:rPr lang="fr-CH" b="1" dirty="0" err="1">
                <a:solidFill>
                  <a:schemeClr val="accent3">
                    <a:lumMod val="75000"/>
                  </a:schemeClr>
                </a:solidFill>
              </a:rPr>
              <a:t>contrast</a:t>
            </a:r>
            <a:r>
              <a:rPr lang="fr-CH" b="1" dirty="0">
                <a:solidFill>
                  <a:schemeClr val="accent3">
                    <a:lumMod val="75000"/>
                  </a:schemeClr>
                </a:solidFill>
              </a:rPr>
              <a:t> x detector gain</a:t>
            </a:r>
          </a:p>
          <a:p>
            <a:r>
              <a:rPr lang="fr-CH" dirty="0"/>
              <a:t>Detector gain </a:t>
            </a:r>
            <a:r>
              <a:rPr lang="fr-CH" dirty="0" err="1"/>
              <a:t>depends</a:t>
            </a:r>
            <a:r>
              <a:rPr lang="fr-CH" dirty="0"/>
              <a:t> on </a:t>
            </a:r>
            <a:r>
              <a:rPr lang="fr-CH" b="1" dirty="0">
                <a:solidFill>
                  <a:schemeClr val="accent3">
                    <a:lumMod val="75000"/>
                  </a:schemeClr>
                </a:solidFill>
              </a:rPr>
              <a:t>detectors radiation </a:t>
            </a:r>
            <a:r>
              <a:rPr lang="fr-CH" b="1" dirty="0" err="1">
                <a:solidFill>
                  <a:schemeClr val="accent3">
                    <a:lumMod val="75000"/>
                  </a:schemeClr>
                </a:solidFill>
              </a:rPr>
              <a:t>response</a:t>
            </a:r>
            <a:endParaRPr lang="fr-CH" b="1" dirty="0">
              <a:solidFill>
                <a:schemeClr val="accent3">
                  <a:lumMod val="75000"/>
                </a:schemeClr>
              </a:solidFill>
            </a:endParaRPr>
          </a:p>
          <a:p>
            <a:r>
              <a:rPr lang="fr-CH" dirty="0"/>
              <a:t>Image </a:t>
            </a:r>
            <a:r>
              <a:rPr lang="fr-CH" dirty="0" err="1"/>
              <a:t>contrast</a:t>
            </a:r>
            <a:r>
              <a:rPr lang="fr-CH" dirty="0"/>
              <a:t> </a:t>
            </a:r>
            <a:r>
              <a:rPr lang="fr-CH" dirty="0" err="1"/>
              <a:t>modified</a:t>
            </a:r>
            <a:r>
              <a:rPr lang="fr-CH" dirty="0"/>
              <a:t> by </a:t>
            </a:r>
            <a:r>
              <a:rPr lang="fr-CH" b="1" dirty="0">
                <a:solidFill>
                  <a:schemeClr val="accent3">
                    <a:lumMod val="75000"/>
                  </a:schemeClr>
                </a:solidFill>
              </a:rPr>
              <a:t>image </a:t>
            </a:r>
            <a:r>
              <a:rPr lang="fr-CH" b="1" dirty="0" err="1">
                <a:solidFill>
                  <a:schemeClr val="accent3">
                    <a:lumMod val="75000"/>
                  </a:schemeClr>
                </a:solidFill>
              </a:rPr>
              <a:t>processing</a:t>
            </a:r>
            <a:endParaRPr lang="de-CH" b="1" dirty="0">
              <a:solidFill>
                <a:schemeClr val="accent3">
                  <a:lumMod val="75000"/>
                </a:schemeClr>
              </a:solidFill>
            </a:endParaRPr>
          </a:p>
        </p:txBody>
      </p:sp>
      <p:sp>
        <p:nvSpPr>
          <p:cNvPr id="4" name="Titre 1"/>
          <p:cNvSpPr txBox="1">
            <a:spLocks/>
          </p:cNvSpPr>
          <p:nvPr/>
        </p:nvSpPr>
        <p:spPr>
          <a:xfrm>
            <a:off x="838198" y="724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dirty="0" err="1">
                <a:solidFill>
                  <a:schemeClr val="tx2"/>
                </a:solidFill>
              </a:rPr>
              <a:t>Contrast</a:t>
            </a:r>
            <a:endParaRPr lang="de-CH" b="1" dirty="0">
              <a:solidFill>
                <a:schemeClr val="tx2"/>
              </a:solidFill>
            </a:endParaRPr>
          </a:p>
        </p:txBody>
      </p:sp>
    </p:spTree>
    <p:extLst>
      <p:ext uri="{BB962C8B-B14F-4D97-AF65-F5344CB8AC3E}">
        <p14:creationId xmlns:p14="http://schemas.microsoft.com/office/powerpoint/2010/main" val="4014877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CH" b="1" dirty="0">
                <a:solidFill>
                  <a:schemeClr val="accent2"/>
                </a:solidFill>
              </a:rPr>
              <a:t>Noise</a:t>
            </a:r>
            <a:endParaRPr lang="de-CH" b="1" dirty="0">
              <a:solidFill>
                <a:schemeClr val="accent2"/>
              </a:solidFill>
            </a:endParaRPr>
          </a:p>
        </p:txBody>
      </p:sp>
      <p:sp>
        <p:nvSpPr>
          <p:cNvPr id="4" name="Espace réservé du contenu 3"/>
          <p:cNvSpPr>
            <a:spLocks noGrp="1"/>
          </p:cNvSpPr>
          <p:nvPr>
            <p:ph idx="1"/>
          </p:nvPr>
        </p:nvSpPr>
        <p:spPr>
          <a:xfrm>
            <a:off x="838200" y="3789040"/>
            <a:ext cx="10515600" cy="3119435"/>
          </a:xfrm>
        </p:spPr>
        <p:txBody>
          <a:bodyPr>
            <a:normAutofit fontScale="92500" lnSpcReduction="20000"/>
          </a:bodyPr>
          <a:lstStyle/>
          <a:p>
            <a:r>
              <a:rPr lang="fr-CH" dirty="0"/>
              <a:t>Interaction photons-detector </a:t>
            </a:r>
            <a:r>
              <a:rPr lang="fr-CH" dirty="0" err="1"/>
              <a:t>is</a:t>
            </a:r>
            <a:r>
              <a:rPr lang="fr-CH" dirty="0"/>
              <a:t> </a:t>
            </a:r>
            <a:r>
              <a:rPr lang="fr-CH" b="1" dirty="0" err="1">
                <a:solidFill>
                  <a:schemeClr val="accent3">
                    <a:lumMod val="75000"/>
                  </a:schemeClr>
                </a:solidFill>
              </a:rPr>
              <a:t>random</a:t>
            </a:r>
            <a:r>
              <a:rPr lang="fr-CH" dirty="0"/>
              <a:t> </a:t>
            </a:r>
            <a:r>
              <a:rPr lang="fr-CH" dirty="0" err="1"/>
              <a:t>phenomenon</a:t>
            </a:r>
            <a:endParaRPr lang="fr-CH" dirty="0"/>
          </a:p>
          <a:p>
            <a:pPr lvl="1"/>
            <a:r>
              <a:rPr lang="fr-CH" dirty="0" err="1"/>
              <a:t>Random</a:t>
            </a:r>
            <a:r>
              <a:rPr lang="fr-CH" dirty="0"/>
              <a:t> fluctuations </a:t>
            </a:r>
            <a:r>
              <a:rPr lang="fr-CH" dirty="0" err="1"/>
              <a:t>from</a:t>
            </a:r>
            <a:r>
              <a:rPr lang="fr-CH" dirty="0"/>
              <a:t> pixel to pixel = noise</a:t>
            </a:r>
          </a:p>
          <a:p>
            <a:r>
              <a:rPr lang="fr-CH" dirty="0" err="1"/>
              <a:t>Planar</a:t>
            </a:r>
            <a:r>
              <a:rPr lang="fr-CH" dirty="0"/>
              <a:t> x-ray </a:t>
            </a:r>
            <a:r>
              <a:rPr lang="fr-CH" dirty="0" err="1"/>
              <a:t>imaging</a:t>
            </a:r>
            <a:r>
              <a:rPr lang="fr-CH" dirty="0"/>
              <a:t>: </a:t>
            </a:r>
            <a:r>
              <a:rPr lang="fr-CH" b="1" dirty="0">
                <a:solidFill>
                  <a:schemeClr val="accent3">
                    <a:lumMod val="75000"/>
                  </a:schemeClr>
                </a:solidFill>
              </a:rPr>
              <a:t>Poisson distribution</a:t>
            </a:r>
          </a:p>
          <a:p>
            <a:r>
              <a:rPr lang="fr-CH" dirty="0"/>
              <a:t>Dispersion of pixel value </a:t>
            </a:r>
            <a:r>
              <a:rPr lang="fr-CH" dirty="0" err="1"/>
              <a:t>around</a:t>
            </a:r>
            <a:r>
              <a:rPr lang="fr-CH" dirty="0"/>
              <a:t> </a:t>
            </a:r>
            <a:r>
              <a:rPr lang="fr-CH" dirty="0" err="1"/>
              <a:t>average</a:t>
            </a:r>
            <a:r>
              <a:rPr lang="fr-CH" dirty="0"/>
              <a:t> value </a:t>
            </a:r>
            <a:r>
              <a:rPr lang="fr-CH" dirty="0" err="1"/>
              <a:t>reflects</a:t>
            </a:r>
            <a:r>
              <a:rPr lang="fr-CH" dirty="0"/>
              <a:t> </a:t>
            </a:r>
            <a:r>
              <a:rPr lang="fr-CH" b="1" dirty="0">
                <a:solidFill>
                  <a:schemeClr val="accent3">
                    <a:lumMod val="75000"/>
                  </a:schemeClr>
                </a:solidFill>
              </a:rPr>
              <a:t>noise </a:t>
            </a:r>
            <a:r>
              <a:rPr lang="fr-CH" b="1" dirty="0" err="1">
                <a:solidFill>
                  <a:schemeClr val="accent3">
                    <a:lumMod val="75000"/>
                  </a:schemeClr>
                </a:solidFill>
              </a:rPr>
              <a:t>level</a:t>
            </a:r>
            <a:endParaRPr lang="fr-CH" b="1" dirty="0">
              <a:solidFill>
                <a:schemeClr val="accent3">
                  <a:lumMod val="75000"/>
                </a:schemeClr>
              </a:solidFill>
            </a:endParaRPr>
          </a:p>
          <a:p>
            <a:pPr lvl="1"/>
            <a:r>
              <a:rPr lang="fr-CH" dirty="0"/>
              <a:t>Noise </a:t>
            </a:r>
            <a:r>
              <a:rPr lang="fr-CH" dirty="0" err="1"/>
              <a:t>level</a:t>
            </a:r>
            <a:r>
              <a:rPr lang="fr-CH" dirty="0"/>
              <a:t> </a:t>
            </a:r>
            <a:r>
              <a:rPr lang="fr-CH" dirty="0" err="1"/>
              <a:t>quantified</a:t>
            </a:r>
            <a:r>
              <a:rPr lang="fr-CH" dirty="0"/>
              <a:t> by </a:t>
            </a:r>
            <a:r>
              <a:rPr lang="fr-CH" b="1" dirty="0">
                <a:solidFill>
                  <a:schemeClr val="accent3">
                    <a:lumMod val="75000"/>
                  </a:schemeClr>
                </a:solidFill>
              </a:rPr>
              <a:t>standard </a:t>
            </a:r>
            <a:r>
              <a:rPr lang="fr-CH" b="1" dirty="0" err="1">
                <a:solidFill>
                  <a:schemeClr val="accent3">
                    <a:lumMod val="75000"/>
                  </a:schemeClr>
                </a:solidFill>
              </a:rPr>
              <a:t>deviation</a:t>
            </a:r>
            <a:r>
              <a:rPr lang="fr-CH" b="1" dirty="0">
                <a:solidFill>
                  <a:schemeClr val="accent3">
                    <a:lumMod val="75000"/>
                  </a:schemeClr>
                </a:solidFill>
              </a:rPr>
              <a:t> </a:t>
            </a:r>
            <a:r>
              <a:rPr lang="fr-CH" dirty="0"/>
              <a:t>of the distribution of pixel values</a:t>
            </a:r>
            <a:endParaRPr lang="de-CH" dirty="0"/>
          </a:p>
        </p:txBody>
      </p:sp>
      <p:sp>
        <p:nvSpPr>
          <p:cNvPr id="51204" name="Text Box 24"/>
          <p:cNvSpPr txBox="1">
            <a:spLocks noChangeArrowheads="1"/>
          </p:cNvSpPr>
          <p:nvPr/>
        </p:nvSpPr>
        <p:spPr bwMode="auto">
          <a:xfrm>
            <a:off x="3997325" y="982216"/>
            <a:ext cx="849913" cy="461665"/>
          </a:xfrm>
          <a:prstGeom prst="rect">
            <a:avLst/>
          </a:prstGeom>
          <a:noFill/>
          <a:ln w="12700">
            <a:noFill/>
            <a:miter lim="800000"/>
            <a:headEnd type="none" w="sm" len="sm"/>
            <a:tailEnd type="none" w="sm" len="sm"/>
          </a:ln>
        </p:spPr>
        <p:txBody>
          <a:bodyPr wrap="none">
            <a:spAutoFit/>
          </a:bodyPr>
          <a:lstStyle/>
          <a:p>
            <a:pPr algn="l" eaLnBrk="0" hangingPunct="0"/>
            <a:r>
              <a:rPr lang="fr-FR" sz="2400" dirty="0"/>
              <a:t>Input</a:t>
            </a:r>
          </a:p>
        </p:txBody>
      </p:sp>
      <p:sp>
        <p:nvSpPr>
          <p:cNvPr id="51205" name="Text Box 25"/>
          <p:cNvSpPr txBox="1">
            <a:spLocks noChangeArrowheads="1"/>
          </p:cNvSpPr>
          <p:nvPr/>
        </p:nvSpPr>
        <p:spPr bwMode="auto">
          <a:xfrm>
            <a:off x="10033000" y="982216"/>
            <a:ext cx="1079142" cy="461665"/>
          </a:xfrm>
          <a:prstGeom prst="rect">
            <a:avLst/>
          </a:prstGeom>
          <a:noFill/>
          <a:ln w="12700">
            <a:noFill/>
            <a:miter lim="800000"/>
            <a:headEnd type="none" w="sm" len="sm"/>
            <a:tailEnd type="none" w="sm" len="sm"/>
          </a:ln>
        </p:spPr>
        <p:txBody>
          <a:bodyPr wrap="none">
            <a:spAutoFit/>
          </a:bodyPr>
          <a:lstStyle/>
          <a:p>
            <a:pPr algn="l" eaLnBrk="0" hangingPunct="0"/>
            <a:r>
              <a:rPr lang="fr-FR" sz="2400"/>
              <a:t>Output</a:t>
            </a:r>
          </a:p>
        </p:txBody>
      </p:sp>
      <p:sp>
        <p:nvSpPr>
          <p:cNvPr id="51206" name="Rectangle 26"/>
          <p:cNvSpPr>
            <a:spLocks noChangeArrowheads="1"/>
          </p:cNvSpPr>
          <p:nvPr/>
        </p:nvSpPr>
        <p:spPr bwMode="auto">
          <a:xfrm>
            <a:off x="6107112" y="1882329"/>
            <a:ext cx="2768600" cy="1257300"/>
          </a:xfrm>
          <a:prstGeom prst="rect">
            <a:avLst/>
          </a:prstGeom>
          <a:solidFill>
            <a:srgbClr val="969696"/>
          </a:solidFill>
          <a:ln w="63500">
            <a:solidFill>
              <a:schemeClr val="accent3">
                <a:lumMod val="75000"/>
              </a:schemeClr>
            </a:solidFill>
            <a:miter lim="800000"/>
            <a:headEnd type="none" w="sm" len="sm"/>
            <a:tailEnd type="none" w="sm" len="sm"/>
          </a:ln>
        </p:spPr>
        <p:txBody>
          <a:bodyPr wrap="none" anchor="ctr"/>
          <a:lstStyle/>
          <a:p>
            <a:pPr algn="ctr" eaLnBrk="0" hangingPunct="0"/>
            <a:r>
              <a:rPr lang="fr-FR" sz="2800" b="1" dirty="0">
                <a:solidFill>
                  <a:schemeClr val="accent3">
                    <a:lumMod val="75000"/>
                  </a:schemeClr>
                </a:solidFill>
              </a:rPr>
              <a:t>Imaging </a:t>
            </a:r>
          </a:p>
          <a:p>
            <a:pPr algn="ctr" eaLnBrk="0" hangingPunct="0"/>
            <a:r>
              <a:rPr lang="fr-FR" sz="2800" b="1" dirty="0">
                <a:solidFill>
                  <a:schemeClr val="accent3">
                    <a:lumMod val="75000"/>
                  </a:schemeClr>
                </a:solidFill>
              </a:rPr>
              <a:t>System</a:t>
            </a:r>
            <a:endParaRPr lang="fr-FR" dirty="0">
              <a:solidFill>
                <a:schemeClr val="accent3">
                  <a:lumMod val="75000"/>
                </a:schemeClr>
              </a:solidFill>
            </a:endParaRPr>
          </a:p>
        </p:txBody>
      </p:sp>
      <p:pic>
        <p:nvPicPr>
          <p:cNvPr id="51207" name="Picture 34" descr="lena_NB.jpg                                                    00018275Classic                        B71E40C1:"/>
          <p:cNvPicPr>
            <a:picLocks noChangeAspect="1" noChangeArrowheads="1"/>
          </p:cNvPicPr>
          <p:nvPr/>
        </p:nvPicPr>
        <p:blipFill>
          <a:blip r:embed="rId2" cstate="print"/>
          <a:srcRect/>
          <a:stretch>
            <a:fillRect/>
          </a:stretch>
        </p:blipFill>
        <p:spPr bwMode="auto">
          <a:xfrm>
            <a:off x="3552825" y="1374329"/>
            <a:ext cx="2163763" cy="2163762"/>
          </a:xfrm>
          <a:prstGeom prst="rect">
            <a:avLst/>
          </a:prstGeom>
          <a:noFill/>
          <a:ln w="9525">
            <a:noFill/>
            <a:miter lim="800000"/>
            <a:headEnd/>
            <a:tailEnd/>
          </a:ln>
        </p:spPr>
      </p:pic>
      <p:sp>
        <p:nvSpPr>
          <p:cNvPr id="51208" name="Line 35"/>
          <p:cNvSpPr>
            <a:spLocks noChangeShapeType="1"/>
          </p:cNvSpPr>
          <p:nvPr/>
        </p:nvSpPr>
        <p:spPr bwMode="auto">
          <a:xfrm>
            <a:off x="5230812" y="2517329"/>
            <a:ext cx="1231900" cy="0"/>
          </a:xfrm>
          <a:prstGeom prst="line">
            <a:avLst/>
          </a:prstGeom>
          <a:noFill/>
          <a:ln w="88900">
            <a:solidFill>
              <a:schemeClr val="accent3">
                <a:lumMod val="40000"/>
                <a:lumOff val="60000"/>
              </a:schemeClr>
            </a:solidFill>
            <a:round/>
            <a:headEnd type="none" w="sm" len="sm"/>
            <a:tailEnd type="stealth" w="lg" len="lg"/>
          </a:ln>
        </p:spPr>
        <p:txBody>
          <a:bodyPr wrap="none" anchor="ctr"/>
          <a:lstStyle/>
          <a:p>
            <a:endParaRPr lang="fr-CH"/>
          </a:p>
        </p:txBody>
      </p:sp>
      <p:pic>
        <p:nvPicPr>
          <p:cNvPr id="51209" name="Picture 36" descr="lena_Bruit.tiff                                                0006F1A7Tres Dur                       B87DB301:"/>
          <p:cNvPicPr>
            <a:picLocks noChangeAspect="1" noChangeArrowheads="1"/>
          </p:cNvPicPr>
          <p:nvPr/>
        </p:nvPicPr>
        <p:blipFill>
          <a:blip r:embed="rId3" cstate="print"/>
          <a:srcRect/>
          <a:stretch>
            <a:fillRect/>
          </a:stretch>
        </p:blipFill>
        <p:spPr bwMode="auto">
          <a:xfrm>
            <a:off x="9499599" y="1439416"/>
            <a:ext cx="2122488" cy="2133600"/>
          </a:xfrm>
          <a:prstGeom prst="rect">
            <a:avLst/>
          </a:prstGeom>
          <a:noFill/>
          <a:ln w="9525">
            <a:noFill/>
            <a:miter lim="800000"/>
            <a:headEnd/>
            <a:tailEnd/>
          </a:ln>
        </p:spPr>
      </p:pic>
      <p:sp>
        <p:nvSpPr>
          <p:cNvPr id="51210" name="Line 38"/>
          <p:cNvSpPr>
            <a:spLocks noChangeShapeType="1"/>
          </p:cNvSpPr>
          <p:nvPr/>
        </p:nvSpPr>
        <p:spPr bwMode="auto">
          <a:xfrm>
            <a:off x="8697912" y="2564904"/>
            <a:ext cx="1054100" cy="0"/>
          </a:xfrm>
          <a:prstGeom prst="line">
            <a:avLst/>
          </a:prstGeom>
          <a:noFill/>
          <a:ln w="88900">
            <a:solidFill>
              <a:schemeClr val="accent3">
                <a:lumMod val="60000"/>
                <a:lumOff val="40000"/>
              </a:schemeClr>
            </a:solidFill>
            <a:round/>
            <a:headEnd type="none" w="sm" len="sm"/>
            <a:tailEnd type="stealth" w="lg" len="lg"/>
          </a:ln>
        </p:spPr>
        <p:txBody>
          <a:bodyPr wrap="none" anchor="ctr"/>
          <a:lstStyle/>
          <a:p>
            <a:endParaRPr lang="fr-CH"/>
          </a:p>
        </p:txBody>
      </p:sp>
    </p:spTree>
    <p:extLst>
      <p:ext uri="{BB962C8B-B14F-4D97-AF65-F5344CB8AC3E}">
        <p14:creationId xmlns:p14="http://schemas.microsoft.com/office/powerpoint/2010/main" val="211833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4"/>
          <p:cNvSpPr>
            <a:spLocks noGrp="1" noChangeArrowheads="1"/>
          </p:cNvSpPr>
          <p:nvPr>
            <p:ph type="title"/>
          </p:nvPr>
        </p:nvSpPr>
        <p:spPr>
          <a:xfrm>
            <a:off x="838200" y="659059"/>
            <a:ext cx="10515600" cy="1325563"/>
          </a:xfrm>
        </p:spPr>
        <p:txBody>
          <a:bodyPr>
            <a:normAutofit/>
          </a:bodyPr>
          <a:lstStyle/>
          <a:p>
            <a:pPr eaLnBrk="1" hangingPunct="1"/>
            <a:r>
              <a:rPr lang="en-US" sz="4000" b="1" dirty="0"/>
              <a:t>Additional noise sources</a:t>
            </a:r>
          </a:p>
        </p:txBody>
      </p:sp>
      <p:sp>
        <p:nvSpPr>
          <p:cNvPr id="2" name="Espace réservé du contenu 1"/>
          <p:cNvSpPr>
            <a:spLocks noGrp="1"/>
          </p:cNvSpPr>
          <p:nvPr>
            <p:ph idx="1"/>
          </p:nvPr>
        </p:nvSpPr>
        <p:spPr>
          <a:xfrm>
            <a:off x="838200" y="1825625"/>
            <a:ext cx="5543550" cy="4351338"/>
          </a:xfrm>
        </p:spPr>
        <p:txBody>
          <a:bodyPr>
            <a:normAutofit fontScale="70000" lnSpcReduction="20000"/>
          </a:bodyPr>
          <a:lstStyle/>
          <a:p>
            <a:r>
              <a:rPr lang="fr-CH" b="1" dirty="0">
                <a:solidFill>
                  <a:schemeClr val="accent3">
                    <a:lumMod val="75000"/>
                  </a:schemeClr>
                </a:solidFill>
              </a:rPr>
              <a:t>Quantum noise</a:t>
            </a:r>
            <a:r>
              <a:rPr lang="fr-CH" dirty="0"/>
              <a:t>: </a:t>
            </a:r>
          </a:p>
          <a:p>
            <a:pPr lvl="1"/>
            <a:r>
              <a:rPr lang="fr-CH" dirty="0" err="1"/>
              <a:t>Random</a:t>
            </a:r>
            <a:r>
              <a:rPr lang="fr-CH" dirty="0"/>
              <a:t> </a:t>
            </a:r>
            <a:r>
              <a:rPr lang="fr-CH" dirty="0" err="1"/>
              <a:t>detection</a:t>
            </a:r>
            <a:r>
              <a:rPr lang="fr-CH" dirty="0"/>
              <a:t> of x-rays</a:t>
            </a:r>
          </a:p>
          <a:p>
            <a:pPr lvl="1"/>
            <a:r>
              <a:rPr lang="fr-CH" dirty="0"/>
              <a:t>Main source of noise</a:t>
            </a:r>
          </a:p>
          <a:p>
            <a:pPr lvl="1"/>
            <a:r>
              <a:rPr lang="fr-CH" dirty="0" err="1"/>
              <a:t>Increases</a:t>
            </a:r>
            <a:r>
              <a:rPr lang="fr-CH" dirty="0"/>
              <a:t> </a:t>
            </a:r>
            <a:r>
              <a:rPr lang="fr-CH" dirty="0" err="1"/>
              <a:t>with</a:t>
            </a:r>
            <a:r>
              <a:rPr lang="fr-CH" dirty="0"/>
              <a:t> N</a:t>
            </a:r>
            <a:r>
              <a:rPr lang="fr-CH" baseline="-25000" dirty="0"/>
              <a:t>photons</a:t>
            </a:r>
            <a:r>
              <a:rPr lang="fr-CH" baseline="30000" dirty="0"/>
              <a:t>1/2</a:t>
            </a:r>
            <a:endParaRPr lang="fr-CH" dirty="0"/>
          </a:p>
          <a:p>
            <a:r>
              <a:rPr lang="fr-CH" dirty="0"/>
              <a:t> </a:t>
            </a:r>
            <a:r>
              <a:rPr lang="fr-CH" b="1" dirty="0" err="1">
                <a:solidFill>
                  <a:schemeClr val="accent3">
                    <a:lumMod val="75000"/>
                  </a:schemeClr>
                </a:solidFill>
              </a:rPr>
              <a:t>Electronic</a:t>
            </a:r>
            <a:r>
              <a:rPr lang="fr-CH" b="1" dirty="0">
                <a:solidFill>
                  <a:schemeClr val="accent3">
                    <a:lumMod val="75000"/>
                  </a:schemeClr>
                </a:solidFill>
              </a:rPr>
              <a:t> noise</a:t>
            </a:r>
            <a:r>
              <a:rPr lang="fr-CH" dirty="0"/>
              <a:t>: </a:t>
            </a:r>
          </a:p>
          <a:p>
            <a:pPr lvl="1"/>
            <a:r>
              <a:rPr lang="fr-CH" dirty="0" err="1"/>
              <a:t>Produced</a:t>
            </a:r>
            <a:r>
              <a:rPr lang="fr-CH" dirty="0"/>
              <a:t> by the </a:t>
            </a:r>
            <a:r>
              <a:rPr lang="fr-CH" dirty="0" err="1"/>
              <a:t>detection</a:t>
            </a:r>
            <a:r>
              <a:rPr lang="fr-CH" dirty="0"/>
              <a:t> </a:t>
            </a:r>
            <a:r>
              <a:rPr lang="fr-CH" dirty="0" err="1"/>
              <a:t>chain</a:t>
            </a:r>
            <a:r>
              <a:rPr lang="fr-CH" dirty="0"/>
              <a:t> (detector, amplification stages, </a:t>
            </a:r>
            <a:r>
              <a:rPr lang="fr-CH" dirty="0" err="1"/>
              <a:t>electronic</a:t>
            </a:r>
            <a:r>
              <a:rPr lang="fr-CH" dirty="0"/>
              <a:t> circuits, </a:t>
            </a:r>
            <a:r>
              <a:rPr lang="fr-CH" dirty="0" err="1"/>
              <a:t>digitizer</a:t>
            </a:r>
            <a:r>
              <a:rPr lang="fr-CH" dirty="0"/>
              <a:t>, etc.)</a:t>
            </a:r>
          </a:p>
          <a:p>
            <a:pPr lvl="1"/>
            <a:r>
              <a:rPr lang="fr-CH" dirty="0" err="1"/>
              <a:t>Significant</a:t>
            </a:r>
            <a:r>
              <a:rPr lang="fr-CH" dirty="0"/>
              <a:t> contribution to </a:t>
            </a:r>
            <a:r>
              <a:rPr lang="fr-CH" dirty="0" err="1"/>
              <a:t>low</a:t>
            </a:r>
            <a:r>
              <a:rPr lang="fr-CH" dirty="0"/>
              <a:t> dose noise</a:t>
            </a:r>
          </a:p>
          <a:p>
            <a:r>
              <a:rPr lang="fr-CH" b="1" dirty="0" err="1">
                <a:solidFill>
                  <a:schemeClr val="accent3">
                    <a:lumMod val="75000"/>
                  </a:schemeClr>
                </a:solidFill>
              </a:rPr>
              <a:t>Structured</a:t>
            </a:r>
            <a:r>
              <a:rPr lang="fr-CH" b="1" dirty="0">
                <a:solidFill>
                  <a:schemeClr val="accent3">
                    <a:lumMod val="75000"/>
                  </a:schemeClr>
                </a:solidFill>
              </a:rPr>
              <a:t> noise</a:t>
            </a:r>
            <a:r>
              <a:rPr lang="fr-CH" dirty="0"/>
              <a:t>: </a:t>
            </a:r>
          </a:p>
          <a:p>
            <a:pPr lvl="1"/>
            <a:r>
              <a:rPr lang="fr-CH" dirty="0"/>
              <a:t>Arises </a:t>
            </a:r>
            <a:r>
              <a:rPr lang="fr-CH" dirty="0" err="1"/>
              <a:t>from</a:t>
            </a:r>
            <a:r>
              <a:rPr lang="fr-CH" dirty="0"/>
              <a:t> </a:t>
            </a:r>
            <a:r>
              <a:rPr lang="fr-CH" dirty="0" err="1"/>
              <a:t>granularity</a:t>
            </a:r>
            <a:r>
              <a:rPr lang="fr-CH" dirty="0"/>
              <a:t> and </a:t>
            </a:r>
            <a:r>
              <a:rPr lang="fr-CH" dirty="0" err="1"/>
              <a:t>inhomogeneities</a:t>
            </a:r>
            <a:r>
              <a:rPr lang="fr-CH" dirty="0"/>
              <a:t> of the detector</a:t>
            </a:r>
          </a:p>
          <a:p>
            <a:pPr lvl="1"/>
            <a:r>
              <a:rPr lang="fr-CH" dirty="0" err="1"/>
              <a:t>Static</a:t>
            </a:r>
            <a:r>
              <a:rPr lang="fr-CH" dirty="0"/>
              <a:t> noise </a:t>
            </a:r>
          </a:p>
          <a:p>
            <a:pPr lvl="1"/>
            <a:r>
              <a:rPr lang="fr-CH" dirty="0"/>
              <a:t>Not </a:t>
            </a:r>
            <a:r>
              <a:rPr lang="fr-CH" dirty="0" err="1"/>
              <a:t>dependant</a:t>
            </a:r>
            <a:r>
              <a:rPr lang="fr-CH" dirty="0"/>
              <a:t> on dose at detector</a:t>
            </a:r>
          </a:p>
        </p:txBody>
      </p:sp>
      <p:pic>
        <p:nvPicPr>
          <p:cNvPr id="60420" name="Picture 28" descr="Graph2"/>
          <p:cNvPicPr>
            <a:picLocks noChangeAspect="1" noChangeArrowheads="1"/>
          </p:cNvPicPr>
          <p:nvPr/>
        </p:nvPicPr>
        <p:blipFill>
          <a:blip r:embed="rId2" cstate="print"/>
          <a:srcRect/>
          <a:stretch>
            <a:fillRect/>
          </a:stretch>
        </p:blipFill>
        <p:spPr bwMode="auto">
          <a:xfrm>
            <a:off x="6096000" y="1690688"/>
            <a:ext cx="5858607" cy="3321050"/>
          </a:xfrm>
          <a:prstGeom prst="rect">
            <a:avLst/>
          </a:prstGeom>
          <a:noFill/>
          <a:ln w="9525">
            <a:noFill/>
            <a:miter lim="800000"/>
            <a:headEnd/>
            <a:tailEnd/>
          </a:ln>
        </p:spPr>
      </p:pic>
      <p:sp>
        <p:nvSpPr>
          <p:cNvPr id="5" name="Titre 1"/>
          <p:cNvSpPr txBox="1">
            <a:spLocks/>
          </p:cNvSpPr>
          <p:nvPr/>
        </p:nvSpPr>
        <p:spPr>
          <a:xfrm>
            <a:off x="1014876" y="-1126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dirty="0">
                <a:solidFill>
                  <a:schemeClr val="accent2"/>
                </a:solidFill>
              </a:rPr>
              <a:t>Noise</a:t>
            </a:r>
            <a:endParaRPr lang="de-CH" b="1" dirty="0">
              <a:solidFill>
                <a:schemeClr val="accent2"/>
              </a:solidFill>
            </a:endParaRPr>
          </a:p>
        </p:txBody>
      </p:sp>
    </p:spTree>
    <p:extLst>
      <p:ext uri="{BB962C8B-B14F-4D97-AF65-F5344CB8AC3E}">
        <p14:creationId xmlns:p14="http://schemas.microsoft.com/office/powerpoint/2010/main" val="8303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Interaction of radiation </a:t>
            </a:r>
            <a:r>
              <a:rPr lang="fr-CH" dirty="0" err="1"/>
              <a:t>with</a:t>
            </a:r>
            <a:r>
              <a:rPr lang="fr-CH" dirty="0"/>
              <a:t> </a:t>
            </a:r>
            <a:r>
              <a:rPr lang="fr-CH" dirty="0" err="1"/>
              <a:t>matter</a:t>
            </a:r>
            <a:endParaRPr lang="de-CH" dirty="0"/>
          </a:p>
        </p:txBody>
      </p:sp>
      <p:pic>
        <p:nvPicPr>
          <p:cNvPr id="47108" name="Picture 4" descr="7 Rayleigh scattering, photoelectric absorption, Compton scattering,...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11009"/>
            <a:ext cx="5811982" cy="475434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6650182" y="1687354"/>
            <a:ext cx="5541818" cy="5170646"/>
          </a:xfrm>
          <a:prstGeom prst="rect">
            <a:avLst/>
          </a:prstGeom>
          <a:noFill/>
        </p:spPr>
        <p:txBody>
          <a:bodyPr wrap="square" rtlCol="0">
            <a:spAutoFit/>
          </a:bodyPr>
          <a:lstStyle/>
          <a:p>
            <a:r>
              <a:rPr lang="fr-CH" sz="2200" b="1" u="sng" dirty="0" err="1">
                <a:solidFill>
                  <a:schemeClr val="accent3">
                    <a:lumMod val="75000"/>
                  </a:schemeClr>
                </a:solidFill>
              </a:rPr>
              <a:t>Photoelectric</a:t>
            </a:r>
            <a:r>
              <a:rPr lang="fr-CH" sz="2200" b="1" u="sng" dirty="0">
                <a:solidFill>
                  <a:schemeClr val="accent3">
                    <a:lumMod val="75000"/>
                  </a:schemeClr>
                </a:solidFill>
              </a:rPr>
              <a:t> </a:t>
            </a:r>
            <a:r>
              <a:rPr lang="fr-CH" sz="2200" b="1" u="sng" dirty="0" err="1">
                <a:solidFill>
                  <a:schemeClr val="accent3">
                    <a:lumMod val="75000"/>
                  </a:schemeClr>
                </a:solidFill>
              </a:rPr>
              <a:t>effect</a:t>
            </a:r>
            <a:r>
              <a:rPr lang="fr-CH" sz="2200" b="1" u="sng" dirty="0"/>
              <a:t> </a:t>
            </a:r>
            <a:r>
              <a:rPr lang="fr-CH" sz="2200" dirty="0"/>
              <a:t>at </a:t>
            </a:r>
            <a:r>
              <a:rPr lang="fr-CH" sz="2200" b="1" dirty="0" err="1">
                <a:solidFill>
                  <a:schemeClr val="accent3">
                    <a:lumMod val="75000"/>
                  </a:schemeClr>
                </a:solidFill>
              </a:rPr>
              <a:t>low</a:t>
            </a:r>
            <a:r>
              <a:rPr lang="fr-CH" sz="2200" b="1" dirty="0">
                <a:solidFill>
                  <a:schemeClr val="accent3">
                    <a:lumMod val="75000"/>
                  </a:schemeClr>
                </a:solidFill>
              </a:rPr>
              <a:t> photon </a:t>
            </a:r>
            <a:r>
              <a:rPr lang="fr-CH" sz="2200" b="1" dirty="0" err="1">
                <a:solidFill>
                  <a:schemeClr val="accent3">
                    <a:lumMod val="75000"/>
                  </a:schemeClr>
                </a:solidFill>
              </a:rPr>
              <a:t>energies</a:t>
            </a:r>
            <a:r>
              <a:rPr lang="fr-CH" sz="2200" b="1" dirty="0">
                <a:solidFill>
                  <a:schemeClr val="accent3">
                    <a:lumMod val="75000"/>
                  </a:schemeClr>
                </a:solidFill>
              </a:rPr>
              <a:t> </a:t>
            </a:r>
            <a:r>
              <a:rPr lang="fr-CH" sz="2200" dirty="0"/>
              <a:t>(&lt;26 </a:t>
            </a:r>
            <a:r>
              <a:rPr lang="fr-CH" sz="2200" dirty="0" err="1"/>
              <a:t>keV</a:t>
            </a:r>
            <a:r>
              <a:rPr lang="fr-CH" sz="2200" dirty="0"/>
              <a:t>) </a:t>
            </a:r>
            <a:r>
              <a:rPr lang="fr-CH" sz="2200" dirty="0" err="1"/>
              <a:t>with</a:t>
            </a:r>
            <a:r>
              <a:rPr lang="fr-CH" sz="2200" dirty="0"/>
              <a:t> a </a:t>
            </a:r>
            <a:r>
              <a:rPr lang="fr-CH" sz="2200" dirty="0" err="1"/>
              <a:t>probability</a:t>
            </a:r>
            <a:r>
              <a:rPr lang="fr-CH" sz="2200" dirty="0"/>
              <a:t> </a:t>
            </a:r>
            <a:r>
              <a:rPr lang="fr-CH" sz="2200" dirty="0" err="1"/>
              <a:t>dependant</a:t>
            </a:r>
            <a:r>
              <a:rPr lang="fr-CH" sz="2200" dirty="0"/>
              <a:t> on photon </a:t>
            </a:r>
            <a:r>
              <a:rPr lang="fr-CH" sz="2200" dirty="0" err="1"/>
              <a:t>energy</a:t>
            </a:r>
            <a:r>
              <a:rPr lang="fr-CH" sz="2200" dirty="0"/>
              <a:t> and the </a:t>
            </a:r>
            <a:r>
              <a:rPr lang="fr-CH" sz="2200" dirty="0" err="1"/>
              <a:t>atomic</a:t>
            </a:r>
            <a:r>
              <a:rPr lang="fr-CH" sz="2200" dirty="0"/>
              <a:t> </a:t>
            </a:r>
            <a:r>
              <a:rPr lang="fr-CH" sz="2200" dirty="0" err="1"/>
              <a:t>number</a:t>
            </a:r>
            <a:r>
              <a:rPr lang="fr-CH" sz="2200" dirty="0"/>
              <a:t> of absorber</a:t>
            </a:r>
          </a:p>
          <a:p>
            <a:pPr marL="342900" indent="-342900">
              <a:buFont typeface="Arial" panose="020B0604020202020204" pitchFamily="34" charset="0"/>
              <a:buChar char="•"/>
            </a:pPr>
            <a:endParaRPr lang="fr-CH" sz="2200" dirty="0"/>
          </a:p>
          <a:p>
            <a:r>
              <a:rPr lang="fr-CH" sz="2200" b="1" u="sng" dirty="0">
                <a:solidFill>
                  <a:schemeClr val="accent3">
                    <a:lumMod val="75000"/>
                  </a:schemeClr>
                </a:solidFill>
              </a:rPr>
              <a:t>Compton </a:t>
            </a:r>
            <a:r>
              <a:rPr lang="fr-CH" sz="2200" b="1" u="sng" dirty="0" err="1">
                <a:solidFill>
                  <a:schemeClr val="accent3">
                    <a:lumMod val="75000"/>
                  </a:schemeClr>
                </a:solidFill>
              </a:rPr>
              <a:t>scattering</a:t>
            </a:r>
            <a:r>
              <a:rPr lang="fr-CH" sz="2200" b="1" u="sng" dirty="0">
                <a:solidFill>
                  <a:schemeClr val="accent3">
                    <a:lumMod val="75000"/>
                  </a:schemeClr>
                </a:solidFill>
              </a:rPr>
              <a:t> </a:t>
            </a:r>
            <a:r>
              <a:rPr lang="fr-CH" sz="2200" dirty="0" err="1"/>
              <a:t>dominates</a:t>
            </a:r>
            <a:r>
              <a:rPr lang="fr-CH" sz="2200" dirty="0"/>
              <a:t> at </a:t>
            </a:r>
            <a:r>
              <a:rPr lang="fr-CH" sz="2200" b="1" dirty="0" err="1">
                <a:solidFill>
                  <a:schemeClr val="accent3">
                    <a:lumMod val="75000"/>
                  </a:schemeClr>
                </a:solidFill>
              </a:rPr>
              <a:t>higher</a:t>
            </a:r>
            <a:r>
              <a:rPr lang="fr-CH" sz="2200" b="1" dirty="0">
                <a:solidFill>
                  <a:schemeClr val="accent3">
                    <a:lumMod val="75000"/>
                  </a:schemeClr>
                </a:solidFill>
              </a:rPr>
              <a:t> </a:t>
            </a:r>
            <a:r>
              <a:rPr lang="fr-CH" sz="2200" b="1" dirty="0" err="1">
                <a:solidFill>
                  <a:schemeClr val="accent3">
                    <a:lumMod val="75000"/>
                  </a:schemeClr>
                </a:solidFill>
              </a:rPr>
              <a:t>energies</a:t>
            </a:r>
            <a:r>
              <a:rPr lang="fr-CH" sz="2200" b="1" dirty="0">
                <a:solidFill>
                  <a:schemeClr val="accent3">
                    <a:lumMod val="75000"/>
                  </a:schemeClr>
                </a:solidFill>
              </a:rPr>
              <a:t> </a:t>
            </a:r>
            <a:r>
              <a:rPr lang="fr-CH" sz="2200" b="1" dirty="0" err="1">
                <a:solidFill>
                  <a:schemeClr val="accent3">
                    <a:lumMod val="75000"/>
                  </a:schemeClr>
                </a:solidFill>
              </a:rPr>
              <a:t>with</a:t>
            </a:r>
            <a:r>
              <a:rPr lang="fr-CH" sz="2200" b="1" dirty="0">
                <a:solidFill>
                  <a:schemeClr val="accent3">
                    <a:lumMod val="75000"/>
                  </a:schemeClr>
                </a:solidFill>
              </a:rPr>
              <a:t> </a:t>
            </a:r>
            <a:r>
              <a:rPr lang="fr-CH" sz="2200" b="1" dirty="0" err="1">
                <a:solidFill>
                  <a:schemeClr val="accent3">
                    <a:lumMod val="75000"/>
                  </a:schemeClr>
                </a:solidFill>
              </a:rPr>
              <a:t>low</a:t>
            </a:r>
            <a:r>
              <a:rPr lang="fr-CH" sz="2200" b="1" dirty="0">
                <a:solidFill>
                  <a:schemeClr val="accent3">
                    <a:lumMod val="75000"/>
                  </a:schemeClr>
                </a:solidFill>
              </a:rPr>
              <a:t> Z </a:t>
            </a:r>
            <a:r>
              <a:rPr lang="fr-CH" sz="2200" b="1" dirty="0" err="1">
                <a:solidFill>
                  <a:schemeClr val="accent3">
                    <a:lumMod val="75000"/>
                  </a:schemeClr>
                </a:solidFill>
              </a:rPr>
              <a:t>materials</a:t>
            </a:r>
            <a:r>
              <a:rPr lang="fr-CH" sz="2200" dirty="0"/>
              <a:t>. </a:t>
            </a:r>
          </a:p>
          <a:p>
            <a:pPr marL="342900" indent="-342900">
              <a:buFont typeface="Arial" panose="020B0604020202020204" pitchFamily="34" charset="0"/>
              <a:buChar char="•"/>
            </a:pPr>
            <a:endParaRPr lang="fr-CH" sz="2200" dirty="0"/>
          </a:p>
          <a:p>
            <a:r>
              <a:rPr lang="fr-CH" sz="2200" b="1" u="sng" dirty="0">
                <a:solidFill>
                  <a:schemeClr val="accent3">
                    <a:lumMod val="75000"/>
                  </a:schemeClr>
                </a:solidFill>
              </a:rPr>
              <a:t>Rayleigh </a:t>
            </a:r>
            <a:r>
              <a:rPr lang="fr-CH" sz="2200" b="1" u="sng" dirty="0" err="1">
                <a:solidFill>
                  <a:schemeClr val="accent3">
                    <a:lumMod val="75000"/>
                  </a:schemeClr>
                </a:solidFill>
              </a:rPr>
              <a:t>scattering</a:t>
            </a:r>
            <a:r>
              <a:rPr lang="fr-CH" sz="2200" dirty="0"/>
              <a:t>: </a:t>
            </a:r>
            <a:r>
              <a:rPr lang="fr-CH" sz="2200" b="1" dirty="0" err="1">
                <a:solidFill>
                  <a:schemeClr val="accent3">
                    <a:lumMod val="75000"/>
                  </a:schemeClr>
                </a:solidFill>
              </a:rPr>
              <a:t>low</a:t>
            </a:r>
            <a:r>
              <a:rPr lang="fr-CH" sz="2200" b="1" dirty="0">
                <a:solidFill>
                  <a:schemeClr val="accent3">
                    <a:lumMod val="75000"/>
                  </a:schemeClr>
                </a:solidFill>
              </a:rPr>
              <a:t> </a:t>
            </a:r>
            <a:r>
              <a:rPr lang="fr-CH" sz="2200" b="1" dirty="0" err="1">
                <a:solidFill>
                  <a:schemeClr val="accent3">
                    <a:lumMod val="75000"/>
                  </a:schemeClr>
                </a:solidFill>
              </a:rPr>
              <a:t>probability</a:t>
            </a:r>
            <a:r>
              <a:rPr lang="fr-CH" sz="2200" b="1" dirty="0">
                <a:solidFill>
                  <a:schemeClr val="accent3">
                    <a:lumMod val="75000"/>
                  </a:schemeClr>
                </a:solidFill>
              </a:rPr>
              <a:t> </a:t>
            </a:r>
            <a:r>
              <a:rPr lang="fr-CH" sz="2200" dirty="0"/>
              <a:t>in </a:t>
            </a:r>
            <a:r>
              <a:rPr lang="fr-CH" sz="2200" dirty="0" err="1"/>
              <a:t>medical</a:t>
            </a:r>
            <a:r>
              <a:rPr lang="fr-CH" sz="2200" dirty="0"/>
              <a:t> </a:t>
            </a:r>
            <a:r>
              <a:rPr lang="fr-CH" sz="2200" dirty="0" err="1"/>
              <a:t>imaging</a:t>
            </a:r>
            <a:r>
              <a:rPr lang="fr-CH" sz="2200" dirty="0"/>
              <a:t> (10% of interactions in </a:t>
            </a:r>
            <a:r>
              <a:rPr lang="fr-CH" sz="2200" dirty="0" err="1"/>
              <a:t>mammography</a:t>
            </a:r>
            <a:r>
              <a:rPr lang="fr-CH" sz="2200" dirty="0"/>
              <a:t>, 5% in </a:t>
            </a:r>
            <a:r>
              <a:rPr lang="fr-CH" sz="2200" dirty="0" err="1"/>
              <a:t>chest</a:t>
            </a:r>
            <a:r>
              <a:rPr lang="fr-CH" sz="2200" dirty="0"/>
              <a:t> </a:t>
            </a:r>
            <a:r>
              <a:rPr lang="fr-CH" sz="2200" dirty="0" err="1"/>
              <a:t>radiography</a:t>
            </a:r>
            <a:r>
              <a:rPr lang="fr-CH" sz="2200" dirty="0"/>
              <a:t>).</a:t>
            </a:r>
          </a:p>
          <a:p>
            <a:pPr marL="342900" indent="-342900">
              <a:buFont typeface="Arial" panose="020B0604020202020204" pitchFamily="34" charset="0"/>
              <a:buChar char="•"/>
            </a:pPr>
            <a:endParaRPr lang="fr-CH" sz="2200" dirty="0"/>
          </a:p>
          <a:p>
            <a:r>
              <a:rPr lang="fr-CH" sz="2200" b="1" u="sng" dirty="0">
                <a:solidFill>
                  <a:schemeClr val="accent3">
                    <a:lumMod val="75000"/>
                  </a:schemeClr>
                </a:solidFill>
              </a:rPr>
              <a:t>Pair production</a:t>
            </a:r>
            <a:r>
              <a:rPr lang="fr-CH" sz="2200" dirty="0"/>
              <a:t>: </a:t>
            </a:r>
            <a:r>
              <a:rPr lang="fr-CH" sz="2200" dirty="0" err="1"/>
              <a:t>beyond</a:t>
            </a:r>
            <a:r>
              <a:rPr lang="fr-CH" sz="2200" dirty="0"/>
              <a:t> the range of diagnostic and </a:t>
            </a:r>
            <a:r>
              <a:rPr lang="fr-CH" sz="2200" dirty="0" err="1"/>
              <a:t>nuclear</a:t>
            </a:r>
            <a:r>
              <a:rPr lang="fr-CH" sz="2200" dirty="0"/>
              <a:t> </a:t>
            </a:r>
            <a:r>
              <a:rPr lang="fr-CH" sz="2200" dirty="0" err="1"/>
              <a:t>radiology</a:t>
            </a:r>
            <a:r>
              <a:rPr lang="fr-CH" sz="2200" dirty="0"/>
              <a:t>. </a:t>
            </a:r>
          </a:p>
          <a:p>
            <a:pPr marL="342900" indent="-342900">
              <a:buFont typeface="Arial" panose="020B0604020202020204" pitchFamily="34" charset="0"/>
              <a:buChar char="•"/>
            </a:pPr>
            <a:endParaRPr lang="de-CH" sz="2200" dirty="0"/>
          </a:p>
        </p:txBody>
      </p:sp>
      <p:sp>
        <p:nvSpPr>
          <p:cNvPr id="7" name="Ellipse 6"/>
          <p:cNvSpPr/>
          <p:nvPr/>
        </p:nvSpPr>
        <p:spPr>
          <a:xfrm>
            <a:off x="3172691" y="3982501"/>
            <a:ext cx="1246909" cy="4509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Ellipse 9"/>
          <p:cNvSpPr/>
          <p:nvPr/>
        </p:nvSpPr>
        <p:spPr>
          <a:xfrm>
            <a:off x="3962400" y="4427471"/>
            <a:ext cx="1246909" cy="4509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Ellipse 10"/>
          <p:cNvSpPr/>
          <p:nvPr/>
        </p:nvSpPr>
        <p:spPr>
          <a:xfrm>
            <a:off x="1946564" y="4652948"/>
            <a:ext cx="1246909" cy="4509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95907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p:cNvSpPr>
            <a:spLocks noGrp="1"/>
          </p:cNvSpPr>
          <p:nvPr>
            <p:ph type="title"/>
          </p:nvPr>
        </p:nvSpPr>
        <p:spPr>
          <a:xfrm>
            <a:off x="1014876" y="651514"/>
            <a:ext cx="7923312" cy="1325563"/>
          </a:xfrm>
        </p:spPr>
        <p:txBody>
          <a:bodyPr>
            <a:normAutofit/>
          </a:bodyPr>
          <a:lstStyle/>
          <a:p>
            <a:pPr algn="l"/>
            <a:r>
              <a:rPr lang="en-US" sz="4000" b="1" dirty="0"/>
              <a:t>Noise characterization</a:t>
            </a:r>
          </a:p>
        </p:txBody>
      </p:sp>
      <p:sp>
        <p:nvSpPr>
          <p:cNvPr id="52227" name="Espace réservé du contenu 2"/>
          <p:cNvSpPr>
            <a:spLocks noGrp="1"/>
          </p:cNvSpPr>
          <p:nvPr>
            <p:ph idx="1"/>
          </p:nvPr>
        </p:nvSpPr>
        <p:spPr/>
        <p:txBody>
          <a:bodyPr/>
          <a:lstStyle/>
          <a:p>
            <a:r>
              <a:rPr lang="en-US" dirty="0"/>
              <a:t>In the </a:t>
            </a:r>
            <a:r>
              <a:rPr lang="en-US" b="1" dirty="0">
                <a:solidFill>
                  <a:schemeClr val="accent3">
                    <a:lumMod val="75000"/>
                  </a:schemeClr>
                </a:solidFill>
              </a:rPr>
              <a:t>image domain</a:t>
            </a:r>
          </a:p>
          <a:p>
            <a:pPr lvl="1"/>
            <a:r>
              <a:rPr lang="en-US" dirty="0"/>
              <a:t>Standard deviation</a:t>
            </a:r>
          </a:p>
          <a:p>
            <a:pPr lvl="2"/>
            <a:endParaRPr lang="en-US" dirty="0"/>
          </a:p>
          <a:p>
            <a:r>
              <a:rPr lang="en-US" dirty="0"/>
              <a:t>In the </a:t>
            </a:r>
            <a:r>
              <a:rPr lang="en-US" b="1" dirty="0">
                <a:solidFill>
                  <a:schemeClr val="accent3">
                    <a:lumMod val="75000"/>
                  </a:schemeClr>
                </a:solidFill>
              </a:rPr>
              <a:t>frequency domain</a:t>
            </a:r>
          </a:p>
          <a:p>
            <a:pPr lvl="1"/>
            <a:r>
              <a:rPr lang="en-US" dirty="0"/>
              <a:t>Noise power spectrum</a:t>
            </a:r>
          </a:p>
        </p:txBody>
      </p:sp>
      <p:sp>
        <p:nvSpPr>
          <p:cNvPr id="4" name="Titre 1"/>
          <p:cNvSpPr txBox="1">
            <a:spLocks/>
          </p:cNvSpPr>
          <p:nvPr/>
        </p:nvSpPr>
        <p:spPr>
          <a:xfrm>
            <a:off x="1014876" y="-1126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dirty="0">
                <a:solidFill>
                  <a:schemeClr val="accent2"/>
                </a:solidFill>
              </a:rPr>
              <a:t>Noise</a:t>
            </a:r>
            <a:endParaRPr lang="de-CH" b="1" dirty="0">
              <a:solidFill>
                <a:schemeClr val="accent2"/>
              </a:solidFill>
            </a:endParaRPr>
          </a:p>
        </p:txBody>
      </p:sp>
    </p:spTree>
    <p:extLst>
      <p:ext uri="{BB962C8B-B14F-4D97-AF65-F5344CB8AC3E}">
        <p14:creationId xmlns:p14="http://schemas.microsoft.com/office/powerpoint/2010/main" val="3758972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615935"/>
            <a:ext cx="10515600" cy="1325563"/>
          </a:xfrm>
        </p:spPr>
        <p:txBody>
          <a:bodyPr>
            <a:normAutofit/>
          </a:bodyPr>
          <a:lstStyle/>
          <a:p>
            <a:r>
              <a:rPr lang="fr-CH" sz="4000" b="1" dirty="0"/>
              <a:t>Noise </a:t>
            </a:r>
            <a:r>
              <a:rPr lang="fr-CH" sz="4000" b="1" dirty="0" err="1"/>
              <a:t>characterization</a:t>
            </a:r>
            <a:r>
              <a:rPr lang="fr-CH" sz="4000" b="1" dirty="0"/>
              <a:t>: Standard </a:t>
            </a:r>
            <a:r>
              <a:rPr lang="fr-CH" sz="4000" b="1" dirty="0" err="1"/>
              <a:t>deviation</a:t>
            </a:r>
            <a:endParaRPr lang="de-CH" sz="4000" b="1" dirty="0"/>
          </a:p>
        </p:txBody>
      </p:sp>
      <p:sp>
        <p:nvSpPr>
          <p:cNvPr id="14340" name="AutoShape 7"/>
          <p:cNvSpPr>
            <a:spLocks noChangeAspect="1" noChangeArrowheads="1" noTextEdit="1"/>
          </p:cNvSpPr>
          <p:nvPr/>
        </p:nvSpPr>
        <p:spPr bwMode="auto">
          <a:xfrm>
            <a:off x="4513750" y="4451203"/>
            <a:ext cx="3810000" cy="2078037"/>
          </a:xfrm>
          <a:prstGeom prst="rect">
            <a:avLst/>
          </a:prstGeom>
          <a:noFill/>
          <a:ln w="9525">
            <a:noFill/>
            <a:miter lim="800000"/>
            <a:headEnd/>
            <a:tailEnd/>
          </a:ln>
        </p:spPr>
        <p:txBody>
          <a:bodyPr/>
          <a:lstStyle/>
          <a:p>
            <a:endParaRPr lang="fr-CH"/>
          </a:p>
        </p:txBody>
      </p:sp>
      <p:pic>
        <p:nvPicPr>
          <p:cNvPr id="14342" name="Picture 33" descr="Bruit_mammo.jpg                                                0003F517MACOSX                         B71DC234:"/>
          <p:cNvPicPr>
            <a:picLocks noChangeAspect="1" noChangeArrowheads="1"/>
          </p:cNvPicPr>
          <p:nvPr/>
        </p:nvPicPr>
        <p:blipFill>
          <a:blip r:embed="rId2" cstate="print">
            <a:lum bright="6000" contrast="30000"/>
          </a:blip>
          <a:srcRect/>
          <a:stretch>
            <a:fillRect/>
          </a:stretch>
        </p:blipFill>
        <p:spPr bwMode="auto">
          <a:xfrm>
            <a:off x="233466" y="4221088"/>
            <a:ext cx="2092325" cy="2092325"/>
          </a:xfrm>
          <a:prstGeom prst="rect">
            <a:avLst/>
          </a:prstGeom>
          <a:noFill/>
          <a:ln w="9525">
            <a:noFill/>
            <a:miter lim="800000"/>
            <a:headEnd/>
            <a:tailEnd/>
          </a:ln>
        </p:spPr>
      </p:pic>
      <p:sp>
        <p:nvSpPr>
          <p:cNvPr id="56355" name="Line 35"/>
          <p:cNvSpPr>
            <a:spLocks noChangeShapeType="1"/>
          </p:cNvSpPr>
          <p:nvPr/>
        </p:nvSpPr>
        <p:spPr bwMode="auto">
          <a:xfrm>
            <a:off x="6172688" y="5302102"/>
            <a:ext cx="0" cy="685800"/>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en-US"/>
          </a:p>
        </p:txBody>
      </p:sp>
      <p:sp>
        <p:nvSpPr>
          <p:cNvPr id="56356" name="Line 36"/>
          <p:cNvSpPr>
            <a:spLocks noChangeShapeType="1"/>
          </p:cNvSpPr>
          <p:nvPr/>
        </p:nvSpPr>
        <p:spPr bwMode="auto">
          <a:xfrm>
            <a:off x="7104550" y="5310039"/>
            <a:ext cx="0" cy="685800"/>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en-US"/>
          </a:p>
        </p:txBody>
      </p:sp>
      <p:sp>
        <p:nvSpPr>
          <p:cNvPr id="56357" name="Line 37"/>
          <p:cNvSpPr>
            <a:spLocks noChangeShapeType="1"/>
          </p:cNvSpPr>
          <p:nvPr/>
        </p:nvSpPr>
        <p:spPr bwMode="auto">
          <a:xfrm>
            <a:off x="5580550" y="5310039"/>
            <a:ext cx="609600" cy="0"/>
          </a:xfrm>
          <a:prstGeom prst="line">
            <a:avLst/>
          </a:prstGeom>
          <a:ln>
            <a:headEnd/>
            <a:tailEnd type="stealth" w="med" len="med"/>
          </a:ln>
        </p:spPr>
        <p:style>
          <a:lnRef idx="2">
            <a:schemeClr val="dk1"/>
          </a:lnRef>
          <a:fillRef idx="0">
            <a:schemeClr val="dk1"/>
          </a:fillRef>
          <a:effectRef idx="1">
            <a:schemeClr val="dk1"/>
          </a:effectRef>
          <a:fontRef idx="minor">
            <a:schemeClr val="tx1"/>
          </a:fontRef>
        </p:style>
        <p:txBody>
          <a:bodyPr wrap="none" anchor="ctr"/>
          <a:lstStyle/>
          <a:p>
            <a:pPr>
              <a:defRPr/>
            </a:pPr>
            <a:endParaRPr lang="en-US"/>
          </a:p>
        </p:txBody>
      </p:sp>
      <p:sp>
        <p:nvSpPr>
          <p:cNvPr id="56358" name="Line 38"/>
          <p:cNvSpPr>
            <a:spLocks noChangeShapeType="1"/>
          </p:cNvSpPr>
          <p:nvPr/>
        </p:nvSpPr>
        <p:spPr bwMode="auto">
          <a:xfrm flipH="1">
            <a:off x="7104550" y="5310039"/>
            <a:ext cx="533400" cy="0"/>
          </a:xfrm>
          <a:prstGeom prst="line">
            <a:avLst/>
          </a:prstGeom>
          <a:noFill/>
          <a:ln w="38100">
            <a:solidFill>
              <a:schemeClr val="tx1"/>
            </a:solidFill>
            <a:round/>
            <a:headEnd/>
            <a:tailEnd type="stealth" w="med" len="med"/>
          </a:ln>
          <a:effectLst>
            <a:outerShdw dist="35921" dir="2700000" algn="ctr" rotWithShape="0">
              <a:srgbClr val="000008"/>
            </a:outerShdw>
          </a:effectLst>
        </p:spPr>
        <p:txBody>
          <a:bodyPr wrap="none" anchor="ctr"/>
          <a:lstStyle/>
          <a:p>
            <a:pPr>
              <a:defRPr/>
            </a:pPr>
            <a:endParaRPr lang="en-US"/>
          </a:p>
        </p:txBody>
      </p:sp>
      <p:sp>
        <p:nvSpPr>
          <p:cNvPr id="56359" name="Line 39"/>
          <p:cNvSpPr>
            <a:spLocks noChangeShapeType="1"/>
          </p:cNvSpPr>
          <p:nvPr/>
        </p:nvSpPr>
        <p:spPr bwMode="auto">
          <a:xfrm flipH="1">
            <a:off x="6190150" y="4852839"/>
            <a:ext cx="533400" cy="533400"/>
          </a:xfrm>
          <a:prstGeom prst="line">
            <a:avLst/>
          </a:prstGeom>
          <a:noFill/>
          <a:ln w="12700">
            <a:solidFill>
              <a:srgbClr val="FF0000"/>
            </a:solidFill>
            <a:round/>
            <a:headEnd/>
            <a:tailEnd/>
          </a:ln>
          <a:effectLst>
            <a:outerShdw dist="35921" dir="2700000" algn="ctr" rotWithShape="0">
              <a:srgbClr val="000008"/>
            </a:outerShdw>
          </a:effectLst>
        </p:spPr>
        <p:txBody>
          <a:bodyPr wrap="none" anchor="ctr"/>
          <a:lstStyle/>
          <a:p>
            <a:pPr>
              <a:defRPr/>
            </a:pPr>
            <a:endParaRPr lang="en-US"/>
          </a:p>
        </p:txBody>
      </p:sp>
      <p:sp>
        <p:nvSpPr>
          <p:cNvPr id="56360" name="Line 40"/>
          <p:cNvSpPr>
            <a:spLocks noChangeShapeType="1"/>
          </p:cNvSpPr>
          <p:nvPr/>
        </p:nvSpPr>
        <p:spPr bwMode="auto">
          <a:xfrm flipH="1">
            <a:off x="6190150" y="4929039"/>
            <a:ext cx="685800" cy="685800"/>
          </a:xfrm>
          <a:prstGeom prst="line">
            <a:avLst/>
          </a:prstGeom>
          <a:noFill/>
          <a:ln w="12700">
            <a:solidFill>
              <a:srgbClr val="FF0000"/>
            </a:solidFill>
            <a:round/>
            <a:headEnd/>
            <a:tailEnd/>
          </a:ln>
          <a:effectLst>
            <a:outerShdw dist="35921" dir="2700000" algn="ctr" rotWithShape="0">
              <a:srgbClr val="000008"/>
            </a:outerShdw>
          </a:effectLst>
        </p:spPr>
        <p:txBody>
          <a:bodyPr wrap="none" anchor="ctr"/>
          <a:lstStyle/>
          <a:p>
            <a:pPr>
              <a:defRPr/>
            </a:pPr>
            <a:endParaRPr lang="en-US"/>
          </a:p>
        </p:txBody>
      </p:sp>
      <p:sp>
        <p:nvSpPr>
          <p:cNvPr id="56361" name="Line 41"/>
          <p:cNvSpPr>
            <a:spLocks noChangeShapeType="1"/>
          </p:cNvSpPr>
          <p:nvPr/>
        </p:nvSpPr>
        <p:spPr bwMode="auto">
          <a:xfrm flipH="1">
            <a:off x="6190150" y="5081439"/>
            <a:ext cx="762000" cy="762000"/>
          </a:xfrm>
          <a:prstGeom prst="line">
            <a:avLst/>
          </a:prstGeom>
          <a:noFill/>
          <a:ln w="12700">
            <a:solidFill>
              <a:srgbClr val="FF0000"/>
            </a:solidFill>
            <a:round/>
            <a:headEnd/>
            <a:tailEnd/>
          </a:ln>
          <a:effectLst>
            <a:outerShdw dist="35921" dir="2700000" algn="ctr" rotWithShape="0">
              <a:srgbClr val="000008"/>
            </a:outerShdw>
          </a:effectLst>
        </p:spPr>
        <p:txBody>
          <a:bodyPr wrap="none" anchor="ctr"/>
          <a:lstStyle/>
          <a:p>
            <a:pPr>
              <a:defRPr/>
            </a:pPr>
            <a:endParaRPr lang="en-US"/>
          </a:p>
        </p:txBody>
      </p:sp>
      <p:sp>
        <p:nvSpPr>
          <p:cNvPr id="56362" name="Line 42"/>
          <p:cNvSpPr>
            <a:spLocks noChangeShapeType="1"/>
          </p:cNvSpPr>
          <p:nvPr/>
        </p:nvSpPr>
        <p:spPr bwMode="auto">
          <a:xfrm flipH="1">
            <a:off x="6342550" y="5233839"/>
            <a:ext cx="685800" cy="685800"/>
          </a:xfrm>
          <a:prstGeom prst="line">
            <a:avLst/>
          </a:prstGeom>
          <a:noFill/>
          <a:ln w="12700">
            <a:solidFill>
              <a:srgbClr val="FF0000"/>
            </a:solidFill>
            <a:round/>
            <a:headEnd/>
            <a:tailEnd/>
          </a:ln>
          <a:effectLst>
            <a:outerShdw dist="35921" dir="2700000" algn="ctr" rotWithShape="0">
              <a:srgbClr val="000008"/>
            </a:outerShdw>
          </a:effectLst>
        </p:spPr>
        <p:txBody>
          <a:bodyPr wrap="none" anchor="ctr"/>
          <a:lstStyle/>
          <a:p>
            <a:pPr>
              <a:defRPr/>
            </a:pPr>
            <a:endParaRPr lang="en-US"/>
          </a:p>
        </p:txBody>
      </p:sp>
      <p:sp>
        <p:nvSpPr>
          <p:cNvPr id="56363" name="Line 43"/>
          <p:cNvSpPr>
            <a:spLocks noChangeShapeType="1"/>
          </p:cNvSpPr>
          <p:nvPr/>
        </p:nvSpPr>
        <p:spPr bwMode="auto">
          <a:xfrm flipH="1">
            <a:off x="6571150" y="5386239"/>
            <a:ext cx="533400" cy="533400"/>
          </a:xfrm>
          <a:prstGeom prst="line">
            <a:avLst/>
          </a:prstGeom>
          <a:noFill/>
          <a:ln w="12700">
            <a:solidFill>
              <a:srgbClr val="FF0000"/>
            </a:solidFill>
            <a:round/>
            <a:headEnd/>
            <a:tailEnd/>
          </a:ln>
          <a:effectLst>
            <a:outerShdw dist="35921" dir="2700000" algn="ctr" rotWithShape="0">
              <a:srgbClr val="000008"/>
            </a:outerShdw>
          </a:effectLst>
        </p:spPr>
        <p:txBody>
          <a:bodyPr wrap="none" anchor="ctr"/>
          <a:lstStyle/>
          <a:p>
            <a:pPr>
              <a:defRPr/>
            </a:pPr>
            <a:endParaRPr lang="en-US"/>
          </a:p>
        </p:txBody>
      </p:sp>
      <p:sp>
        <p:nvSpPr>
          <p:cNvPr id="56364" name="Line 44"/>
          <p:cNvSpPr>
            <a:spLocks noChangeShapeType="1"/>
          </p:cNvSpPr>
          <p:nvPr/>
        </p:nvSpPr>
        <p:spPr bwMode="auto">
          <a:xfrm flipH="1">
            <a:off x="6799750" y="5614839"/>
            <a:ext cx="304800" cy="304800"/>
          </a:xfrm>
          <a:prstGeom prst="line">
            <a:avLst/>
          </a:prstGeom>
          <a:noFill/>
          <a:ln w="12700">
            <a:solidFill>
              <a:srgbClr val="FF0000"/>
            </a:solidFill>
            <a:round/>
            <a:headEnd/>
            <a:tailEnd/>
          </a:ln>
          <a:effectLst>
            <a:outerShdw dist="35921" dir="2700000" algn="ctr" rotWithShape="0">
              <a:srgbClr val="000008"/>
            </a:outerShdw>
          </a:effectLst>
        </p:spPr>
        <p:txBody>
          <a:bodyPr wrap="none" anchor="ctr"/>
          <a:lstStyle/>
          <a:p>
            <a:pPr>
              <a:defRPr/>
            </a:pPr>
            <a:endParaRPr lang="en-US"/>
          </a:p>
        </p:txBody>
      </p:sp>
      <p:sp>
        <p:nvSpPr>
          <p:cNvPr id="56365" name="Line 45"/>
          <p:cNvSpPr>
            <a:spLocks noChangeShapeType="1"/>
          </p:cNvSpPr>
          <p:nvPr/>
        </p:nvSpPr>
        <p:spPr bwMode="auto">
          <a:xfrm flipH="1">
            <a:off x="7028350" y="5919639"/>
            <a:ext cx="0" cy="0"/>
          </a:xfrm>
          <a:prstGeom prst="line">
            <a:avLst/>
          </a:prstGeom>
          <a:noFill/>
          <a:ln w="12700">
            <a:solidFill>
              <a:srgbClr val="FF0000"/>
            </a:solidFill>
            <a:round/>
            <a:headEnd/>
            <a:tailEnd/>
          </a:ln>
          <a:effectLst>
            <a:outerShdw dist="35921" dir="2700000" algn="ctr" rotWithShape="0">
              <a:srgbClr val="000008"/>
            </a:outerShdw>
          </a:effectLst>
        </p:spPr>
        <p:txBody>
          <a:bodyPr wrap="none" anchor="ctr"/>
          <a:lstStyle/>
          <a:p>
            <a:pPr>
              <a:defRPr/>
            </a:pPr>
            <a:endParaRPr lang="en-US"/>
          </a:p>
        </p:txBody>
      </p:sp>
      <p:sp>
        <p:nvSpPr>
          <p:cNvPr id="56367" name="Line 47"/>
          <p:cNvSpPr>
            <a:spLocks noChangeShapeType="1"/>
          </p:cNvSpPr>
          <p:nvPr/>
        </p:nvSpPr>
        <p:spPr bwMode="auto">
          <a:xfrm flipH="1">
            <a:off x="6342550" y="4700439"/>
            <a:ext cx="304800" cy="304800"/>
          </a:xfrm>
          <a:prstGeom prst="line">
            <a:avLst/>
          </a:prstGeom>
          <a:noFill/>
          <a:ln w="12700">
            <a:solidFill>
              <a:srgbClr val="FF0000"/>
            </a:solidFill>
            <a:round/>
            <a:headEnd/>
            <a:tailEnd/>
          </a:ln>
          <a:effectLst>
            <a:outerShdw dist="35921" dir="2700000" algn="ctr" rotWithShape="0">
              <a:srgbClr val="000008"/>
            </a:outerShdw>
          </a:effectLst>
        </p:spPr>
        <p:txBody>
          <a:bodyPr wrap="none" anchor="ctr"/>
          <a:lstStyle/>
          <a:p>
            <a:pPr>
              <a:defRPr/>
            </a:pPr>
            <a:endParaRPr lang="en-US"/>
          </a:p>
        </p:txBody>
      </p:sp>
      <p:sp>
        <p:nvSpPr>
          <p:cNvPr id="56368" name="Line 48"/>
          <p:cNvSpPr>
            <a:spLocks noChangeShapeType="1"/>
          </p:cNvSpPr>
          <p:nvPr/>
        </p:nvSpPr>
        <p:spPr bwMode="auto">
          <a:xfrm flipH="1" flipV="1">
            <a:off x="6190150" y="4471839"/>
            <a:ext cx="381000" cy="762000"/>
          </a:xfrm>
          <a:prstGeom prst="line">
            <a:avLst/>
          </a:prstGeom>
          <a:ln>
            <a:solidFill>
              <a:schemeClr val="bg2">
                <a:lumMod val="25000"/>
                <a:lumOff val="75000"/>
              </a:schemeClr>
            </a:solidFill>
            <a:headEnd/>
            <a:tailEnd/>
          </a:ln>
        </p:spPr>
        <p:style>
          <a:lnRef idx="1">
            <a:schemeClr val="accent1"/>
          </a:lnRef>
          <a:fillRef idx="0">
            <a:schemeClr val="accent1"/>
          </a:fillRef>
          <a:effectRef idx="0">
            <a:schemeClr val="accent1"/>
          </a:effectRef>
          <a:fontRef idx="minor">
            <a:schemeClr val="tx1"/>
          </a:fontRef>
        </p:style>
        <p:txBody>
          <a:bodyPr wrap="none" anchor="ctr"/>
          <a:lstStyle/>
          <a:p>
            <a:pPr>
              <a:defRPr/>
            </a:pPr>
            <a:endParaRPr lang="en-US">
              <a:solidFill>
                <a:schemeClr val="tx1">
                  <a:lumMod val="50000"/>
                  <a:lumOff val="50000"/>
                </a:schemeClr>
              </a:solidFill>
            </a:endParaRPr>
          </a:p>
        </p:txBody>
      </p:sp>
      <p:sp>
        <p:nvSpPr>
          <p:cNvPr id="56370" name="Text Box 50"/>
          <p:cNvSpPr txBox="1">
            <a:spLocks noChangeArrowheads="1"/>
          </p:cNvSpPr>
          <p:nvPr/>
        </p:nvSpPr>
        <p:spPr bwMode="auto">
          <a:xfrm>
            <a:off x="7225200" y="4854427"/>
            <a:ext cx="324128" cy="36933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US" dirty="0">
                <a:sym typeface="Symbol" pitchFamily="18" charset="2"/>
              </a:rPr>
              <a:t></a:t>
            </a:r>
            <a:endParaRPr lang="en-US" dirty="0"/>
          </a:p>
        </p:txBody>
      </p:sp>
      <p:sp>
        <p:nvSpPr>
          <p:cNvPr id="14358" name="Rectangle 54"/>
          <p:cNvSpPr>
            <a:spLocks noGrp="1" noChangeArrowheads="1"/>
          </p:cNvSpPr>
          <p:nvPr>
            <p:ph idx="1"/>
          </p:nvPr>
        </p:nvSpPr>
        <p:spPr/>
        <p:txBody>
          <a:bodyPr>
            <a:normAutofit/>
          </a:bodyPr>
          <a:lstStyle/>
          <a:p>
            <a:pPr eaLnBrk="1" hangingPunct="1">
              <a:lnSpc>
                <a:spcPct val="90000"/>
              </a:lnSpc>
            </a:pPr>
            <a:r>
              <a:rPr lang="en-US" dirty="0"/>
              <a:t>First order statistics</a:t>
            </a:r>
          </a:p>
          <a:p>
            <a:pPr lvl="1" eaLnBrk="1" hangingPunct="1">
              <a:lnSpc>
                <a:spcPct val="90000"/>
              </a:lnSpc>
            </a:pPr>
            <a:r>
              <a:rPr lang="en-US" dirty="0"/>
              <a:t>Gaussian distribution around mean value</a:t>
            </a:r>
          </a:p>
          <a:p>
            <a:pPr lvl="1" eaLnBrk="1" hangingPunct="1">
              <a:lnSpc>
                <a:spcPct val="90000"/>
              </a:lnSpc>
            </a:pPr>
            <a:r>
              <a:rPr lang="en-US" dirty="0"/>
              <a:t>Distribution follows a Poisson distribution</a:t>
            </a:r>
          </a:p>
          <a:p>
            <a:pPr lvl="1" eaLnBrk="1" hangingPunct="1">
              <a:lnSpc>
                <a:spcPct val="90000"/>
              </a:lnSpc>
            </a:pPr>
            <a:r>
              <a:rPr lang="en-US" dirty="0"/>
              <a:t>Tends towards a normal distribution symmetrical to average pixel value</a:t>
            </a:r>
          </a:p>
        </p:txBody>
      </p:sp>
      <p:graphicFrame>
        <p:nvGraphicFramePr>
          <p:cNvPr id="14338" name="Object 4"/>
          <p:cNvGraphicFramePr>
            <a:graphicFrameLocks noChangeAspect="1"/>
          </p:cNvGraphicFramePr>
          <p:nvPr>
            <p:extLst>
              <p:ext uri="{D42A27DB-BD31-4B8C-83A1-F6EECF244321}">
                <p14:modId xmlns:p14="http://schemas.microsoft.com/office/powerpoint/2010/main" val="106708225"/>
              </p:ext>
            </p:extLst>
          </p:nvPr>
        </p:nvGraphicFramePr>
        <p:xfrm>
          <a:off x="2465784" y="4739088"/>
          <a:ext cx="1959403" cy="1188490"/>
        </p:xfrm>
        <a:graphic>
          <a:graphicData uri="http://schemas.openxmlformats.org/presentationml/2006/ole">
            <mc:AlternateContent xmlns:mc="http://schemas.openxmlformats.org/markup-compatibility/2006">
              <mc:Choice xmlns:v="urn:schemas-microsoft-com:vml" Requires="v">
                <p:oleObj name="Equation" r:id="rId3" imgW="711000" imgH="431640" progId="Equation.DSMT4">
                  <p:embed/>
                </p:oleObj>
              </mc:Choice>
              <mc:Fallback>
                <p:oleObj name="Equation" r:id="rId3" imgW="711000" imgH="431640" progId="Equation.DSMT4">
                  <p:embed/>
                  <p:pic>
                    <p:nvPicPr>
                      <p:cNvPr id="1433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5784" y="4739088"/>
                        <a:ext cx="1959403" cy="1188490"/>
                      </a:xfrm>
                      <a:prstGeom prst="rect">
                        <a:avLst/>
                      </a:prstGeom>
                      <a:noFill/>
                      <a:ln>
                        <a:noFill/>
                      </a:ln>
                      <a:effectLst/>
                    </p:spPr>
                  </p:pic>
                </p:oleObj>
              </mc:Fallback>
            </mc:AlternateContent>
          </a:graphicData>
        </a:graphic>
      </p:graphicFrame>
      <p:graphicFrame>
        <p:nvGraphicFramePr>
          <p:cNvPr id="14339" name="Object 5"/>
          <p:cNvGraphicFramePr>
            <a:graphicFrameLocks noChangeAspect="1"/>
          </p:cNvGraphicFramePr>
          <p:nvPr>
            <p:extLst>
              <p:ext uri="{D42A27DB-BD31-4B8C-83A1-F6EECF244321}">
                <p14:modId xmlns:p14="http://schemas.microsoft.com/office/powerpoint/2010/main" val="2746157565"/>
              </p:ext>
            </p:extLst>
          </p:nvPr>
        </p:nvGraphicFramePr>
        <p:xfrm>
          <a:off x="8161220" y="4770565"/>
          <a:ext cx="3344980" cy="1125536"/>
        </p:xfrm>
        <a:graphic>
          <a:graphicData uri="http://schemas.openxmlformats.org/presentationml/2006/ole">
            <mc:AlternateContent xmlns:mc="http://schemas.openxmlformats.org/markup-compatibility/2006">
              <mc:Choice xmlns:v="urn:schemas-microsoft-com:vml" Requires="v">
                <p:oleObj name="Equation" r:id="rId5" imgW="1434960" imgH="482400" progId="Equation.DSMT4">
                  <p:embed/>
                </p:oleObj>
              </mc:Choice>
              <mc:Fallback>
                <p:oleObj name="Equation" r:id="rId5" imgW="1434960" imgH="482400" progId="Equation.DSMT4">
                  <p:embed/>
                  <p:pic>
                    <p:nvPicPr>
                      <p:cNvPr id="1433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1220" y="4770565"/>
                        <a:ext cx="3344980" cy="1125536"/>
                      </a:xfrm>
                      <a:prstGeom prst="rect">
                        <a:avLst/>
                      </a:prstGeom>
                      <a:noFill/>
                      <a:ln>
                        <a:noFill/>
                      </a:ln>
                      <a:effectLst/>
                    </p:spPr>
                  </p:pic>
                </p:oleObj>
              </mc:Fallback>
            </mc:AlternateContent>
          </a:graphicData>
        </a:graphic>
      </p:graphicFrame>
      <p:sp>
        <p:nvSpPr>
          <p:cNvPr id="14359" name="Line 9"/>
          <p:cNvSpPr>
            <a:spLocks noChangeShapeType="1"/>
          </p:cNvSpPr>
          <p:nvPr/>
        </p:nvSpPr>
        <p:spPr bwMode="auto">
          <a:xfrm>
            <a:off x="5364650" y="4671865"/>
            <a:ext cx="1588" cy="1273175"/>
          </a:xfrm>
          <a:prstGeom prst="line">
            <a:avLst/>
          </a:prstGeom>
          <a:noFill/>
          <a:ln w="11113">
            <a:solidFill>
              <a:srgbClr val="DDDDDD"/>
            </a:solidFill>
            <a:round/>
            <a:headEnd/>
            <a:tailEnd/>
          </a:ln>
        </p:spPr>
        <p:txBody>
          <a:bodyPr/>
          <a:lstStyle/>
          <a:p>
            <a:endParaRPr lang="fr-CH"/>
          </a:p>
        </p:txBody>
      </p:sp>
      <p:sp>
        <p:nvSpPr>
          <p:cNvPr id="14360" name="Line 10"/>
          <p:cNvSpPr>
            <a:spLocks noChangeShapeType="1"/>
          </p:cNvSpPr>
          <p:nvPr/>
        </p:nvSpPr>
        <p:spPr bwMode="auto">
          <a:xfrm>
            <a:off x="5291626" y="4670278"/>
            <a:ext cx="73025" cy="1587"/>
          </a:xfrm>
          <a:prstGeom prst="line">
            <a:avLst/>
          </a:prstGeom>
          <a:noFill/>
          <a:ln w="11113">
            <a:solidFill>
              <a:srgbClr val="DDDDDD"/>
            </a:solidFill>
            <a:round/>
            <a:headEnd/>
            <a:tailEnd/>
          </a:ln>
        </p:spPr>
        <p:txBody>
          <a:bodyPr/>
          <a:lstStyle/>
          <a:p>
            <a:endParaRPr lang="fr-CH"/>
          </a:p>
        </p:txBody>
      </p:sp>
      <p:sp>
        <p:nvSpPr>
          <p:cNvPr id="1298443" name="Rectangle 11"/>
          <p:cNvSpPr>
            <a:spLocks noChangeArrowheads="1"/>
          </p:cNvSpPr>
          <p:nvPr/>
        </p:nvSpPr>
        <p:spPr bwMode="auto">
          <a:xfrm>
            <a:off x="4872526" y="4563914"/>
            <a:ext cx="391133" cy="230832"/>
          </a:xfrm>
          <a:prstGeom prst="rect">
            <a:avLst/>
          </a:prstGeom>
          <a:noFill/>
          <a:ln w="9525">
            <a:noFill/>
            <a:miter lim="800000"/>
            <a:headEnd/>
            <a:tailEnd/>
          </a:ln>
        </p:spPr>
        <p:txBody>
          <a:bodyPr wrap="none" lIns="0" tIns="0" rIns="0" bIns="0">
            <a:spAutoFit/>
          </a:bodyPr>
          <a:lstStyle/>
          <a:p>
            <a:pPr>
              <a:defRPr/>
            </a:pPr>
            <a:r>
              <a:rPr lang="en-US" sz="1500" b="1">
                <a:solidFill>
                  <a:schemeClr val="tx1">
                    <a:lumMod val="50000"/>
                    <a:lumOff val="50000"/>
                  </a:schemeClr>
                </a:solidFill>
              </a:rPr>
              <a:t>1600</a:t>
            </a:r>
            <a:endParaRPr lang="en-US">
              <a:solidFill>
                <a:schemeClr val="tx1">
                  <a:lumMod val="50000"/>
                  <a:lumOff val="50000"/>
                </a:schemeClr>
              </a:solidFill>
            </a:endParaRPr>
          </a:p>
        </p:txBody>
      </p:sp>
      <p:sp>
        <p:nvSpPr>
          <p:cNvPr id="14362" name="Line 12"/>
          <p:cNvSpPr>
            <a:spLocks noChangeShapeType="1"/>
          </p:cNvSpPr>
          <p:nvPr/>
        </p:nvSpPr>
        <p:spPr bwMode="auto">
          <a:xfrm>
            <a:off x="5328138" y="4749653"/>
            <a:ext cx="36512" cy="1587"/>
          </a:xfrm>
          <a:prstGeom prst="line">
            <a:avLst/>
          </a:prstGeom>
          <a:noFill/>
          <a:ln w="11113">
            <a:solidFill>
              <a:srgbClr val="DDDDDD"/>
            </a:solidFill>
            <a:round/>
            <a:headEnd/>
            <a:tailEnd/>
          </a:ln>
        </p:spPr>
        <p:txBody>
          <a:bodyPr/>
          <a:lstStyle/>
          <a:p>
            <a:endParaRPr lang="fr-CH"/>
          </a:p>
        </p:txBody>
      </p:sp>
      <p:sp>
        <p:nvSpPr>
          <p:cNvPr id="14363" name="Line 13"/>
          <p:cNvSpPr>
            <a:spLocks noChangeShapeType="1"/>
          </p:cNvSpPr>
          <p:nvPr/>
        </p:nvSpPr>
        <p:spPr bwMode="auto">
          <a:xfrm>
            <a:off x="5328138" y="4827439"/>
            <a:ext cx="36512" cy="1588"/>
          </a:xfrm>
          <a:prstGeom prst="line">
            <a:avLst/>
          </a:prstGeom>
          <a:noFill/>
          <a:ln w="11113">
            <a:solidFill>
              <a:srgbClr val="DDDDDD"/>
            </a:solidFill>
            <a:round/>
            <a:headEnd/>
            <a:tailEnd/>
          </a:ln>
        </p:spPr>
        <p:txBody>
          <a:bodyPr/>
          <a:lstStyle/>
          <a:p>
            <a:endParaRPr lang="fr-CH"/>
          </a:p>
        </p:txBody>
      </p:sp>
      <p:sp>
        <p:nvSpPr>
          <p:cNvPr id="14364" name="Line 14"/>
          <p:cNvSpPr>
            <a:spLocks noChangeShapeType="1"/>
          </p:cNvSpPr>
          <p:nvPr/>
        </p:nvSpPr>
        <p:spPr bwMode="auto">
          <a:xfrm>
            <a:off x="5328138" y="4906814"/>
            <a:ext cx="36512" cy="1588"/>
          </a:xfrm>
          <a:prstGeom prst="line">
            <a:avLst/>
          </a:prstGeom>
          <a:noFill/>
          <a:ln w="11113">
            <a:solidFill>
              <a:srgbClr val="DDDDDD"/>
            </a:solidFill>
            <a:round/>
            <a:headEnd/>
            <a:tailEnd/>
          </a:ln>
        </p:spPr>
        <p:txBody>
          <a:bodyPr/>
          <a:lstStyle/>
          <a:p>
            <a:endParaRPr lang="fr-CH"/>
          </a:p>
        </p:txBody>
      </p:sp>
      <p:sp>
        <p:nvSpPr>
          <p:cNvPr id="14365" name="Line 15"/>
          <p:cNvSpPr>
            <a:spLocks noChangeShapeType="1"/>
          </p:cNvSpPr>
          <p:nvPr/>
        </p:nvSpPr>
        <p:spPr bwMode="auto">
          <a:xfrm>
            <a:off x="5291626" y="4986189"/>
            <a:ext cx="73025" cy="1588"/>
          </a:xfrm>
          <a:prstGeom prst="line">
            <a:avLst/>
          </a:prstGeom>
          <a:noFill/>
          <a:ln w="11113">
            <a:solidFill>
              <a:srgbClr val="DDDDDD"/>
            </a:solidFill>
            <a:round/>
            <a:headEnd/>
            <a:tailEnd/>
          </a:ln>
        </p:spPr>
        <p:txBody>
          <a:bodyPr/>
          <a:lstStyle/>
          <a:p>
            <a:endParaRPr lang="fr-CH"/>
          </a:p>
        </p:txBody>
      </p:sp>
      <p:sp>
        <p:nvSpPr>
          <p:cNvPr id="1298448" name="Rectangle 16"/>
          <p:cNvSpPr>
            <a:spLocks noChangeArrowheads="1"/>
          </p:cNvSpPr>
          <p:nvPr/>
        </p:nvSpPr>
        <p:spPr bwMode="auto">
          <a:xfrm>
            <a:off x="4872526" y="4878239"/>
            <a:ext cx="391133" cy="230832"/>
          </a:xfrm>
          <a:prstGeom prst="rect">
            <a:avLst/>
          </a:prstGeom>
          <a:noFill/>
          <a:ln w="9525">
            <a:noFill/>
            <a:miter lim="800000"/>
            <a:headEnd/>
            <a:tailEnd/>
          </a:ln>
        </p:spPr>
        <p:txBody>
          <a:bodyPr wrap="none" lIns="0" tIns="0" rIns="0" bIns="0">
            <a:spAutoFit/>
          </a:bodyPr>
          <a:lstStyle/>
          <a:p>
            <a:pPr>
              <a:defRPr/>
            </a:pPr>
            <a:r>
              <a:rPr lang="en-US" sz="1500" b="1">
                <a:solidFill>
                  <a:schemeClr val="tx1">
                    <a:lumMod val="50000"/>
                    <a:lumOff val="50000"/>
                  </a:schemeClr>
                </a:solidFill>
              </a:rPr>
              <a:t>1200</a:t>
            </a:r>
            <a:endParaRPr lang="en-US">
              <a:solidFill>
                <a:schemeClr val="tx1">
                  <a:lumMod val="50000"/>
                  <a:lumOff val="50000"/>
                </a:schemeClr>
              </a:solidFill>
            </a:endParaRPr>
          </a:p>
        </p:txBody>
      </p:sp>
      <p:sp>
        <p:nvSpPr>
          <p:cNvPr id="14367" name="Line 17"/>
          <p:cNvSpPr>
            <a:spLocks noChangeShapeType="1"/>
          </p:cNvSpPr>
          <p:nvPr/>
        </p:nvSpPr>
        <p:spPr bwMode="auto">
          <a:xfrm>
            <a:off x="5328138" y="5063978"/>
            <a:ext cx="36512" cy="1587"/>
          </a:xfrm>
          <a:prstGeom prst="line">
            <a:avLst/>
          </a:prstGeom>
          <a:noFill/>
          <a:ln w="11113">
            <a:solidFill>
              <a:srgbClr val="DDDDDD"/>
            </a:solidFill>
            <a:round/>
            <a:headEnd/>
            <a:tailEnd/>
          </a:ln>
        </p:spPr>
        <p:txBody>
          <a:bodyPr/>
          <a:lstStyle/>
          <a:p>
            <a:endParaRPr lang="fr-CH"/>
          </a:p>
        </p:txBody>
      </p:sp>
      <p:sp>
        <p:nvSpPr>
          <p:cNvPr id="14368" name="Line 18"/>
          <p:cNvSpPr>
            <a:spLocks noChangeShapeType="1"/>
          </p:cNvSpPr>
          <p:nvPr/>
        </p:nvSpPr>
        <p:spPr bwMode="auto">
          <a:xfrm>
            <a:off x="5328138" y="5144939"/>
            <a:ext cx="36512" cy="1588"/>
          </a:xfrm>
          <a:prstGeom prst="line">
            <a:avLst/>
          </a:prstGeom>
          <a:noFill/>
          <a:ln w="11113">
            <a:solidFill>
              <a:srgbClr val="DDDDDD"/>
            </a:solidFill>
            <a:round/>
            <a:headEnd/>
            <a:tailEnd/>
          </a:ln>
        </p:spPr>
        <p:txBody>
          <a:bodyPr/>
          <a:lstStyle/>
          <a:p>
            <a:endParaRPr lang="fr-CH"/>
          </a:p>
        </p:txBody>
      </p:sp>
      <p:sp>
        <p:nvSpPr>
          <p:cNvPr id="14369" name="Line 19"/>
          <p:cNvSpPr>
            <a:spLocks noChangeShapeType="1"/>
          </p:cNvSpPr>
          <p:nvPr/>
        </p:nvSpPr>
        <p:spPr bwMode="auto">
          <a:xfrm>
            <a:off x="5328138" y="5222728"/>
            <a:ext cx="36512" cy="1587"/>
          </a:xfrm>
          <a:prstGeom prst="line">
            <a:avLst/>
          </a:prstGeom>
          <a:noFill/>
          <a:ln w="11113">
            <a:solidFill>
              <a:srgbClr val="DDDDDD"/>
            </a:solidFill>
            <a:round/>
            <a:headEnd/>
            <a:tailEnd/>
          </a:ln>
        </p:spPr>
        <p:txBody>
          <a:bodyPr/>
          <a:lstStyle/>
          <a:p>
            <a:endParaRPr lang="fr-CH"/>
          </a:p>
        </p:txBody>
      </p:sp>
      <p:sp>
        <p:nvSpPr>
          <p:cNvPr id="14370" name="Line 20"/>
          <p:cNvSpPr>
            <a:spLocks noChangeShapeType="1"/>
          </p:cNvSpPr>
          <p:nvPr/>
        </p:nvSpPr>
        <p:spPr bwMode="auto">
          <a:xfrm>
            <a:off x="5291626" y="5302103"/>
            <a:ext cx="73025" cy="1587"/>
          </a:xfrm>
          <a:prstGeom prst="line">
            <a:avLst/>
          </a:prstGeom>
          <a:noFill/>
          <a:ln w="11113">
            <a:solidFill>
              <a:srgbClr val="DDDDDD"/>
            </a:solidFill>
            <a:round/>
            <a:headEnd/>
            <a:tailEnd/>
          </a:ln>
        </p:spPr>
        <p:txBody>
          <a:bodyPr/>
          <a:lstStyle/>
          <a:p>
            <a:endParaRPr lang="fr-CH"/>
          </a:p>
        </p:txBody>
      </p:sp>
      <p:sp>
        <p:nvSpPr>
          <p:cNvPr id="1298453" name="Rectangle 21"/>
          <p:cNvSpPr>
            <a:spLocks noChangeArrowheads="1"/>
          </p:cNvSpPr>
          <p:nvPr/>
        </p:nvSpPr>
        <p:spPr bwMode="auto">
          <a:xfrm>
            <a:off x="4978888" y="5195739"/>
            <a:ext cx="293350" cy="230832"/>
          </a:xfrm>
          <a:prstGeom prst="rect">
            <a:avLst/>
          </a:prstGeom>
          <a:noFill/>
          <a:ln w="9525">
            <a:noFill/>
            <a:miter lim="800000"/>
            <a:headEnd/>
            <a:tailEnd/>
          </a:ln>
        </p:spPr>
        <p:txBody>
          <a:bodyPr wrap="none" lIns="0" tIns="0" rIns="0" bIns="0">
            <a:spAutoFit/>
          </a:bodyPr>
          <a:lstStyle/>
          <a:p>
            <a:pPr>
              <a:defRPr/>
            </a:pPr>
            <a:r>
              <a:rPr lang="en-US" sz="1500" b="1">
                <a:solidFill>
                  <a:schemeClr val="tx1">
                    <a:lumMod val="50000"/>
                    <a:lumOff val="50000"/>
                  </a:schemeClr>
                </a:solidFill>
              </a:rPr>
              <a:t>800</a:t>
            </a:r>
            <a:endParaRPr lang="en-US">
              <a:solidFill>
                <a:schemeClr val="tx1">
                  <a:lumMod val="50000"/>
                  <a:lumOff val="50000"/>
                </a:schemeClr>
              </a:solidFill>
            </a:endParaRPr>
          </a:p>
        </p:txBody>
      </p:sp>
      <p:sp>
        <p:nvSpPr>
          <p:cNvPr id="14372" name="Line 22"/>
          <p:cNvSpPr>
            <a:spLocks noChangeShapeType="1"/>
          </p:cNvSpPr>
          <p:nvPr/>
        </p:nvSpPr>
        <p:spPr bwMode="auto">
          <a:xfrm>
            <a:off x="5328138" y="5381478"/>
            <a:ext cx="36512" cy="1587"/>
          </a:xfrm>
          <a:prstGeom prst="line">
            <a:avLst/>
          </a:prstGeom>
          <a:noFill/>
          <a:ln w="11113">
            <a:solidFill>
              <a:srgbClr val="DDDDDD"/>
            </a:solidFill>
            <a:round/>
            <a:headEnd/>
            <a:tailEnd/>
          </a:ln>
        </p:spPr>
        <p:txBody>
          <a:bodyPr/>
          <a:lstStyle/>
          <a:p>
            <a:endParaRPr lang="fr-CH"/>
          </a:p>
        </p:txBody>
      </p:sp>
      <p:sp>
        <p:nvSpPr>
          <p:cNvPr id="14373" name="Line 23"/>
          <p:cNvSpPr>
            <a:spLocks noChangeShapeType="1"/>
          </p:cNvSpPr>
          <p:nvPr/>
        </p:nvSpPr>
        <p:spPr bwMode="auto">
          <a:xfrm>
            <a:off x="5328138" y="5459264"/>
            <a:ext cx="36512" cy="1588"/>
          </a:xfrm>
          <a:prstGeom prst="line">
            <a:avLst/>
          </a:prstGeom>
          <a:noFill/>
          <a:ln w="11113">
            <a:solidFill>
              <a:srgbClr val="DDDDDD"/>
            </a:solidFill>
            <a:round/>
            <a:headEnd/>
            <a:tailEnd/>
          </a:ln>
        </p:spPr>
        <p:txBody>
          <a:bodyPr/>
          <a:lstStyle/>
          <a:p>
            <a:endParaRPr lang="fr-CH"/>
          </a:p>
        </p:txBody>
      </p:sp>
      <p:sp>
        <p:nvSpPr>
          <p:cNvPr id="14374" name="Line 24"/>
          <p:cNvSpPr>
            <a:spLocks noChangeShapeType="1"/>
          </p:cNvSpPr>
          <p:nvPr/>
        </p:nvSpPr>
        <p:spPr bwMode="auto">
          <a:xfrm>
            <a:off x="5328138" y="5540228"/>
            <a:ext cx="36512" cy="1587"/>
          </a:xfrm>
          <a:prstGeom prst="line">
            <a:avLst/>
          </a:prstGeom>
          <a:noFill/>
          <a:ln w="11113">
            <a:solidFill>
              <a:srgbClr val="DDDDDD"/>
            </a:solidFill>
            <a:round/>
            <a:headEnd/>
            <a:tailEnd/>
          </a:ln>
        </p:spPr>
        <p:txBody>
          <a:bodyPr/>
          <a:lstStyle/>
          <a:p>
            <a:endParaRPr lang="fr-CH"/>
          </a:p>
        </p:txBody>
      </p:sp>
      <p:sp>
        <p:nvSpPr>
          <p:cNvPr id="14375" name="Line 25"/>
          <p:cNvSpPr>
            <a:spLocks noChangeShapeType="1"/>
          </p:cNvSpPr>
          <p:nvPr/>
        </p:nvSpPr>
        <p:spPr bwMode="auto">
          <a:xfrm>
            <a:off x="5291626" y="5618014"/>
            <a:ext cx="73025" cy="1588"/>
          </a:xfrm>
          <a:prstGeom prst="line">
            <a:avLst/>
          </a:prstGeom>
          <a:noFill/>
          <a:ln w="11113">
            <a:solidFill>
              <a:srgbClr val="DDDDDD"/>
            </a:solidFill>
            <a:round/>
            <a:headEnd/>
            <a:tailEnd/>
          </a:ln>
        </p:spPr>
        <p:txBody>
          <a:bodyPr/>
          <a:lstStyle/>
          <a:p>
            <a:endParaRPr lang="fr-CH"/>
          </a:p>
        </p:txBody>
      </p:sp>
      <p:sp>
        <p:nvSpPr>
          <p:cNvPr id="1298458" name="Rectangle 26"/>
          <p:cNvSpPr>
            <a:spLocks noChangeArrowheads="1"/>
          </p:cNvSpPr>
          <p:nvPr/>
        </p:nvSpPr>
        <p:spPr bwMode="auto">
          <a:xfrm>
            <a:off x="4978888" y="5511652"/>
            <a:ext cx="293350" cy="230832"/>
          </a:xfrm>
          <a:prstGeom prst="rect">
            <a:avLst/>
          </a:prstGeom>
          <a:noFill/>
          <a:ln w="9525">
            <a:noFill/>
            <a:miter lim="800000"/>
            <a:headEnd/>
            <a:tailEnd/>
          </a:ln>
        </p:spPr>
        <p:txBody>
          <a:bodyPr wrap="none" lIns="0" tIns="0" rIns="0" bIns="0">
            <a:spAutoFit/>
          </a:bodyPr>
          <a:lstStyle/>
          <a:p>
            <a:pPr>
              <a:defRPr/>
            </a:pPr>
            <a:r>
              <a:rPr lang="en-US" sz="1500" b="1">
                <a:solidFill>
                  <a:schemeClr val="tx1">
                    <a:lumMod val="50000"/>
                    <a:lumOff val="50000"/>
                  </a:schemeClr>
                </a:solidFill>
              </a:rPr>
              <a:t>400</a:t>
            </a:r>
            <a:endParaRPr lang="en-US">
              <a:solidFill>
                <a:schemeClr val="tx1">
                  <a:lumMod val="50000"/>
                  <a:lumOff val="50000"/>
                </a:schemeClr>
              </a:solidFill>
            </a:endParaRPr>
          </a:p>
        </p:txBody>
      </p:sp>
      <p:sp>
        <p:nvSpPr>
          <p:cNvPr id="14377" name="Line 27"/>
          <p:cNvSpPr>
            <a:spLocks noChangeShapeType="1"/>
          </p:cNvSpPr>
          <p:nvPr/>
        </p:nvSpPr>
        <p:spPr bwMode="auto">
          <a:xfrm>
            <a:off x="5328138" y="5697389"/>
            <a:ext cx="36512" cy="1588"/>
          </a:xfrm>
          <a:prstGeom prst="line">
            <a:avLst/>
          </a:prstGeom>
          <a:noFill/>
          <a:ln w="11113">
            <a:solidFill>
              <a:srgbClr val="DDDDDD"/>
            </a:solidFill>
            <a:round/>
            <a:headEnd/>
            <a:tailEnd/>
          </a:ln>
        </p:spPr>
        <p:txBody>
          <a:bodyPr/>
          <a:lstStyle/>
          <a:p>
            <a:endParaRPr lang="fr-CH"/>
          </a:p>
        </p:txBody>
      </p:sp>
      <p:sp>
        <p:nvSpPr>
          <p:cNvPr id="14378" name="Line 28"/>
          <p:cNvSpPr>
            <a:spLocks noChangeShapeType="1"/>
          </p:cNvSpPr>
          <p:nvPr/>
        </p:nvSpPr>
        <p:spPr bwMode="auto">
          <a:xfrm>
            <a:off x="5328138" y="5776764"/>
            <a:ext cx="36512" cy="1588"/>
          </a:xfrm>
          <a:prstGeom prst="line">
            <a:avLst/>
          </a:prstGeom>
          <a:noFill/>
          <a:ln w="11113">
            <a:solidFill>
              <a:srgbClr val="DDDDDD"/>
            </a:solidFill>
            <a:round/>
            <a:headEnd/>
            <a:tailEnd/>
          </a:ln>
        </p:spPr>
        <p:txBody>
          <a:bodyPr/>
          <a:lstStyle/>
          <a:p>
            <a:endParaRPr lang="fr-CH"/>
          </a:p>
        </p:txBody>
      </p:sp>
      <p:sp>
        <p:nvSpPr>
          <p:cNvPr id="14379" name="Line 29"/>
          <p:cNvSpPr>
            <a:spLocks noChangeShapeType="1"/>
          </p:cNvSpPr>
          <p:nvPr/>
        </p:nvSpPr>
        <p:spPr bwMode="auto">
          <a:xfrm>
            <a:off x="5328138" y="5854553"/>
            <a:ext cx="36512" cy="1587"/>
          </a:xfrm>
          <a:prstGeom prst="line">
            <a:avLst/>
          </a:prstGeom>
          <a:noFill/>
          <a:ln w="11113">
            <a:solidFill>
              <a:srgbClr val="DDDDDD"/>
            </a:solidFill>
            <a:round/>
            <a:headEnd/>
            <a:tailEnd/>
          </a:ln>
        </p:spPr>
        <p:txBody>
          <a:bodyPr/>
          <a:lstStyle/>
          <a:p>
            <a:endParaRPr lang="fr-CH"/>
          </a:p>
        </p:txBody>
      </p:sp>
      <p:sp>
        <p:nvSpPr>
          <p:cNvPr id="14380" name="Line 30"/>
          <p:cNvSpPr>
            <a:spLocks noChangeShapeType="1"/>
          </p:cNvSpPr>
          <p:nvPr/>
        </p:nvSpPr>
        <p:spPr bwMode="auto">
          <a:xfrm>
            <a:off x="5291626" y="5927578"/>
            <a:ext cx="73025" cy="1587"/>
          </a:xfrm>
          <a:prstGeom prst="line">
            <a:avLst/>
          </a:prstGeom>
          <a:noFill/>
          <a:ln w="11113">
            <a:solidFill>
              <a:srgbClr val="DDDDDD"/>
            </a:solidFill>
            <a:round/>
            <a:headEnd/>
            <a:tailEnd/>
          </a:ln>
        </p:spPr>
        <p:txBody>
          <a:bodyPr/>
          <a:lstStyle/>
          <a:p>
            <a:endParaRPr lang="fr-CH"/>
          </a:p>
        </p:txBody>
      </p:sp>
      <p:sp>
        <p:nvSpPr>
          <p:cNvPr id="1298463" name="Rectangle 31"/>
          <p:cNvSpPr>
            <a:spLocks noChangeArrowheads="1"/>
          </p:cNvSpPr>
          <p:nvPr/>
        </p:nvSpPr>
        <p:spPr bwMode="auto">
          <a:xfrm>
            <a:off x="5188438" y="5821214"/>
            <a:ext cx="97784" cy="230832"/>
          </a:xfrm>
          <a:prstGeom prst="rect">
            <a:avLst/>
          </a:prstGeom>
          <a:noFill/>
          <a:ln w="9525">
            <a:noFill/>
            <a:miter lim="800000"/>
            <a:headEnd/>
            <a:tailEnd/>
          </a:ln>
        </p:spPr>
        <p:txBody>
          <a:bodyPr wrap="none" lIns="0" tIns="0" rIns="0" bIns="0">
            <a:spAutoFit/>
          </a:bodyPr>
          <a:lstStyle/>
          <a:p>
            <a:pPr>
              <a:defRPr/>
            </a:pPr>
            <a:r>
              <a:rPr lang="en-US" sz="1500" b="1" dirty="0">
                <a:solidFill>
                  <a:schemeClr val="tx1">
                    <a:lumMod val="50000"/>
                    <a:lumOff val="50000"/>
                  </a:schemeClr>
                </a:solidFill>
              </a:rPr>
              <a:t>0</a:t>
            </a:r>
            <a:endParaRPr lang="en-US" dirty="0">
              <a:solidFill>
                <a:schemeClr val="tx1">
                  <a:lumMod val="50000"/>
                  <a:lumOff val="50000"/>
                </a:schemeClr>
              </a:solidFill>
            </a:endParaRPr>
          </a:p>
        </p:txBody>
      </p:sp>
      <p:sp>
        <p:nvSpPr>
          <p:cNvPr id="1298464" name="Rectangle 32"/>
          <p:cNvSpPr>
            <a:spLocks noChangeArrowheads="1"/>
          </p:cNvSpPr>
          <p:nvPr/>
        </p:nvSpPr>
        <p:spPr bwMode="auto">
          <a:xfrm rot="16200000">
            <a:off x="4243881" y="5129535"/>
            <a:ext cx="800091" cy="230832"/>
          </a:xfrm>
          <a:prstGeom prst="rect">
            <a:avLst/>
          </a:prstGeom>
          <a:noFill/>
          <a:ln w="9525">
            <a:noFill/>
            <a:miter lim="800000"/>
            <a:headEnd/>
            <a:tailEnd/>
          </a:ln>
        </p:spPr>
        <p:txBody>
          <a:bodyPr wrap="none" lIns="0" tIns="0" rIns="0" bIns="0">
            <a:spAutoFit/>
          </a:bodyPr>
          <a:lstStyle/>
          <a:p>
            <a:pPr>
              <a:defRPr/>
            </a:pPr>
            <a:r>
              <a:rPr lang="en-US" sz="1500" b="1">
                <a:solidFill>
                  <a:schemeClr val="tx1">
                    <a:lumMod val="50000"/>
                    <a:lumOff val="50000"/>
                  </a:schemeClr>
                </a:solidFill>
              </a:rPr>
              <a:t># of pixels</a:t>
            </a:r>
            <a:endParaRPr lang="en-US">
              <a:solidFill>
                <a:schemeClr val="tx1">
                  <a:lumMod val="50000"/>
                  <a:lumOff val="50000"/>
                </a:schemeClr>
              </a:solidFill>
            </a:endParaRPr>
          </a:p>
        </p:txBody>
      </p:sp>
      <p:sp>
        <p:nvSpPr>
          <p:cNvPr id="14383" name="Line 33"/>
          <p:cNvSpPr>
            <a:spLocks noChangeShapeType="1"/>
          </p:cNvSpPr>
          <p:nvPr/>
        </p:nvSpPr>
        <p:spPr bwMode="auto">
          <a:xfrm>
            <a:off x="5364650" y="5956153"/>
            <a:ext cx="2509838" cy="1587"/>
          </a:xfrm>
          <a:prstGeom prst="line">
            <a:avLst/>
          </a:prstGeom>
          <a:noFill/>
          <a:ln w="11113">
            <a:solidFill>
              <a:srgbClr val="DDDDDD"/>
            </a:solidFill>
            <a:round/>
            <a:headEnd/>
            <a:tailEnd/>
          </a:ln>
        </p:spPr>
        <p:txBody>
          <a:bodyPr/>
          <a:lstStyle/>
          <a:p>
            <a:endParaRPr lang="fr-CH"/>
          </a:p>
        </p:txBody>
      </p:sp>
      <p:sp>
        <p:nvSpPr>
          <p:cNvPr id="14384" name="Line 34"/>
          <p:cNvSpPr>
            <a:spLocks noChangeShapeType="1"/>
          </p:cNvSpPr>
          <p:nvPr/>
        </p:nvSpPr>
        <p:spPr bwMode="auto">
          <a:xfrm>
            <a:off x="7880839" y="5956152"/>
            <a:ext cx="1587" cy="74612"/>
          </a:xfrm>
          <a:prstGeom prst="line">
            <a:avLst/>
          </a:prstGeom>
          <a:noFill/>
          <a:ln w="11113">
            <a:solidFill>
              <a:srgbClr val="DDDDDD"/>
            </a:solidFill>
            <a:round/>
            <a:headEnd/>
            <a:tailEnd/>
          </a:ln>
        </p:spPr>
        <p:txBody>
          <a:bodyPr/>
          <a:lstStyle/>
          <a:p>
            <a:endParaRPr lang="fr-CH"/>
          </a:p>
        </p:txBody>
      </p:sp>
      <p:sp>
        <p:nvSpPr>
          <p:cNvPr id="1298467" name="Rectangle 35"/>
          <p:cNvSpPr>
            <a:spLocks noChangeArrowheads="1"/>
          </p:cNvSpPr>
          <p:nvPr/>
        </p:nvSpPr>
        <p:spPr bwMode="auto">
          <a:xfrm>
            <a:off x="7718914" y="6078389"/>
            <a:ext cx="391133" cy="230832"/>
          </a:xfrm>
          <a:prstGeom prst="rect">
            <a:avLst/>
          </a:prstGeom>
          <a:noFill/>
          <a:ln w="9525">
            <a:noFill/>
            <a:miter lim="800000"/>
            <a:headEnd/>
            <a:tailEnd/>
          </a:ln>
        </p:spPr>
        <p:txBody>
          <a:bodyPr wrap="none" lIns="0" tIns="0" rIns="0" bIns="0">
            <a:spAutoFit/>
          </a:bodyPr>
          <a:lstStyle/>
          <a:p>
            <a:pPr>
              <a:defRPr/>
            </a:pPr>
            <a:r>
              <a:rPr lang="en-US" sz="1500" b="1">
                <a:solidFill>
                  <a:schemeClr val="tx1">
                    <a:lumMod val="50000"/>
                    <a:lumOff val="50000"/>
                  </a:schemeClr>
                </a:solidFill>
              </a:rPr>
              <a:t>1100</a:t>
            </a:r>
            <a:endParaRPr lang="en-US">
              <a:solidFill>
                <a:schemeClr val="tx1">
                  <a:lumMod val="50000"/>
                  <a:lumOff val="50000"/>
                </a:schemeClr>
              </a:solidFill>
            </a:endParaRPr>
          </a:p>
        </p:txBody>
      </p:sp>
      <p:sp>
        <p:nvSpPr>
          <p:cNvPr id="14386" name="Line 36"/>
          <p:cNvSpPr>
            <a:spLocks noChangeShapeType="1"/>
          </p:cNvSpPr>
          <p:nvPr/>
        </p:nvSpPr>
        <p:spPr bwMode="auto">
          <a:xfrm>
            <a:off x="7757014" y="5956152"/>
            <a:ext cx="1587" cy="36512"/>
          </a:xfrm>
          <a:prstGeom prst="line">
            <a:avLst/>
          </a:prstGeom>
          <a:noFill/>
          <a:ln w="11113">
            <a:solidFill>
              <a:srgbClr val="DDDDDD"/>
            </a:solidFill>
            <a:round/>
            <a:headEnd/>
            <a:tailEnd/>
          </a:ln>
        </p:spPr>
        <p:txBody>
          <a:bodyPr/>
          <a:lstStyle/>
          <a:p>
            <a:endParaRPr lang="fr-CH"/>
          </a:p>
        </p:txBody>
      </p:sp>
      <p:sp>
        <p:nvSpPr>
          <p:cNvPr id="14387" name="Line 37"/>
          <p:cNvSpPr>
            <a:spLocks noChangeShapeType="1"/>
          </p:cNvSpPr>
          <p:nvPr/>
        </p:nvSpPr>
        <p:spPr bwMode="auto">
          <a:xfrm>
            <a:off x="7631600" y="5956152"/>
            <a:ext cx="1588" cy="36512"/>
          </a:xfrm>
          <a:prstGeom prst="line">
            <a:avLst/>
          </a:prstGeom>
          <a:noFill/>
          <a:ln w="11113">
            <a:solidFill>
              <a:srgbClr val="DDDDDD"/>
            </a:solidFill>
            <a:round/>
            <a:headEnd/>
            <a:tailEnd/>
          </a:ln>
        </p:spPr>
        <p:txBody>
          <a:bodyPr/>
          <a:lstStyle/>
          <a:p>
            <a:endParaRPr lang="fr-CH"/>
          </a:p>
        </p:txBody>
      </p:sp>
      <p:sp>
        <p:nvSpPr>
          <p:cNvPr id="14388" name="Line 38"/>
          <p:cNvSpPr>
            <a:spLocks noChangeShapeType="1"/>
          </p:cNvSpPr>
          <p:nvPr/>
        </p:nvSpPr>
        <p:spPr bwMode="auto">
          <a:xfrm>
            <a:off x="7507775" y="5956152"/>
            <a:ext cx="1588" cy="36512"/>
          </a:xfrm>
          <a:prstGeom prst="line">
            <a:avLst/>
          </a:prstGeom>
          <a:noFill/>
          <a:ln w="11113">
            <a:solidFill>
              <a:srgbClr val="DDDDDD"/>
            </a:solidFill>
            <a:round/>
            <a:headEnd/>
            <a:tailEnd/>
          </a:ln>
        </p:spPr>
        <p:txBody>
          <a:bodyPr/>
          <a:lstStyle/>
          <a:p>
            <a:endParaRPr lang="fr-CH"/>
          </a:p>
        </p:txBody>
      </p:sp>
      <p:sp>
        <p:nvSpPr>
          <p:cNvPr id="14389" name="Line 39"/>
          <p:cNvSpPr>
            <a:spLocks noChangeShapeType="1"/>
          </p:cNvSpPr>
          <p:nvPr/>
        </p:nvSpPr>
        <p:spPr bwMode="auto">
          <a:xfrm>
            <a:off x="7382364" y="5956152"/>
            <a:ext cx="1587" cy="36512"/>
          </a:xfrm>
          <a:prstGeom prst="line">
            <a:avLst/>
          </a:prstGeom>
          <a:noFill/>
          <a:ln w="11113">
            <a:solidFill>
              <a:srgbClr val="DDDDDD"/>
            </a:solidFill>
            <a:round/>
            <a:headEnd/>
            <a:tailEnd/>
          </a:ln>
        </p:spPr>
        <p:txBody>
          <a:bodyPr/>
          <a:lstStyle/>
          <a:p>
            <a:endParaRPr lang="fr-CH"/>
          </a:p>
        </p:txBody>
      </p:sp>
      <p:sp>
        <p:nvSpPr>
          <p:cNvPr id="14390" name="Line 40"/>
          <p:cNvSpPr>
            <a:spLocks noChangeShapeType="1"/>
          </p:cNvSpPr>
          <p:nvPr/>
        </p:nvSpPr>
        <p:spPr bwMode="auto">
          <a:xfrm>
            <a:off x="7258539" y="5956152"/>
            <a:ext cx="1587" cy="74612"/>
          </a:xfrm>
          <a:prstGeom prst="line">
            <a:avLst/>
          </a:prstGeom>
          <a:noFill/>
          <a:ln w="11113">
            <a:solidFill>
              <a:srgbClr val="DDDDDD"/>
            </a:solidFill>
            <a:round/>
            <a:headEnd/>
            <a:tailEnd/>
          </a:ln>
        </p:spPr>
        <p:txBody>
          <a:bodyPr/>
          <a:lstStyle/>
          <a:p>
            <a:endParaRPr lang="fr-CH"/>
          </a:p>
        </p:txBody>
      </p:sp>
      <p:sp>
        <p:nvSpPr>
          <p:cNvPr id="1298473" name="Rectangle 41"/>
          <p:cNvSpPr>
            <a:spLocks noChangeArrowheads="1"/>
          </p:cNvSpPr>
          <p:nvPr/>
        </p:nvSpPr>
        <p:spPr bwMode="auto">
          <a:xfrm>
            <a:off x="7091851" y="6078389"/>
            <a:ext cx="391133" cy="230832"/>
          </a:xfrm>
          <a:prstGeom prst="rect">
            <a:avLst/>
          </a:prstGeom>
          <a:noFill/>
          <a:ln w="9525">
            <a:noFill/>
            <a:miter lim="800000"/>
            <a:headEnd/>
            <a:tailEnd/>
          </a:ln>
        </p:spPr>
        <p:txBody>
          <a:bodyPr wrap="none" lIns="0" tIns="0" rIns="0" bIns="0">
            <a:spAutoFit/>
          </a:bodyPr>
          <a:lstStyle/>
          <a:p>
            <a:pPr>
              <a:defRPr/>
            </a:pPr>
            <a:r>
              <a:rPr lang="en-US" sz="1500" b="1">
                <a:solidFill>
                  <a:schemeClr val="tx1">
                    <a:lumMod val="50000"/>
                    <a:lumOff val="50000"/>
                  </a:schemeClr>
                </a:solidFill>
              </a:rPr>
              <a:t>1050</a:t>
            </a:r>
            <a:endParaRPr lang="en-US">
              <a:solidFill>
                <a:schemeClr val="tx1">
                  <a:lumMod val="50000"/>
                  <a:lumOff val="50000"/>
                </a:schemeClr>
              </a:solidFill>
            </a:endParaRPr>
          </a:p>
        </p:txBody>
      </p:sp>
      <p:sp>
        <p:nvSpPr>
          <p:cNvPr id="14392" name="Line 42"/>
          <p:cNvSpPr>
            <a:spLocks noChangeShapeType="1"/>
          </p:cNvSpPr>
          <p:nvPr/>
        </p:nvSpPr>
        <p:spPr bwMode="auto">
          <a:xfrm>
            <a:off x="7134714" y="5956152"/>
            <a:ext cx="1587" cy="36512"/>
          </a:xfrm>
          <a:prstGeom prst="line">
            <a:avLst/>
          </a:prstGeom>
          <a:noFill/>
          <a:ln w="11113">
            <a:solidFill>
              <a:srgbClr val="DDDDDD"/>
            </a:solidFill>
            <a:round/>
            <a:headEnd/>
            <a:tailEnd/>
          </a:ln>
        </p:spPr>
        <p:txBody>
          <a:bodyPr/>
          <a:lstStyle/>
          <a:p>
            <a:endParaRPr lang="fr-CH"/>
          </a:p>
        </p:txBody>
      </p:sp>
      <p:sp>
        <p:nvSpPr>
          <p:cNvPr id="14393" name="Line 43"/>
          <p:cNvSpPr>
            <a:spLocks noChangeShapeType="1"/>
          </p:cNvSpPr>
          <p:nvPr/>
        </p:nvSpPr>
        <p:spPr bwMode="auto">
          <a:xfrm>
            <a:off x="7009300" y="5956152"/>
            <a:ext cx="1588" cy="36512"/>
          </a:xfrm>
          <a:prstGeom prst="line">
            <a:avLst/>
          </a:prstGeom>
          <a:noFill/>
          <a:ln w="11113">
            <a:solidFill>
              <a:srgbClr val="DDDDDD"/>
            </a:solidFill>
            <a:round/>
            <a:headEnd/>
            <a:tailEnd/>
          </a:ln>
        </p:spPr>
        <p:txBody>
          <a:bodyPr/>
          <a:lstStyle/>
          <a:p>
            <a:endParaRPr lang="fr-CH"/>
          </a:p>
        </p:txBody>
      </p:sp>
      <p:sp>
        <p:nvSpPr>
          <p:cNvPr id="14394" name="Line 44"/>
          <p:cNvSpPr>
            <a:spLocks noChangeShapeType="1"/>
          </p:cNvSpPr>
          <p:nvPr/>
        </p:nvSpPr>
        <p:spPr bwMode="auto">
          <a:xfrm>
            <a:off x="6885475" y="5956152"/>
            <a:ext cx="1588" cy="36512"/>
          </a:xfrm>
          <a:prstGeom prst="line">
            <a:avLst/>
          </a:prstGeom>
          <a:noFill/>
          <a:ln w="11113">
            <a:solidFill>
              <a:srgbClr val="DDDDDD"/>
            </a:solidFill>
            <a:round/>
            <a:headEnd/>
            <a:tailEnd/>
          </a:ln>
        </p:spPr>
        <p:txBody>
          <a:bodyPr/>
          <a:lstStyle/>
          <a:p>
            <a:endParaRPr lang="fr-CH"/>
          </a:p>
        </p:txBody>
      </p:sp>
      <p:sp>
        <p:nvSpPr>
          <p:cNvPr id="14395" name="Line 45"/>
          <p:cNvSpPr>
            <a:spLocks noChangeShapeType="1"/>
          </p:cNvSpPr>
          <p:nvPr/>
        </p:nvSpPr>
        <p:spPr bwMode="auto">
          <a:xfrm>
            <a:off x="6761650" y="5956152"/>
            <a:ext cx="1588" cy="36512"/>
          </a:xfrm>
          <a:prstGeom prst="line">
            <a:avLst/>
          </a:prstGeom>
          <a:noFill/>
          <a:ln w="11113">
            <a:solidFill>
              <a:srgbClr val="DDDDDD"/>
            </a:solidFill>
            <a:round/>
            <a:headEnd/>
            <a:tailEnd/>
          </a:ln>
        </p:spPr>
        <p:txBody>
          <a:bodyPr/>
          <a:lstStyle/>
          <a:p>
            <a:endParaRPr lang="fr-CH"/>
          </a:p>
        </p:txBody>
      </p:sp>
      <p:sp>
        <p:nvSpPr>
          <p:cNvPr id="14396" name="Line 46"/>
          <p:cNvSpPr>
            <a:spLocks noChangeShapeType="1"/>
          </p:cNvSpPr>
          <p:nvPr/>
        </p:nvSpPr>
        <p:spPr bwMode="auto">
          <a:xfrm>
            <a:off x="6637825" y="5956152"/>
            <a:ext cx="1588" cy="74612"/>
          </a:xfrm>
          <a:prstGeom prst="line">
            <a:avLst/>
          </a:prstGeom>
          <a:noFill/>
          <a:ln w="11113">
            <a:solidFill>
              <a:srgbClr val="DDDDDD"/>
            </a:solidFill>
            <a:round/>
            <a:headEnd/>
            <a:tailEnd/>
          </a:ln>
        </p:spPr>
        <p:txBody>
          <a:bodyPr/>
          <a:lstStyle/>
          <a:p>
            <a:endParaRPr lang="fr-CH"/>
          </a:p>
        </p:txBody>
      </p:sp>
      <p:sp>
        <p:nvSpPr>
          <p:cNvPr id="1298479" name="Rectangle 47"/>
          <p:cNvSpPr>
            <a:spLocks noChangeArrowheads="1"/>
          </p:cNvSpPr>
          <p:nvPr/>
        </p:nvSpPr>
        <p:spPr bwMode="auto">
          <a:xfrm>
            <a:off x="6469551" y="6078389"/>
            <a:ext cx="391133" cy="230832"/>
          </a:xfrm>
          <a:prstGeom prst="rect">
            <a:avLst/>
          </a:prstGeom>
          <a:noFill/>
          <a:ln w="9525">
            <a:noFill/>
            <a:miter lim="800000"/>
            <a:headEnd/>
            <a:tailEnd/>
          </a:ln>
        </p:spPr>
        <p:txBody>
          <a:bodyPr wrap="none" lIns="0" tIns="0" rIns="0" bIns="0">
            <a:spAutoFit/>
          </a:bodyPr>
          <a:lstStyle/>
          <a:p>
            <a:pPr>
              <a:defRPr/>
            </a:pPr>
            <a:r>
              <a:rPr lang="en-US" sz="1500" b="1">
                <a:solidFill>
                  <a:schemeClr val="tx1">
                    <a:lumMod val="50000"/>
                    <a:lumOff val="50000"/>
                  </a:schemeClr>
                </a:solidFill>
              </a:rPr>
              <a:t>1000</a:t>
            </a:r>
            <a:endParaRPr lang="en-US">
              <a:solidFill>
                <a:schemeClr val="tx1">
                  <a:lumMod val="50000"/>
                  <a:lumOff val="50000"/>
                </a:schemeClr>
              </a:solidFill>
            </a:endParaRPr>
          </a:p>
        </p:txBody>
      </p:sp>
      <p:sp>
        <p:nvSpPr>
          <p:cNvPr id="14398" name="Line 48"/>
          <p:cNvSpPr>
            <a:spLocks noChangeShapeType="1"/>
          </p:cNvSpPr>
          <p:nvPr/>
        </p:nvSpPr>
        <p:spPr bwMode="auto">
          <a:xfrm>
            <a:off x="6514000" y="5956152"/>
            <a:ext cx="1588" cy="36512"/>
          </a:xfrm>
          <a:prstGeom prst="line">
            <a:avLst/>
          </a:prstGeom>
          <a:noFill/>
          <a:ln w="11113">
            <a:solidFill>
              <a:srgbClr val="DDDDDD"/>
            </a:solidFill>
            <a:round/>
            <a:headEnd/>
            <a:tailEnd/>
          </a:ln>
        </p:spPr>
        <p:txBody>
          <a:bodyPr/>
          <a:lstStyle/>
          <a:p>
            <a:endParaRPr lang="fr-CH"/>
          </a:p>
        </p:txBody>
      </p:sp>
      <p:sp>
        <p:nvSpPr>
          <p:cNvPr id="14399" name="Line 49"/>
          <p:cNvSpPr>
            <a:spLocks noChangeShapeType="1"/>
          </p:cNvSpPr>
          <p:nvPr/>
        </p:nvSpPr>
        <p:spPr bwMode="auto">
          <a:xfrm>
            <a:off x="6388589" y="5956152"/>
            <a:ext cx="1587" cy="36512"/>
          </a:xfrm>
          <a:prstGeom prst="line">
            <a:avLst/>
          </a:prstGeom>
          <a:noFill/>
          <a:ln w="11113">
            <a:solidFill>
              <a:srgbClr val="DDDDDD"/>
            </a:solidFill>
            <a:round/>
            <a:headEnd/>
            <a:tailEnd/>
          </a:ln>
        </p:spPr>
        <p:txBody>
          <a:bodyPr/>
          <a:lstStyle/>
          <a:p>
            <a:endParaRPr lang="fr-CH"/>
          </a:p>
        </p:txBody>
      </p:sp>
      <p:sp>
        <p:nvSpPr>
          <p:cNvPr id="14400" name="Line 50"/>
          <p:cNvSpPr>
            <a:spLocks noChangeShapeType="1"/>
          </p:cNvSpPr>
          <p:nvPr/>
        </p:nvSpPr>
        <p:spPr bwMode="auto">
          <a:xfrm>
            <a:off x="6264764" y="5956152"/>
            <a:ext cx="1587" cy="36512"/>
          </a:xfrm>
          <a:prstGeom prst="line">
            <a:avLst/>
          </a:prstGeom>
          <a:noFill/>
          <a:ln w="11113">
            <a:solidFill>
              <a:srgbClr val="DDDDDD"/>
            </a:solidFill>
            <a:round/>
            <a:headEnd/>
            <a:tailEnd/>
          </a:ln>
        </p:spPr>
        <p:txBody>
          <a:bodyPr/>
          <a:lstStyle/>
          <a:p>
            <a:endParaRPr lang="fr-CH"/>
          </a:p>
        </p:txBody>
      </p:sp>
      <p:sp>
        <p:nvSpPr>
          <p:cNvPr id="14401" name="Line 51"/>
          <p:cNvSpPr>
            <a:spLocks noChangeShapeType="1"/>
          </p:cNvSpPr>
          <p:nvPr/>
        </p:nvSpPr>
        <p:spPr bwMode="auto">
          <a:xfrm>
            <a:off x="6139350" y="5956152"/>
            <a:ext cx="1588" cy="36512"/>
          </a:xfrm>
          <a:prstGeom prst="line">
            <a:avLst/>
          </a:prstGeom>
          <a:noFill/>
          <a:ln w="11113">
            <a:solidFill>
              <a:srgbClr val="DDDDDD"/>
            </a:solidFill>
            <a:round/>
            <a:headEnd/>
            <a:tailEnd/>
          </a:ln>
        </p:spPr>
        <p:txBody>
          <a:bodyPr/>
          <a:lstStyle/>
          <a:p>
            <a:endParaRPr lang="fr-CH"/>
          </a:p>
        </p:txBody>
      </p:sp>
      <p:sp>
        <p:nvSpPr>
          <p:cNvPr id="14402" name="Line 52"/>
          <p:cNvSpPr>
            <a:spLocks noChangeShapeType="1"/>
          </p:cNvSpPr>
          <p:nvPr/>
        </p:nvSpPr>
        <p:spPr bwMode="auto">
          <a:xfrm>
            <a:off x="6015525" y="5956152"/>
            <a:ext cx="1588" cy="74612"/>
          </a:xfrm>
          <a:prstGeom prst="line">
            <a:avLst/>
          </a:prstGeom>
          <a:noFill/>
          <a:ln w="11113">
            <a:solidFill>
              <a:srgbClr val="DDDDDD"/>
            </a:solidFill>
            <a:round/>
            <a:headEnd/>
            <a:tailEnd/>
          </a:ln>
        </p:spPr>
        <p:txBody>
          <a:bodyPr/>
          <a:lstStyle/>
          <a:p>
            <a:endParaRPr lang="fr-CH"/>
          </a:p>
        </p:txBody>
      </p:sp>
      <p:sp>
        <p:nvSpPr>
          <p:cNvPr id="1298485" name="Rectangle 53"/>
          <p:cNvSpPr>
            <a:spLocks noChangeArrowheads="1"/>
          </p:cNvSpPr>
          <p:nvPr/>
        </p:nvSpPr>
        <p:spPr bwMode="auto">
          <a:xfrm>
            <a:off x="5902813" y="6078389"/>
            <a:ext cx="293350" cy="230832"/>
          </a:xfrm>
          <a:prstGeom prst="rect">
            <a:avLst/>
          </a:prstGeom>
          <a:noFill/>
          <a:ln w="9525">
            <a:noFill/>
            <a:miter lim="800000"/>
            <a:headEnd/>
            <a:tailEnd/>
          </a:ln>
        </p:spPr>
        <p:txBody>
          <a:bodyPr wrap="none" lIns="0" tIns="0" rIns="0" bIns="0">
            <a:spAutoFit/>
          </a:bodyPr>
          <a:lstStyle/>
          <a:p>
            <a:pPr>
              <a:defRPr/>
            </a:pPr>
            <a:r>
              <a:rPr lang="en-US" sz="1500" b="1">
                <a:solidFill>
                  <a:schemeClr val="tx1">
                    <a:lumMod val="50000"/>
                    <a:lumOff val="50000"/>
                  </a:schemeClr>
                </a:solidFill>
              </a:rPr>
              <a:t>950</a:t>
            </a:r>
            <a:endParaRPr lang="en-US">
              <a:solidFill>
                <a:schemeClr val="tx1">
                  <a:lumMod val="50000"/>
                  <a:lumOff val="50000"/>
                </a:schemeClr>
              </a:solidFill>
            </a:endParaRPr>
          </a:p>
        </p:txBody>
      </p:sp>
      <p:sp>
        <p:nvSpPr>
          <p:cNvPr id="14404" name="Line 54"/>
          <p:cNvSpPr>
            <a:spLocks noChangeShapeType="1"/>
          </p:cNvSpPr>
          <p:nvPr/>
        </p:nvSpPr>
        <p:spPr bwMode="auto">
          <a:xfrm>
            <a:off x="5891700" y="5956152"/>
            <a:ext cx="1588" cy="36512"/>
          </a:xfrm>
          <a:prstGeom prst="line">
            <a:avLst/>
          </a:prstGeom>
          <a:noFill/>
          <a:ln w="11113">
            <a:solidFill>
              <a:srgbClr val="DDDDDD"/>
            </a:solidFill>
            <a:round/>
            <a:headEnd/>
            <a:tailEnd/>
          </a:ln>
        </p:spPr>
        <p:txBody>
          <a:bodyPr/>
          <a:lstStyle/>
          <a:p>
            <a:endParaRPr lang="fr-CH"/>
          </a:p>
        </p:txBody>
      </p:sp>
      <p:sp>
        <p:nvSpPr>
          <p:cNvPr id="14405" name="Line 55"/>
          <p:cNvSpPr>
            <a:spLocks noChangeShapeType="1"/>
          </p:cNvSpPr>
          <p:nvPr/>
        </p:nvSpPr>
        <p:spPr bwMode="auto">
          <a:xfrm>
            <a:off x="5766289" y="5956152"/>
            <a:ext cx="1587" cy="36512"/>
          </a:xfrm>
          <a:prstGeom prst="line">
            <a:avLst/>
          </a:prstGeom>
          <a:noFill/>
          <a:ln w="11113">
            <a:solidFill>
              <a:srgbClr val="DDDDDD"/>
            </a:solidFill>
            <a:round/>
            <a:headEnd/>
            <a:tailEnd/>
          </a:ln>
        </p:spPr>
        <p:txBody>
          <a:bodyPr/>
          <a:lstStyle/>
          <a:p>
            <a:endParaRPr lang="fr-CH"/>
          </a:p>
        </p:txBody>
      </p:sp>
      <p:sp>
        <p:nvSpPr>
          <p:cNvPr id="14406" name="Line 56"/>
          <p:cNvSpPr>
            <a:spLocks noChangeShapeType="1"/>
          </p:cNvSpPr>
          <p:nvPr/>
        </p:nvSpPr>
        <p:spPr bwMode="auto">
          <a:xfrm>
            <a:off x="5642464" y="5956152"/>
            <a:ext cx="1587" cy="36512"/>
          </a:xfrm>
          <a:prstGeom prst="line">
            <a:avLst/>
          </a:prstGeom>
          <a:noFill/>
          <a:ln w="11113">
            <a:solidFill>
              <a:srgbClr val="DDDDDD"/>
            </a:solidFill>
            <a:round/>
            <a:headEnd/>
            <a:tailEnd/>
          </a:ln>
        </p:spPr>
        <p:txBody>
          <a:bodyPr/>
          <a:lstStyle/>
          <a:p>
            <a:endParaRPr lang="fr-CH"/>
          </a:p>
        </p:txBody>
      </p:sp>
      <p:sp>
        <p:nvSpPr>
          <p:cNvPr id="14407" name="Line 57"/>
          <p:cNvSpPr>
            <a:spLocks noChangeShapeType="1"/>
          </p:cNvSpPr>
          <p:nvPr/>
        </p:nvSpPr>
        <p:spPr bwMode="auto">
          <a:xfrm>
            <a:off x="5518639" y="5956152"/>
            <a:ext cx="1587" cy="36512"/>
          </a:xfrm>
          <a:prstGeom prst="line">
            <a:avLst/>
          </a:prstGeom>
          <a:noFill/>
          <a:ln w="11113">
            <a:solidFill>
              <a:srgbClr val="DDDDDD"/>
            </a:solidFill>
            <a:round/>
            <a:headEnd/>
            <a:tailEnd/>
          </a:ln>
        </p:spPr>
        <p:txBody>
          <a:bodyPr/>
          <a:lstStyle/>
          <a:p>
            <a:endParaRPr lang="fr-CH"/>
          </a:p>
        </p:txBody>
      </p:sp>
      <p:sp>
        <p:nvSpPr>
          <p:cNvPr id="14408" name="Line 58"/>
          <p:cNvSpPr>
            <a:spLocks noChangeShapeType="1"/>
          </p:cNvSpPr>
          <p:nvPr/>
        </p:nvSpPr>
        <p:spPr bwMode="auto">
          <a:xfrm>
            <a:off x="5394814" y="5956152"/>
            <a:ext cx="1587" cy="74612"/>
          </a:xfrm>
          <a:prstGeom prst="line">
            <a:avLst/>
          </a:prstGeom>
          <a:noFill/>
          <a:ln w="11113">
            <a:solidFill>
              <a:srgbClr val="DDDDDD"/>
            </a:solidFill>
            <a:round/>
            <a:headEnd/>
            <a:tailEnd/>
          </a:ln>
        </p:spPr>
        <p:txBody>
          <a:bodyPr/>
          <a:lstStyle/>
          <a:p>
            <a:endParaRPr lang="fr-CH"/>
          </a:p>
        </p:txBody>
      </p:sp>
      <p:sp>
        <p:nvSpPr>
          <p:cNvPr id="1298491" name="Rectangle 59"/>
          <p:cNvSpPr>
            <a:spLocks noChangeArrowheads="1"/>
          </p:cNvSpPr>
          <p:nvPr/>
        </p:nvSpPr>
        <p:spPr bwMode="auto">
          <a:xfrm>
            <a:off x="5282100" y="6078389"/>
            <a:ext cx="293350" cy="230832"/>
          </a:xfrm>
          <a:prstGeom prst="rect">
            <a:avLst/>
          </a:prstGeom>
          <a:noFill/>
          <a:ln w="9525">
            <a:noFill/>
            <a:miter lim="800000"/>
            <a:headEnd/>
            <a:tailEnd/>
          </a:ln>
        </p:spPr>
        <p:txBody>
          <a:bodyPr wrap="none" lIns="0" tIns="0" rIns="0" bIns="0">
            <a:spAutoFit/>
          </a:bodyPr>
          <a:lstStyle/>
          <a:p>
            <a:pPr>
              <a:defRPr/>
            </a:pPr>
            <a:r>
              <a:rPr lang="en-US" sz="1500" b="1">
                <a:solidFill>
                  <a:schemeClr val="tx1">
                    <a:lumMod val="50000"/>
                    <a:lumOff val="50000"/>
                  </a:schemeClr>
                </a:solidFill>
              </a:rPr>
              <a:t>900</a:t>
            </a:r>
            <a:endParaRPr lang="en-US">
              <a:solidFill>
                <a:schemeClr val="tx1">
                  <a:lumMod val="50000"/>
                  <a:lumOff val="50000"/>
                </a:schemeClr>
              </a:solidFill>
            </a:endParaRPr>
          </a:p>
        </p:txBody>
      </p:sp>
      <p:sp>
        <p:nvSpPr>
          <p:cNvPr id="1298492" name="Rectangle 60"/>
          <p:cNvSpPr>
            <a:spLocks noChangeArrowheads="1"/>
          </p:cNvSpPr>
          <p:nvPr/>
        </p:nvSpPr>
        <p:spPr bwMode="auto">
          <a:xfrm>
            <a:off x="6228251" y="6314927"/>
            <a:ext cx="786241" cy="230832"/>
          </a:xfrm>
          <a:prstGeom prst="rect">
            <a:avLst/>
          </a:prstGeom>
          <a:noFill/>
          <a:ln w="9525">
            <a:noFill/>
            <a:miter lim="800000"/>
            <a:headEnd/>
            <a:tailEnd/>
          </a:ln>
        </p:spPr>
        <p:txBody>
          <a:bodyPr wrap="none" lIns="0" tIns="0" rIns="0" bIns="0">
            <a:spAutoFit/>
          </a:bodyPr>
          <a:lstStyle/>
          <a:p>
            <a:pPr>
              <a:defRPr/>
            </a:pPr>
            <a:r>
              <a:rPr lang="en-US" sz="1500" b="1">
                <a:solidFill>
                  <a:schemeClr val="tx1">
                    <a:lumMod val="50000"/>
                    <a:lumOff val="50000"/>
                  </a:schemeClr>
                </a:solidFill>
              </a:rPr>
              <a:t>Gray level</a:t>
            </a:r>
            <a:endParaRPr lang="en-US">
              <a:solidFill>
                <a:schemeClr val="tx1">
                  <a:lumMod val="50000"/>
                  <a:lumOff val="50000"/>
                </a:schemeClr>
              </a:solidFill>
            </a:endParaRPr>
          </a:p>
        </p:txBody>
      </p:sp>
      <p:sp>
        <p:nvSpPr>
          <p:cNvPr id="14411" name="Freeform 61"/>
          <p:cNvSpPr>
            <a:spLocks/>
          </p:cNvSpPr>
          <p:nvPr/>
        </p:nvSpPr>
        <p:spPr bwMode="auto">
          <a:xfrm>
            <a:off x="5394814" y="4665515"/>
            <a:ext cx="2435225" cy="1262063"/>
          </a:xfrm>
          <a:custGeom>
            <a:avLst/>
            <a:gdLst>
              <a:gd name="T0" fmla="*/ 2147483647 w 2203"/>
              <a:gd name="T1" fmla="*/ 2147483647 h 1140"/>
              <a:gd name="T2" fmla="*/ 2147483647 w 2203"/>
              <a:gd name="T3" fmla="*/ 2147483647 h 1140"/>
              <a:gd name="T4" fmla="*/ 2147483647 w 2203"/>
              <a:gd name="T5" fmla="*/ 2147483647 h 1140"/>
              <a:gd name="T6" fmla="*/ 2147483647 w 2203"/>
              <a:gd name="T7" fmla="*/ 2147483647 h 1140"/>
              <a:gd name="T8" fmla="*/ 2147483647 w 2203"/>
              <a:gd name="T9" fmla="*/ 2147483647 h 1140"/>
              <a:gd name="T10" fmla="*/ 2147483647 w 2203"/>
              <a:gd name="T11" fmla="*/ 2147483647 h 1140"/>
              <a:gd name="T12" fmla="*/ 2147483647 w 2203"/>
              <a:gd name="T13" fmla="*/ 2147483647 h 1140"/>
              <a:gd name="T14" fmla="*/ 2147483647 w 2203"/>
              <a:gd name="T15" fmla="*/ 2147483647 h 1140"/>
              <a:gd name="T16" fmla="*/ 2147483647 w 2203"/>
              <a:gd name="T17" fmla="*/ 2147483647 h 1140"/>
              <a:gd name="T18" fmla="*/ 2147483647 w 2203"/>
              <a:gd name="T19" fmla="*/ 2147483647 h 1140"/>
              <a:gd name="T20" fmla="*/ 2147483647 w 2203"/>
              <a:gd name="T21" fmla="*/ 2147483647 h 1140"/>
              <a:gd name="T22" fmla="*/ 2147483647 w 2203"/>
              <a:gd name="T23" fmla="*/ 2147483647 h 1140"/>
              <a:gd name="T24" fmla="*/ 2147483647 w 2203"/>
              <a:gd name="T25" fmla="*/ 2147483647 h 1140"/>
              <a:gd name="T26" fmla="*/ 2147483647 w 2203"/>
              <a:gd name="T27" fmla="*/ 2147483647 h 1140"/>
              <a:gd name="T28" fmla="*/ 2147483647 w 2203"/>
              <a:gd name="T29" fmla="*/ 2147483647 h 1140"/>
              <a:gd name="T30" fmla="*/ 2147483647 w 2203"/>
              <a:gd name="T31" fmla="*/ 2147483647 h 1140"/>
              <a:gd name="T32" fmla="*/ 2147483647 w 2203"/>
              <a:gd name="T33" fmla="*/ 2147483647 h 1140"/>
              <a:gd name="T34" fmla="*/ 2147483647 w 2203"/>
              <a:gd name="T35" fmla="*/ 2147483647 h 1140"/>
              <a:gd name="T36" fmla="*/ 2147483647 w 2203"/>
              <a:gd name="T37" fmla="*/ 2147483647 h 1140"/>
              <a:gd name="T38" fmla="*/ 2147483647 w 2203"/>
              <a:gd name="T39" fmla="*/ 2147483647 h 1140"/>
              <a:gd name="T40" fmla="*/ 2147483647 w 2203"/>
              <a:gd name="T41" fmla="*/ 2147483647 h 1140"/>
              <a:gd name="T42" fmla="*/ 2147483647 w 2203"/>
              <a:gd name="T43" fmla="*/ 2147483647 h 1140"/>
              <a:gd name="T44" fmla="*/ 2147483647 w 2203"/>
              <a:gd name="T45" fmla="*/ 2147483647 h 1140"/>
              <a:gd name="T46" fmla="*/ 2147483647 w 2203"/>
              <a:gd name="T47" fmla="*/ 2147483647 h 1140"/>
              <a:gd name="T48" fmla="*/ 2147483647 w 2203"/>
              <a:gd name="T49" fmla="*/ 2147483647 h 1140"/>
              <a:gd name="T50" fmla="*/ 2147483647 w 2203"/>
              <a:gd name="T51" fmla="*/ 2147483647 h 1140"/>
              <a:gd name="T52" fmla="*/ 2147483647 w 2203"/>
              <a:gd name="T53" fmla="*/ 0 h 1140"/>
              <a:gd name="T54" fmla="*/ 2147483647 w 2203"/>
              <a:gd name="T55" fmla="*/ 2147483647 h 1140"/>
              <a:gd name="T56" fmla="*/ 2147483647 w 2203"/>
              <a:gd name="T57" fmla="*/ 2147483647 h 1140"/>
              <a:gd name="T58" fmla="*/ 2147483647 w 2203"/>
              <a:gd name="T59" fmla="*/ 2147483647 h 1140"/>
              <a:gd name="T60" fmla="*/ 2147483647 w 2203"/>
              <a:gd name="T61" fmla="*/ 2147483647 h 1140"/>
              <a:gd name="T62" fmla="*/ 2147483647 w 2203"/>
              <a:gd name="T63" fmla="*/ 2147483647 h 1140"/>
              <a:gd name="T64" fmla="*/ 2147483647 w 2203"/>
              <a:gd name="T65" fmla="*/ 2147483647 h 1140"/>
              <a:gd name="T66" fmla="*/ 2147483647 w 2203"/>
              <a:gd name="T67" fmla="*/ 2147483647 h 1140"/>
              <a:gd name="T68" fmla="*/ 2147483647 w 2203"/>
              <a:gd name="T69" fmla="*/ 2147483647 h 1140"/>
              <a:gd name="T70" fmla="*/ 2147483647 w 2203"/>
              <a:gd name="T71" fmla="*/ 2147483647 h 1140"/>
              <a:gd name="T72" fmla="*/ 2147483647 w 2203"/>
              <a:gd name="T73" fmla="*/ 2147483647 h 1140"/>
              <a:gd name="T74" fmla="*/ 2147483647 w 2203"/>
              <a:gd name="T75" fmla="*/ 2147483647 h 1140"/>
              <a:gd name="T76" fmla="*/ 2147483647 w 2203"/>
              <a:gd name="T77" fmla="*/ 2147483647 h 1140"/>
              <a:gd name="T78" fmla="*/ 2147483647 w 2203"/>
              <a:gd name="T79" fmla="*/ 2147483647 h 1140"/>
              <a:gd name="T80" fmla="*/ 2147483647 w 2203"/>
              <a:gd name="T81" fmla="*/ 2147483647 h 1140"/>
              <a:gd name="T82" fmla="*/ 2147483647 w 2203"/>
              <a:gd name="T83" fmla="*/ 2147483647 h 1140"/>
              <a:gd name="T84" fmla="*/ 2147483647 w 2203"/>
              <a:gd name="T85" fmla="*/ 2147483647 h 1140"/>
              <a:gd name="T86" fmla="*/ 2147483647 w 2203"/>
              <a:gd name="T87" fmla="*/ 2147483647 h 1140"/>
              <a:gd name="T88" fmla="*/ 2147483647 w 2203"/>
              <a:gd name="T89" fmla="*/ 2147483647 h 1140"/>
              <a:gd name="T90" fmla="*/ 2147483647 w 2203"/>
              <a:gd name="T91" fmla="*/ 2147483647 h 1140"/>
              <a:gd name="T92" fmla="*/ 2147483647 w 2203"/>
              <a:gd name="T93" fmla="*/ 2147483647 h 1140"/>
              <a:gd name="T94" fmla="*/ 2147483647 w 2203"/>
              <a:gd name="T95" fmla="*/ 2147483647 h 1140"/>
              <a:gd name="T96" fmla="*/ 2147483647 w 2203"/>
              <a:gd name="T97" fmla="*/ 2147483647 h 1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03"/>
              <a:gd name="T148" fmla="*/ 0 h 1140"/>
              <a:gd name="T149" fmla="*/ 2203 w 2203"/>
              <a:gd name="T150" fmla="*/ 1140 h 1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03" h="1140">
                <a:moveTo>
                  <a:pt x="0" y="1140"/>
                </a:moveTo>
                <a:lnTo>
                  <a:pt x="22" y="1140"/>
                </a:lnTo>
                <a:lnTo>
                  <a:pt x="22" y="1137"/>
                </a:lnTo>
                <a:lnTo>
                  <a:pt x="45" y="1137"/>
                </a:lnTo>
                <a:lnTo>
                  <a:pt x="45" y="1133"/>
                </a:lnTo>
                <a:lnTo>
                  <a:pt x="67" y="1133"/>
                </a:lnTo>
                <a:lnTo>
                  <a:pt x="67" y="1137"/>
                </a:lnTo>
                <a:lnTo>
                  <a:pt x="90" y="1137"/>
                </a:lnTo>
                <a:lnTo>
                  <a:pt x="90" y="1129"/>
                </a:lnTo>
                <a:lnTo>
                  <a:pt x="112" y="1129"/>
                </a:lnTo>
                <a:lnTo>
                  <a:pt x="112" y="1127"/>
                </a:lnTo>
                <a:lnTo>
                  <a:pt x="135" y="1127"/>
                </a:lnTo>
                <a:lnTo>
                  <a:pt x="135" y="1126"/>
                </a:lnTo>
                <a:lnTo>
                  <a:pt x="157" y="1126"/>
                </a:lnTo>
                <a:lnTo>
                  <a:pt x="157" y="1129"/>
                </a:lnTo>
                <a:lnTo>
                  <a:pt x="180" y="1129"/>
                </a:lnTo>
                <a:lnTo>
                  <a:pt x="180" y="1114"/>
                </a:lnTo>
                <a:lnTo>
                  <a:pt x="202" y="1114"/>
                </a:lnTo>
                <a:lnTo>
                  <a:pt x="225" y="1114"/>
                </a:lnTo>
                <a:lnTo>
                  <a:pt x="225" y="1101"/>
                </a:lnTo>
                <a:lnTo>
                  <a:pt x="247" y="1101"/>
                </a:lnTo>
                <a:lnTo>
                  <a:pt x="247" y="1089"/>
                </a:lnTo>
                <a:lnTo>
                  <a:pt x="270" y="1089"/>
                </a:lnTo>
                <a:lnTo>
                  <a:pt x="270" y="1073"/>
                </a:lnTo>
                <a:lnTo>
                  <a:pt x="292" y="1073"/>
                </a:lnTo>
                <a:lnTo>
                  <a:pt x="292" y="1063"/>
                </a:lnTo>
                <a:lnTo>
                  <a:pt x="315" y="1063"/>
                </a:lnTo>
                <a:lnTo>
                  <a:pt x="315" y="1064"/>
                </a:lnTo>
                <a:lnTo>
                  <a:pt x="337" y="1064"/>
                </a:lnTo>
                <a:lnTo>
                  <a:pt x="337" y="1062"/>
                </a:lnTo>
                <a:lnTo>
                  <a:pt x="360" y="1062"/>
                </a:lnTo>
                <a:lnTo>
                  <a:pt x="360" y="1049"/>
                </a:lnTo>
                <a:lnTo>
                  <a:pt x="382" y="1049"/>
                </a:lnTo>
                <a:lnTo>
                  <a:pt x="382" y="1006"/>
                </a:lnTo>
                <a:lnTo>
                  <a:pt x="405" y="1006"/>
                </a:lnTo>
                <a:lnTo>
                  <a:pt x="405" y="995"/>
                </a:lnTo>
                <a:lnTo>
                  <a:pt x="427" y="995"/>
                </a:lnTo>
                <a:lnTo>
                  <a:pt x="427" y="976"/>
                </a:lnTo>
                <a:lnTo>
                  <a:pt x="450" y="976"/>
                </a:lnTo>
                <a:lnTo>
                  <a:pt x="450" y="955"/>
                </a:lnTo>
                <a:lnTo>
                  <a:pt x="472" y="955"/>
                </a:lnTo>
                <a:lnTo>
                  <a:pt x="472" y="927"/>
                </a:lnTo>
                <a:lnTo>
                  <a:pt x="495" y="927"/>
                </a:lnTo>
                <a:lnTo>
                  <a:pt x="495" y="893"/>
                </a:lnTo>
                <a:lnTo>
                  <a:pt x="517" y="893"/>
                </a:lnTo>
                <a:lnTo>
                  <a:pt x="517" y="863"/>
                </a:lnTo>
                <a:lnTo>
                  <a:pt x="540" y="863"/>
                </a:lnTo>
                <a:lnTo>
                  <a:pt x="540" y="830"/>
                </a:lnTo>
                <a:lnTo>
                  <a:pt x="562" y="830"/>
                </a:lnTo>
                <a:lnTo>
                  <a:pt x="562" y="811"/>
                </a:lnTo>
                <a:lnTo>
                  <a:pt x="584" y="811"/>
                </a:lnTo>
                <a:lnTo>
                  <a:pt x="584" y="780"/>
                </a:lnTo>
                <a:lnTo>
                  <a:pt x="607" y="780"/>
                </a:lnTo>
                <a:lnTo>
                  <a:pt x="607" y="757"/>
                </a:lnTo>
                <a:lnTo>
                  <a:pt x="629" y="757"/>
                </a:lnTo>
                <a:lnTo>
                  <a:pt x="629" y="686"/>
                </a:lnTo>
                <a:lnTo>
                  <a:pt x="652" y="686"/>
                </a:lnTo>
                <a:lnTo>
                  <a:pt x="652" y="662"/>
                </a:lnTo>
                <a:lnTo>
                  <a:pt x="674" y="662"/>
                </a:lnTo>
                <a:lnTo>
                  <a:pt x="674" y="596"/>
                </a:lnTo>
                <a:lnTo>
                  <a:pt x="697" y="596"/>
                </a:lnTo>
                <a:lnTo>
                  <a:pt x="697" y="567"/>
                </a:lnTo>
                <a:lnTo>
                  <a:pt x="719" y="567"/>
                </a:lnTo>
                <a:lnTo>
                  <a:pt x="719" y="556"/>
                </a:lnTo>
                <a:lnTo>
                  <a:pt x="742" y="556"/>
                </a:lnTo>
                <a:lnTo>
                  <a:pt x="742" y="515"/>
                </a:lnTo>
                <a:lnTo>
                  <a:pt x="764" y="515"/>
                </a:lnTo>
                <a:lnTo>
                  <a:pt x="764" y="424"/>
                </a:lnTo>
                <a:lnTo>
                  <a:pt x="787" y="424"/>
                </a:lnTo>
                <a:lnTo>
                  <a:pt x="787" y="398"/>
                </a:lnTo>
                <a:lnTo>
                  <a:pt x="809" y="398"/>
                </a:lnTo>
                <a:lnTo>
                  <a:pt x="809" y="387"/>
                </a:lnTo>
                <a:lnTo>
                  <a:pt x="832" y="387"/>
                </a:lnTo>
                <a:lnTo>
                  <a:pt x="832" y="316"/>
                </a:lnTo>
                <a:lnTo>
                  <a:pt x="854" y="316"/>
                </a:lnTo>
                <a:lnTo>
                  <a:pt x="854" y="297"/>
                </a:lnTo>
                <a:lnTo>
                  <a:pt x="877" y="297"/>
                </a:lnTo>
                <a:lnTo>
                  <a:pt x="877" y="266"/>
                </a:lnTo>
                <a:lnTo>
                  <a:pt x="899" y="266"/>
                </a:lnTo>
                <a:lnTo>
                  <a:pt x="899" y="226"/>
                </a:lnTo>
                <a:lnTo>
                  <a:pt x="922" y="226"/>
                </a:lnTo>
                <a:lnTo>
                  <a:pt x="922" y="213"/>
                </a:lnTo>
                <a:lnTo>
                  <a:pt x="944" y="213"/>
                </a:lnTo>
                <a:lnTo>
                  <a:pt x="944" y="128"/>
                </a:lnTo>
                <a:lnTo>
                  <a:pt x="967" y="128"/>
                </a:lnTo>
                <a:lnTo>
                  <a:pt x="967" y="144"/>
                </a:lnTo>
                <a:lnTo>
                  <a:pt x="989" y="144"/>
                </a:lnTo>
                <a:lnTo>
                  <a:pt x="989" y="111"/>
                </a:lnTo>
                <a:lnTo>
                  <a:pt x="1012" y="111"/>
                </a:lnTo>
                <a:lnTo>
                  <a:pt x="1012" y="38"/>
                </a:lnTo>
                <a:lnTo>
                  <a:pt x="1034" y="38"/>
                </a:lnTo>
                <a:lnTo>
                  <a:pt x="1034" y="56"/>
                </a:lnTo>
                <a:lnTo>
                  <a:pt x="1057" y="56"/>
                </a:lnTo>
                <a:lnTo>
                  <a:pt x="1057" y="30"/>
                </a:lnTo>
                <a:lnTo>
                  <a:pt x="1079" y="30"/>
                </a:lnTo>
                <a:lnTo>
                  <a:pt x="1079" y="41"/>
                </a:lnTo>
                <a:lnTo>
                  <a:pt x="1102" y="41"/>
                </a:lnTo>
                <a:lnTo>
                  <a:pt x="1102" y="43"/>
                </a:lnTo>
                <a:lnTo>
                  <a:pt x="1124" y="43"/>
                </a:lnTo>
                <a:lnTo>
                  <a:pt x="1124" y="10"/>
                </a:lnTo>
                <a:lnTo>
                  <a:pt x="1146" y="10"/>
                </a:lnTo>
                <a:lnTo>
                  <a:pt x="1146" y="5"/>
                </a:lnTo>
                <a:lnTo>
                  <a:pt x="1169" y="5"/>
                </a:lnTo>
                <a:lnTo>
                  <a:pt x="1169" y="37"/>
                </a:lnTo>
                <a:lnTo>
                  <a:pt x="1191" y="37"/>
                </a:lnTo>
                <a:lnTo>
                  <a:pt x="1191" y="0"/>
                </a:lnTo>
                <a:lnTo>
                  <a:pt x="1214" y="0"/>
                </a:lnTo>
                <a:lnTo>
                  <a:pt x="1214" y="74"/>
                </a:lnTo>
                <a:lnTo>
                  <a:pt x="1236" y="74"/>
                </a:lnTo>
                <a:lnTo>
                  <a:pt x="1236" y="116"/>
                </a:lnTo>
                <a:lnTo>
                  <a:pt x="1259" y="116"/>
                </a:lnTo>
                <a:lnTo>
                  <a:pt x="1259" y="123"/>
                </a:lnTo>
                <a:lnTo>
                  <a:pt x="1281" y="123"/>
                </a:lnTo>
                <a:lnTo>
                  <a:pt x="1281" y="154"/>
                </a:lnTo>
                <a:lnTo>
                  <a:pt x="1304" y="154"/>
                </a:lnTo>
                <a:lnTo>
                  <a:pt x="1304" y="203"/>
                </a:lnTo>
                <a:lnTo>
                  <a:pt x="1326" y="203"/>
                </a:lnTo>
                <a:lnTo>
                  <a:pt x="1326" y="219"/>
                </a:lnTo>
                <a:lnTo>
                  <a:pt x="1349" y="219"/>
                </a:lnTo>
                <a:lnTo>
                  <a:pt x="1349" y="258"/>
                </a:lnTo>
                <a:lnTo>
                  <a:pt x="1371" y="258"/>
                </a:lnTo>
                <a:lnTo>
                  <a:pt x="1371" y="255"/>
                </a:lnTo>
                <a:lnTo>
                  <a:pt x="1394" y="255"/>
                </a:lnTo>
                <a:lnTo>
                  <a:pt x="1394" y="323"/>
                </a:lnTo>
                <a:lnTo>
                  <a:pt x="1416" y="323"/>
                </a:lnTo>
                <a:lnTo>
                  <a:pt x="1416" y="341"/>
                </a:lnTo>
                <a:lnTo>
                  <a:pt x="1439" y="341"/>
                </a:lnTo>
                <a:lnTo>
                  <a:pt x="1439" y="402"/>
                </a:lnTo>
                <a:lnTo>
                  <a:pt x="1461" y="402"/>
                </a:lnTo>
                <a:lnTo>
                  <a:pt x="1461" y="438"/>
                </a:lnTo>
                <a:lnTo>
                  <a:pt x="1484" y="438"/>
                </a:lnTo>
                <a:lnTo>
                  <a:pt x="1484" y="485"/>
                </a:lnTo>
                <a:lnTo>
                  <a:pt x="1506" y="485"/>
                </a:lnTo>
                <a:lnTo>
                  <a:pt x="1506" y="541"/>
                </a:lnTo>
                <a:lnTo>
                  <a:pt x="1529" y="541"/>
                </a:lnTo>
                <a:lnTo>
                  <a:pt x="1529" y="587"/>
                </a:lnTo>
                <a:lnTo>
                  <a:pt x="1551" y="587"/>
                </a:lnTo>
                <a:lnTo>
                  <a:pt x="1551" y="580"/>
                </a:lnTo>
                <a:lnTo>
                  <a:pt x="1574" y="580"/>
                </a:lnTo>
                <a:lnTo>
                  <a:pt x="1574" y="631"/>
                </a:lnTo>
                <a:lnTo>
                  <a:pt x="1596" y="631"/>
                </a:lnTo>
                <a:lnTo>
                  <a:pt x="1596" y="694"/>
                </a:lnTo>
                <a:lnTo>
                  <a:pt x="1619" y="694"/>
                </a:lnTo>
                <a:lnTo>
                  <a:pt x="1619" y="685"/>
                </a:lnTo>
                <a:lnTo>
                  <a:pt x="1641" y="685"/>
                </a:lnTo>
                <a:lnTo>
                  <a:pt x="1641" y="751"/>
                </a:lnTo>
                <a:lnTo>
                  <a:pt x="1664" y="751"/>
                </a:lnTo>
                <a:lnTo>
                  <a:pt x="1664" y="800"/>
                </a:lnTo>
                <a:lnTo>
                  <a:pt x="1686" y="800"/>
                </a:lnTo>
                <a:lnTo>
                  <a:pt x="1686" y="817"/>
                </a:lnTo>
                <a:lnTo>
                  <a:pt x="1708" y="817"/>
                </a:lnTo>
                <a:lnTo>
                  <a:pt x="1708" y="872"/>
                </a:lnTo>
                <a:lnTo>
                  <a:pt x="1731" y="872"/>
                </a:lnTo>
                <a:lnTo>
                  <a:pt x="1731" y="898"/>
                </a:lnTo>
                <a:lnTo>
                  <a:pt x="1753" y="898"/>
                </a:lnTo>
                <a:lnTo>
                  <a:pt x="1753" y="897"/>
                </a:lnTo>
                <a:lnTo>
                  <a:pt x="1776" y="897"/>
                </a:lnTo>
                <a:lnTo>
                  <a:pt x="1776" y="950"/>
                </a:lnTo>
                <a:lnTo>
                  <a:pt x="1798" y="950"/>
                </a:lnTo>
                <a:lnTo>
                  <a:pt x="1798" y="962"/>
                </a:lnTo>
                <a:lnTo>
                  <a:pt x="1821" y="962"/>
                </a:lnTo>
                <a:lnTo>
                  <a:pt x="1821" y="996"/>
                </a:lnTo>
                <a:lnTo>
                  <a:pt x="1843" y="996"/>
                </a:lnTo>
                <a:lnTo>
                  <a:pt x="1843" y="995"/>
                </a:lnTo>
                <a:lnTo>
                  <a:pt x="1866" y="995"/>
                </a:lnTo>
                <a:lnTo>
                  <a:pt x="1866" y="1009"/>
                </a:lnTo>
                <a:lnTo>
                  <a:pt x="1888" y="1009"/>
                </a:lnTo>
                <a:lnTo>
                  <a:pt x="1888" y="1041"/>
                </a:lnTo>
                <a:lnTo>
                  <a:pt x="1911" y="1041"/>
                </a:lnTo>
                <a:lnTo>
                  <a:pt x="1933" y="1041"/>
                </a:lnTo>
                <a:lnTo>
                  <a:pt x="1933" y="1081"/>
                </a:lnTo>
                <a:lnTo>
                  <a:pt x="1956" y="1081"/>
                </a:lnTo>
                <a:lnTo>
                  <a:pt x="1956" y="1075"/>
                </a:lnTo>
                <a:lnTo>
                  <a:pt x="1978" y="1075"/>
                </a:lnTo>
                <a:lnTo>
                  <a:pt x="1978" y="1085"/>
                </a:lnTo>
                <a:lnTo>
                  <a:pt x="2001" y="1085"/>
                </a:lnTo>
                <a:lnTo>
                  <a:pt x="2001" y="1099"/>
                </a:lnTo>
                <a:lnTo>
                  <a:pt x="2023" y="1099"/>
                </a:lnTo>
                <a:lnTo>
                  <a:pt x="2023" y="1094"/>
                </a:lnTo>
                <a:lnTo>
                  <a:pt x="2046" y="1094"/>
                </a:lnTo>
                <a:lnTo>
                  <a:pt x="2046" y="1111"/>
                </a:lnTo>
                <a:lnTo>
                  <a:pt x="2068" y="1111"/>
                </a:lnTo>
                <a:lnTo>
                  <a:pt x="2068" y="1110"/>
                </a:lnTo>
                <a:lnTo>
                  <a:pt x="2091" y="1110"/>
                </a:lnTo>
                <a:lnTo>
                  <a:pt x="2091" y="1111"/>
                </a:lnTo>
                <a:lnTo>
                  <a:pt x="2113" y="1111"/>
                </a:lnTo>
                <a:lnTo>
                  <a:pt x="2113" y="1123"/>
                </a:lnTo>
                <a:lnTo>
                  <a:pt x="2136" y="1123"/>
                </a:lnTo>
                <a:lnTo>
                  <a:pt x="2136" y="1120"/>
                </a:lnTo>
                <a:lnTo>
                  <a:pt x="2158" y="1120"/>
                </a:lnTo>
                <a:lnTo>
                  <a:pt x="2158" y="1135"/>
                </a:lnTo>
                <a:lnTo>
                  <a:pt x="2181" y="1135"/>
                </a:lnTo>
                <a:lnTo>
                  <a:pt x="2181" y="1134"/>
                </a:lnTo>
                <a:lnTo>
                  <a:pt x="2203" y="1134"/>
                </a:lnTo>
                <a:lnTo>
                  <a:pt x="2203" y="1138"/>
                </a:lnTo>
              </a:path>
            </a:pathLst>
          </a:custGeom>
          <a:noFill/>
          <a:ln w="22225">
            <a:solidFill>
              <a:schemeClr val="tx1"/>
            </a:solidFill>
            <a:prstDash val="solid"/>
            <a:round/>
            <a:headEnd/>
            <a:tailEnd/>
          </a:ln>
        </p:spPr>
        <p:txBody>
          <a:bodyPr/>
          <a:lstStyle/>
          <a:p>
            <a:endParaRPr lang="fr-CH"/>
          </a:p>
        </p:txBody>
      </p:sp>
      <p:sp>
        <p:nvSpPr>
          <p:cNvPr id="14412" name="Freeform 62"/>
          <p:cNvSpPr>
            <a:spLocks/>
          </p:cNvSpPr>
          <p:nvPr/>
        </p:nvSpPr>
        <p:spPr bwMode="auto">
          <a:xfrm>
            <a:off x="7830038" y="5921227"/>
            <a:ext cx="50800" cy="4762"/>
          </a:xfrm>
          <a:custGeom>
            <a:avLst/>
            <a:gdLst>
              <a:gd name="T0" fmla="*/ 0 w 45"/>
              <a:gd name="T1" fmla="*/ 2147483647 h 4"/>
              <a:gd name="T2" fmla="*/ 0 w 45"/>
              <a:gd name="T3" fmla="*/ 2147483647 h 4"/>
              <a:gd name="T4" fmla="*/ 0 w 45"/>
              <a:gd name="T5" fmla="*/ 2147483647 h 4"/>
              <a:gd name="T6" fmla="*/ 2147483647 w 45"/>
              <a:gd name="T7" fmla="*/ 2147483647 h 4"/>
              <a:gd name="T8" fmla="*/ 2147483647 w 45"/>
              <a:gd name="T9" fmla="*/ 0 h 4"/>
              <a:gd name="T10" fmla="*/ 2147483647 w 45"/>
              <a:gd name="T11" fmla="*/ 0 h 4"/>
              <a:gd name="T12" fmla="*/ 2147483647 w 45"/>
              <a:gd name="T13" fmla="*/ 0 h 4"/>
              <a:gd name="T14" fmla="*/ 0 60000 65536"/>
              <a:gd name="T15" fmla="*/ 0 60000 65536"/>
              <a:gd name="T16" fmla="*/ 0 60000 65536"/>
              <a:gd name="T17" fmla="*/ 0 60000 65536"/>
              <a:gd name="T18" fmla="*/ 0 60000 65536"/>
              <a:gd name="T19" fmla="*/ 0 60000 65536"/>
              <a:gd name="T20" fmla="*/ 0 60000 65536"/>
              <a:gd name="T21" fmla="*/ 0 w 45"/>
              <a:gd name="T22" fmla="*/ 0 h 4"/>
              <a:gd name="T23" fmla="*/ 45 w 4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4">
                <a:moveTo>
                  <a:pt x="0" y="4"/>
                </a:moveTo>
                <a:lnTo>
                  <a:pt x="0" y="4"/>
                </a:lnTo>
                <a:lnTo>
                  <a:pt x="23" y="4"/>
                </a:lnTo>
                <a:lnTo>
                  <a:pt x="23" y="0"/>
                </a:lnTo>
                <a:lnTo>
                  <a:pt x="45" y="0"/>
                </a:lnTo>
              </a:path>
            </a:pathLst>
          </a:custGeom>
          <a:noFill/>
          <a:ln w="22225">
            <a:solidFill>
              <a:srgbClr val="FFFF00"/>
            </a:solidFill>
            <a:prstDash val="solid"/>
            <a:round/>
            <a:headEnd/>
            <a:tailEnd/>
          </a:ln>
        </p:spPr>
        <p:txBody>
          <a:bodyPr/>
          <a:lstStyle/>
          <a:p>
            <a:endParaRPr lang="fr-CH"/>
          </a:p>
        </p:txBody>
      </p:sp>
      <p:sp>
        <p:nvSpPr>
          <p:cNvPr id="76" name="Titre 1"/>
          <p:cNvSpPr txBox="1">
            <a:spLocks/>
          </p:cNvSpPr>
          <p:nvPr/>
        </p:nvSpPr>
        <p:spPr>
          <a:xfrm>
            <a:off x="838200" y="-2065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dirty="0">
                <a:solidFill>
                  <a:schemeClr val="accent2"/>
                </a:solidFill>
              </a:rPr>
              <a:t>Noise</a:t>
            </a:r>
            <a:endParaRPr lang="de-CH" b="1" dirty="0">
              <a:solidFill>
                <a:schemeClr val="accent2"/>
              </a:solidFill>
            </a:endParaRPr>
          </a:p>
        </p:txBody>
      </p:sp>
    </p:spTree>
    <p:extLst>
      <p:ext uri="{BB962C8B-B14F-4D97-AF65-F5344CB8AC3E}">
        <p14:creationId xmlns:p14="http://schemas.microsoft.com/office/powerpoint/2010/main" val="1035206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p:txBody>
          <a:bodyPr/>
          <a:lstStyle/>
          <a:p>
            <a:r>
              <a:rPr lang="fr-CH" dirty="0"/>
              <a:t>Noise </a:t>
            </a:r>
            <a:r>
              <a:rPr lang="fr-CH" dirty="0" err="1"/>
              <a:t>transfer</a:t>
            </a:r>
            <a:r>
              <a:rPr lang="fr-CH" dirty="0"/>
              <a:t> </a:t>
            </a:r>
            <a:r>
              <a:rPr lang="fr-CH" dirty="0" err="1"/>
              <a:t>from</a:t>
            </a:r>
            <a:r>
              <a:rPr lang="fr-CH" dirty="0"/>
              <a:t> image </a:t>
            </a:r>
            <a:r>
              <a:rPr lang="fr-CH" dirty="0" err="1"/>
              <a:t>domain</a:t>
            </a:r>
            <a:r>
              <a:rPr lang="fr-CH" dirty="0"/>
              <a:t> in </a:t>
            </a:r>
            <a:r>
              <a:rPr lang="fr-CH" dirty="0" err="1"/>
              <a:t>frequency</a:t>
            </a:r>
            <a:r>
              <a:rPr lang="fr-CH" dirty="0"/>
              <a:t> </a:t>
            </a:r>
            <a:r>
              <a:rPr lang="fr-CH" dirty="0" err="1"/>
              <a:t>domain</a:t>
            </a:r>
            <a:endParaRPr lang="fr-CH" dirty="0"/>
          </a:p>
          <a:p>
            <a:r>
              <a:rPr lang="fr-CH" dirty="0"/>
              <a:t>NPS = Fourier </a:t>
            </a:r>
            <a:r>
              <a:rPr lang="fr-CH" dirty="0" err="1"/>
              <a:t>transform</a:t>
            </a:r>
            <a:r>
              <a:rPr lang="fr-CH" dirty="0"/>
              <a:t> of the noise </a:t>
            </a:r>
            <a:r>
              <a:rPr lang="fr-CH" dirty="0" err="1"/>
              <a:t>autocorrelation</a:t>
            </a:r>
            <a:endParaRPr lang="fr-CH" dirty="0"/>
          </a:p>
          <a:p>
            <a:r>
              <a:rPr lang="fr-CH" dirty="0" err="1"/>
              <a:t>Gives</a:t>
            </a:r>
            <a:r>
              <a:rPr lang="fr-CH" dirty="0"/>
              <a:t> </a:t>
            </a:r>
            <a:r>
              <a:rPr lang="fr-CH" dirty="0" err="1"/>
              <a:t>intensity</a:t>
            </a:r>
            <a:r>
              <a:rPr lang="fr-CH" dirty="0"/>
              <a:t> of noise as a </a:t>
            </a:r>
            <a:r>
              <a:rPr lang="fr-CH" dirty="0" err="1"/>
              <a:t>function</a:t>
            </a:r>
            <a:r>
              <a:rPr lang="fr-CH" dirty="0"/>
              <a:t> of spatial </a:t>
            </a:r>
            <a:r>
              <a:rPr lang="fr-CH" dirty="0" err="1"/>
              <a:t>frequency</a:t>
            </a:r>
            <a:endParaRPr lang="de-CH" dirty="0"/>
          </a:p>
        </p:txBody>
      </p:sp>
      <p:sp>
        <p:nvSpPr>
          <p:cNvPr id="3" name="Titre 2"/>
          <p:cNvSpPr>
            <a:spLocks noGrp="1"/>
          </p:cNvSpPr>
          <p:nvPr>
            <p:ph type="title"/>
          </p:nvPr>
        </p:nvSpPr>
        <p:spPr>
          <a:xfrm>
            <a:off x="191344" y="615510"/>
            <a:ext cx="11672889" cy="1325563"/>
          </a:xfrm>
        </p:spPr>
        <p:txBody>
          <a:bodyPr>
            <a:normAutofit/>
          </a:bodyPr>
          <a:lstStyle/>
          <a:p>
            <a:r>
              <a:rPr lang="fr-CH" sz="3600" b="1" dirty="0"/>
              <a:t>Noise </a:t>
            </a:r>
            <a:r>
              <a:rPr lang="fr-CH" sz="3600" b="1" dirty="0" err="1"/>
              <a:t>characterization</a:t>
            </a:r>
            <a:r>
              <a:rPr lang="fr-CH" sz="3600" b="1" dirty="0"/>
              <a:t>: Noise Power Spectrum</a:t>
            </a:r>
            <a:endParaRPr lang="de-CH" sz="3600" b="1" dirty="0"/>
          </a:p>
        </p:txBody>
      </p:sp>
      <p:sp>
        <p:nvSpPr>
          <p:cNvPr id="15366" name="Rectangle 1054"/>
          <p:cNvSpPr>
            <a:spLocks noChangeArrowheads="1"/>
          </p:cNvSpPr>
          <p:nvPr/>
        </p:nvSpPr>
        <p:spPr bwMode="auto">
          <a:xfrm>
            <a:off x="5419724" y="3812559"/>
            <a:ext cx="5257800" cy="345192"/>
          </a:xfrm>
          <a:prstGeom prst="rect">
            <a:avLst/>
          </a:prstGeom>
          <a:noFill/>
          <a:ln w="12700" cap="sq">
            <a:noFill/>
            <a:miter lim="800000"/>
            <a:headEnd type="none" w="sm" len="sm"/>
            <a:tailEnd type="none" w="sm" len="sm"/>
          </a:ln>
        </p:spPr>
        <p:txBody>
          <a:bodyPr/>
          <a:lstStyle/>
          <a:p>
            <a:pPr>
              <a:lnSpc>
                <a:spcPct val="90000"/>
              </a:lnSpc>
              <a:spcBef>
                <a:spcPct val="20000"/>
              </a:spcBef>
              <a:buClr>
                <a:srgbClr val="FFFF00"/>
              </a:buClr>
              <a:buSzPct val="80000"/>
            </a:pPr>
            <a:r>
              <a:rPr lang="en-US" dirty="0"/>
              <a:t>Frequency decomposition of the variance </a:t>
            </a:r>
          </a:p>
        </p:txBody>
      </p:sp>
      <p:sp>
        <p:nvSpPr>
          <p:cNvPr id="15367" name="Rectangle 1056"/>
          <p:cNvSpPr>
            <a:spLocks noChangeArrowheads="1"/>
          </p:cNvSpPr>
          <p:nvPr/>
        </p:nvSpPr>
        <p:spPr bwMode="auto">
          <a:xfrm>
            <a:off x="5419724" y="5905853"/>
            <a:ext cx="3667126" cy="542220"/>
          </a:xfrm>
          <a:prstGeom prst="rect">
            <a:avLst/>
          </a:prstGeom>
          <a:noFill/>
          <a:ln w="12700" cap="sq">
            <a:noFill/>
            <a:miter lim="800000"/>
            <a:headEnd type="none" w="sm" len="sm"/>
            <a:tailEnd type="none" w="sm" len="sm"/>
          </a:ln>
        </p:spPr>
        <p:txBody>
          <a:bodyPr/>
          <a:lstStyle/>
          <a:p>
            <a:pPr>
              <a:lnSpc>
                <a:spcPct val="90000"/>
              </a:lnSpc>
              <a:spcBef>
                <a:spcPct val="20000"/>
              </a:spcBef>
              <a:buClr>
                <a:srgbClr val="FFFF00"/>
              </a:buClr>
              <a:buSzPct val="80000"/>
            </a:pPr>
            <a:r>
              <a:rPr lang="en-US" dirty="0" err="1"/>
              <a:t>Normalised</a:t>
            </a:r>
            <a:r>
              <a:rPr lang="en-US" dirty="0"/>
              <a:t> noise power spectrum</a:t>
            </a:r>
          </a:p>
        </p:txBody>
      </p:sp>
      <p:pic>
        <p:nvPicPr>
          <p:cNvPr id="15368" name="Picture 1064"/>
          <p:cNvPicPr>
            <a:picLocks noChangeAspect="1" noChangeArrowheads="1"/>
          </p:cNvPicPr>
          <p:nvPr/>
        </p:nvPicPr>
        <p:blipFill>
          <a:blip r:embed="rId3" cstate="print"/>
          <a:srcRect/>
          <a:stretch>
            <a:fillRect/>
          </a:stretch>
        </p:blipFill>
        <p:spPr bwMode="auto">
          <a:xfrm>
            <a:off x="838199" y="4102893"/>
            <a:ext cx="4419600" cy="2527300"/>
          </a:xfrm>
          <a:prstGeom prst="rect">
            <a:avLst/>
          </a:prstGeom>
          <a:solidFill>
            <a:srgbClr val="FFFFCC"/>
          </a:solidFill>
          <a:ln w="38100">
            <a:noFill/>
            <a:miter lim="800000"/>
            <a:headEnd/>
            <a:tailEnd/>
          </a:ln>
        </p:spPr>
      </p:pic>
      <p:graphicFrame>
        <p:nvGraphicFramePr>
          <p:cNvPr id="15362" name="Object 5"/>
          <p:cNvGraphicFramePr>
            <a:graphicFrameLocks noChangeAspect="1"/>
          </p:cNvGraphicFramePr>
          <p:nvPr/>
        </p:nvGraphicFramePr>
        <p:xfrm>
          <a:off x="6186486" y="4731986"/>
          <a:ext cx="5178425" cy="822325"/>
        </p:xfrm>
        <a:graphic>
          <a:graphicData uri="http://schemas.openxmlformats.org/presentationml/2006/ole">
            <mc:AlternateContent xmlns:mc="http://schemas.openxmlformats.org/markup-compatibility/2006">
              <mc:Choice xmlns:v="urn:schemas-microsoft-com:vml" Requires="v">
                <p:oleObj name="Equation" r:id="rId4" imgW="3124080" imgH="495000" progId="Equation.DSMT4">
                  <p:embed/>
                </p:oleObj>
              </mc:Choice>
              <mc:Fallback>
                <p:oleObj name="Equation" r:id="rId4" imgW="3124080" imgH="495000" progId="Equation.DSMT4">
                  <p:embed/>
                  <p:pic>
                    <p:nvPicPr>
                      <p:cNvPr id="15362"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6486" y="4731986"/>
                        <a:ext cx="51784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6"/>
          <p:cNvGraphicFramePr>
            <a:graphicFrameLocks noChangeAspect="1"/>
          </p:cNvGraphicFramePr>
          <p:nvPr/>
        </p:nvGraphicFramePr>
        <p:xfrm>
          <a:off x="8942389" y="5905853"/>
          <a:ext cx="3043237" cy="430212"/>
        </p:xfrm>
        <a:graphic>
          <a:graphicData uri="http://schemas.openxmlformats.org/presentationml/2006/ole">
            <mc:AlternateContent xmlns:mc="http://schemas.openxmlformats.org/markup-compatibility/2006">
              <mc:Choice xmlns:v="urn:schemas-microsoft-com:vml" Requires="v">
                <p:oleObj name="Equation" r:id="rId6" imgW="1523880" imgH="215640" progId="Equation.DSMT4">
                  <p:embed/>
                </p:oleObj>
              </mc:Choice>
              <mc:Fallback>
                <p:oleObj name="Equation" r:id="rId6" imgW="1523880" imgH="215640" progId="Equation.DSMT4">
                  <p:embed/>
                  <p:pic>
                    <p:nvPicPr>
                      <p:cNvPr id="15363"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42389" y="5905853"/>
                        <a:ext cx="3043237"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7"/>
          <p:cNvGraphicFramePr>
            <a:graphicFrameLocks noChangeAspect="1"/>
          </p:cNvGraphicFramePr>
          <p:nvPr/>
        </p:nvGraphicFramePr>
        <p:xfrm>
          <a:off x="8932154" y="4102893"/>
          <a:ext cx="2830346" cy="735013"/>
        </p:xfrm>
        <a:graphic>
          <a:graphicData uri="http://schemas.openxmlformats.org/presentationml/2006/ole">
            <mc:AlternateContent xmlns:mc="http://schemas.openxmlformats.org/markup-compatibility/2006">
              <mc:Choice xmlns:v="urn:schemas-microsoft-com:vml" Requires="v">
                <p:oleObj name="Equation" r:id="rId8" imgW="1269720" imgH="330120" progId="Equation.DSMT4">
                  <p:embed/>
                </p:oleObj>
              </mc:Choice>
              <mc:Fallback>
                <p:oleObj name="Equation" r:id="rId8" imgW="1269720" imgH="330120" progId="Equation.DSMT4">
                  <p:embed/>
                  <p:pic>
                    <p:nvPicPr>
                      <p:cNvPr id="15364"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32154" y="4102893"/>
                        <a:ext cx="2830346" cy="735013"/>
                      </a:xfrm>
                      <a:prstGeom prst="rect">
                        <a:avLst/>
                      </a:prstGeom>
                      <a:noFill/>
                      <a:ln>
                        <a:noFill/>
                      </a:ln>
                      <a:effectLst/>
                    </p:spPr>
                  </p:pic>
                </p:oleObj>
              </mc:Fallback>
            </mc:AlternateContent>
          </a:graphicData>
        </a:graphic>
      </p:graphicFrame>
      <p:sp>
        <p:nvSpPr>
          <p:cNvPr id="2" name="Titre 1">
            <a:extLst>
              <a:ext uri="{FF2B5EF4-FFF2-40B4-BE49-F238E27FC236}">
                <a16:creationId xmlns:a16="http://schemas.microsoft.com/office/drawing/2014/main" id="{9424478A-B889-2110-920D-056D4D8D3C4A}"/>
              </a:ext>
            </a:extLst>
          </p:cNvPr>
          <p:cNvSpPr txBox="1">
            <a:spLocks/>
          </p:cNvSpPr>
          <p:nvPr/>
        </p:nvSpPr>
        <p:spPr>
          <a:xfrm>
            <a:off x="838200" y="-2065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dirty="0">
                <a:solidFill>
                  <a:schemeClr val="accent2"/>
                </a:solidFill>
              </a:rPr>
              <a:t>Noise</a:t>
            </a:r>
            <a:endParaRPr lang="de-CH" b="1" dirty="0">
              <a:solidFill>
                <a:schemeClr val="accent2"/>
              </a:solidFill>
            </a:endParaRPr>
          </a:p>
        </p:txBody>
      </p:sp>
    </p:spTree>
    <p:extLst>
      <p:ext uri="{BB962C8B-B14F-4D97-AF65-F5344CB8AC3E}">
        <p14:creationId xmlns:p14="http://schemas.microsoft.com/office/powerpoint/2010/main" val="1751340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3"/>
          <p:cNvSpPr>
            <a:spLocks noGrp="1" noChangeArrowheads="1"/>
          </p:cNvSpPr>
          <p:nvPr>
            <p:ph type="title"/>
          </p:nvPr>
        </p:nvSpPr>
        <p:spPr>
          <a:xfrm>
            <a:off x="1034119" y="610170"/>
            <a:ext cx="10515600" cy="1325563"/>
          </a:xfrm>
        </p:spPr>
        <p:txBody>
          <a:bodyPr>
            <a:normAutofit/>
          </a:bodyPr>
          <a:lstStyle/>
          <a:p>
            <a:pPr algn="l" eaLnBrk="1" hangingPunct="1"/>
            <a:r>
              <a:rPr lang="en-US" sz="4000" b="1" dirty="0"/>
              <a:t>Noise characteristics: white noise</a:t>
            </a:r>
          </a:p>
        </p:txBody>
      </p:sp>
      <p:pic>
        <p:nvPicPr>
          <p:cNvPr id="55299" name="Picture 16"/>
          <p:cNvPicPr>
            <a:picLocks noChangeAspect="1" noChangeArrowheads="1"/>
          </p:cNvPicPr>
          <p:nvPr/>
        </p:nvPicPr>
        <p:blipFill>
          <a:blip r:embed="rId3" cstate="print"/>
          <a:srcRect/>
          <a:stretch>
            <a:fillRect/>
          </a:stretch>
        </p:blipFill>
        <p:spPr bwMode="auto">
          <a:xfrm>
            <a:off x="166452" y="1664320"/>
            <a:ext cx="3238500" cy="2844800"/>
          </a:xfrm>
          <a:prstGeom prst="rect">
            <a:avLst/>
          </a:prstGeom>
          <a:noFill/>
          <a:ln w="19050">
            <a:noFill/>
            <a:miter lim="800000"/>
            <a:headEnd/>
            <a:tailEnd/>
          </a:ln>
        </p:spPr>
      </p:pic>
      <p:sp>
        <p:nvSpPr>
          <p:cNvPr id="137234" name="Line 18"/>
          <p:cNvSpPr>
            <a:spLocks noChangeShapeType="1"/>
          </p:cNvSpPr>
          <p:nvPr/>
        </p:nvSpPr>
        <p:spPr bwMode="auto">
          <a:xfrm>
            <a:off x="469978" y="2922019"/>
            <a:ext cx="2819400" cy="0"/>
          </a:xfrm>
          <a:prstGeom prst="line">
            <a:avLst/>
          </a:prstGeom>
          <a:ln w="57150">
            <a:solidFill>
              <a:schemeClr val="accent2">
                <a:lumMod val="60000"/>
                <a:lumOff val="40000"/>
              </a:schemeClr>
            </a:solidFill>
            <a:headEnd/>
            <a:tailEnd/>
          </a:ln>
        </p:spPr>
        <p:style>
          <a:lnRef idx="2">
            <a:schemeClr val="accent2"/>
          </a:lnRef>
          <a:fillRef idx="0">
            <a:schemeClr val="accent2"/>
          </a:fillRef>
          <a:effectRef idx="1">
            <a:schemeClr val="accent2"/>
          </a:effectRef>
          <a:fontRef idx="minor">
            <a:schemeClr val="tx1"/>
          </a:fontRef>
        </p:style>
        <p:txBody>
          <a:bodyPr wrap="none"/>
          <a:lstStyle/>
          <a:p>
            <a:pPr>
              <a:defRPr/>
            </a:pPr>
            <a:endParaRPr lang="fr-CH"/>
          </a:p>
        </p:txBody>
      </p:sp>
      <p:sp>
        <p:nvSpPr>
          <p:cNvPr id="137240" name="Text Box 24"/>
          <p:cNvSpPr txBox="1">
            <a:spLocks noChangeArrowheads="1"/>
          </p:cNvSpPr>
          <p:nvPr/>
        </p:nvSpPr>
        <p:spPr bwMode="auto">
          <a:xfrm>
            <a:off x="5268538" y="4099261"/>
            <a:ext cx="1040190" cy="523220"/>
          </a:xfrm>
          <a:prstGeom prst="rect">
            <a:avLst/>
          </a:prstGeom>
          <a:ln w="57150">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fr-CH" sz="2800" dirty="0"/>
              <a:t>NPS</a:t>
            </a:r>
            <a:endParaRPr lang="fr-FR" sz="2800" dirty="0"/>
          </a:p>
        </p:txBody>
      </p:sp>
      <p:pic>
        <p:nvPicPr>
          <p:cNvPr id="55302" name="Picture 25"/>
          <p:cNvPicPr>
            <a:picLocks noChangeAspect="1" noChangeArrowheads="1"/>
          </p:cNvPicPr>
          <p:nvPr/>
        </p:nvPicPr>
        <p:blipFill>
          <a:blip r:embed="rId4" cstate="print"/>
          <a:srcRect/>
          <a:stretch>
            <a:fillRect/>
          </a:stretch>
        </p:blipFill>
        <p:spPr bwMode="auto">
          <a:xfrm>
            <a:off x="6751642" y="3939146"/>
            <a:ext cx="4798077" cy="2621773"/>
          </a:xfrm>
          <a:prstGeom prst="rect">
            <a:avLst/>
          </a:prstGeom>
          <a:solidFill>
            <a:srgbClr val="FFFFCC"/>
          </a:solidFill>
          <a:ln w="38100">
            <a:noFill/>
            <a:miter lim="800000"/>
            <a:headEnd/>
            <a:tailEnd/>
          </a:ln>
        </p:spPr>
      </p:pic>
      <p:sp>
        <p:nvSpPr>
          <p:cNvPr id="55304" name="AutoShape 3"/>
          <p:cNvSpPr>
            <a:spLocks noChangeAspect="1" noChangeArrowheads="1" noTextEdit="1"/>
          </p:cNvSpPr>
          <p:nvPr/>
        </p:nvSpPr>
        <p:spPr bwMode="auto">
          <a:xfrm>
            <a:off x="4005264" y="2272270"/>
            <a:ext cx="5524500" cy="1524000"/>
          </a:xfrm>
          <a:prstGeom prst="rect">
            <a:avLst/>
          </a:prstGeom>
          <a:solidFill>
            <a:srgbClr val="FFFFFF"/>
          </a:solidFill>
          <a:ln w="9525">
            <a:noFill/>
            <a:miter lim="800000"/>
            <a:headEnd/>
            <a:tailEnd/>
          </a:ln>
        </p:spPr>
        <p:txBody>
          <a:bodyPr/>
          <a:lstStyle/>
          <a:p>
            <a:endParaRPr lang="fr-CH"/>
          </a:p>
        </p:txBody>
      </p:sp>
      <p:sp>
        <p:nvSpPr>
          <p:cNvPr id="55305" name="Line 5"/>
          <p:cNvSpPr>
            <a:spLocks noChangeShapeType="1"/>
          </p:cNvSpPr>
          <p:nvPr/>
        </p:nvSpPr>
        <p:spPr bwMode="auto">
          <a:xfrm>
            <a:off x="4622803" y="2445309"/>
            <a:ext cx="1587" cy="955675"/>
          </a:xfrm>
          <a:prstGeom prst="line">
            <a:avLst/>
          </a:prstGeom>
          <a:noFill/>
          <a:ln w="12700">
            <a:solidFill>
              <a:srgbClr val="DDDDDD"/>
            </a:solidFill>
            <a:round/>
            <a:headEnd/>
            <a:tailEnd/>
          </a:ln>
        </p:spPr>
        <p:txBody>
          <a:bodyPr/>
          <a:lstStyle/>
          <a:p>
            <a:endParaRPr lang="fr-CH"/>
          </a:p>
        </p:txBody>
      </p:sp>
      <p:sp>
        <p:nvSpPr>
          <p:cNvPr id="55306" name="Line 6"/>
          <p:cNvSpPr>
            <a:spLocks noChangeShapeType="1"/>
          </p:cNvSpPr>
          <p:nvPr/>
        </p:nvSpPr>
        <p:spPr bwMode="auto">
          <a:xfrm>
            <a:off x="4584702" y="2438959"/>
            <a:ext cx="38100" cy="1587"/>
          </a:xfrm>
          <a:prstGeom prst="line">
            <a:avLst/>
          </a:prstGeom>
          <a:noFill/>
          <a:ln w="12700">
            <a:solidFill>
              <a:srgbClr val="DDDDDD"/>
            </a:solidFill>
            <a:round/>
            <a:headEnd/>
            <a:tailEnd/>
          </a:ln>
        </p:spPr>
        <p:txBody>
          <a:bodyPr/>
          <a:lstStyle/>
          <a:p>
            <a:endParaRPr lang="fr-CH"/>
          </a:p>
        </p:txBody>
      </p:sp>
      <p:sp>
        <p:nvSpPr>
          <p:cNvPr id="55307" name="Line 7"/>
          <p:cNvSpPr>
            <a:spLocks noChangeShapeType="1"/>
          </p:cNvSpPr>
          <p:nvPr/>
        </p:nvSpPr>
        <p:spPr bwMode="auto">
          <a:xfrm>
            <a:off x="4584702" y="2500870"/>
            <a:ext cx="38100" cy="1588"/>
          </a:xfrm>
          <a:prstGeom prst="line">
            <a:avLst/>
          </a:prstGeom>
          <a:noFill/>
          <a:ln w="12700">
            <a:solidFill>
              <a:srgbClr val="DDDDDD"/>
            </a:solidFill>
            <a:round/>
            <a:headEnd/>
            <a:tailEnd/>
          </a:ln>
        </p:spPr>
        <p:txBody>
          <a:bodyPr/>
          <a:lstStyle/>
          <a:p>
            <a:endParaRPr lang="fr-CH"/>
          </a:p>
        </p:txBody>
      </p:sp>
      <p:sp>
        <p:nvSpPr>
          <p:cNvPr id="55308" name="Line 8"/>
          <p:cNvSpPr>
            <a:spLocks noChangeShapeType="1"/>
          </p:cNvSpPr>
          <p:nvPr/>
        </p:nvSpPr>
        <p:spPr bwMode="auto">
          <a:xfrm>
            <a:off x="4584702" y="2572309"/>
            <a:ext cx="38100" cy="1587"/>
          </a:xfrm>
          <a:prstGeom prst="line">
            <a:avLst/>
          </a:prstGeom>
          <a:noFill/>
          <a:ln w="12700">
            <a:solidFill>
              <a:srgbClr val="DDDDDD"/>
            </a:solidFill>
            <a:round/>
            <a:headEnd/>
            <a:tailEnd/>
          </a:ln>
        </p:spPr>
        <p:txBody>
          <a:bodyPr/>
          <a:lstStyle/>
          <a:p>
            <a:endParaRPr lang="fr-CH"/>
          </a:p>
        </p:txBody>
      </p:sp>
      <p:sp>
        <p:nvSpPr>
          <p:cNvPr id="55309" name="Line 9"/>
          <p:cNvSpPr>
            <a:spLocks noChangeShapeType="1"/>
          </p:cNvSpPr>
          <p:nvPr/>
        </p:nvSpPr>
        <p:spPr bwMode="auto">
          <a:xfrm>
            <a:off x="4543428" y="2643745"/>
            <a:ext cx="79375" cy="1588"/>
          </a:xfrm>
          <a:prstGeom prst="line">
            <a:avLst/>
          </a:prstGeom>
          <a:noFill/>
          <a:ln w="12700">
            <a:solidFill>
              <a:srgbClr val="DDDDDD"/>
            </a:solidFill>
            <a:round/>
            <a:headEnd/>
            <a:tailEnd/>
          </a:ln>
        </p:spPr>
        <p:txBody>
          <a:bodyPr/>
          <a:lstStyle/>
          <a:p>
            <a:endParaRPr lang="fr-CH"/>
          </a:p>
        </p:txBody>
      </p:sp>
      <p:sp>
        <p:nvSpPr>
          <p:cNvPr id="1321994" name="Rectangle 10"/>
          <p:cNvSpPr>
            <a:spLocks noChangeArrowheads="1"/>
          </p:cNvSpPr>
          <p:nvPr/>
        </p:nvSpPr>
        <p:spPr bwMode="auto">
          <a:xfrm>
            <a:off x="4271964" y="2575484"/>
            <a:ext cx="230832" cy="138499"/>
          </a:xfrm>
          <a:prstGeom prst="rect">
            <a:avLst/>
          </a:prstGeom>
          <a:noFill/>
          <a:ln w="9525">
            <a:noFill/>
            <a:miter lim="800000"/>
            <a:headEnd/>
            <a:tailEnd/>
          </a:ln>
        </p:spPr>
        <p:txBody>
          <a:bodyPr wrap="none" lIns="0" tIns="0" rIns="0" bIns="0">
            <a:spAutoFit/>
          </a:bodyPr>
          <a:lstStyle/>
          <a:p>
            <a:pPr>
              <a:defRPr/>
            </a:pPr>
            <a:r>
              <a:rPr lang="fr-FR" sz="900" b="1">
                <a:solidFill>
                  <a:schemeClr val="tx1">
                    <a:lumMod val="50000"/>
                    <a:lumOff val="50000"/>
                  </a:schemeClr>
                </a:solidFill>
              </a:rPr>
              <a:t>1040</a:t>
            </a:r>
            <a:endParaRPr lang="fr-FR">
              <a:solidFill>
                <a:schemeClr val="tx1">
                  <a:lumMod val="50000"/>
                  <a:lumOff val="50000"/>
                </a:schemeClr>
              </a:solidFill>
            </a:endParaRPr>
          </a:p>
        </p:txBody>
      </p:sp>
      <p:sp>
        <p:nvSpPr>
          <p:cNvPr id="55311" name="Line 11"/>
          <p:cNvSpPr>
            <a:spLocks noChangeShapeType="1"/>
          </p:cNvSpPr>
          <p:nvPr/>
        </p:nvSpPr>
        <p:spPr bwMode="auto">
          <a:xfrm>
            <a:off x="4584702" y="2713595"/>
            <a:ext cx="38100" cy="1588"/>
          </a:xfrm>
          <a:prstGeom prst="line">
            <a:avLst/>
          </a:prstGeom>
          <a:noFill/>
          <a:ln w="12700">
            <a:solidFill>
              <a:srgbClr val="DDDDDD"/>
            </a:solidFill>
            <a:round/>
            <a:headEnd/>
            <a:tailEnd/>
          </a:ln>
        </p:spPr>
        <p:txBody>
          <a:bodyPr/>
          <a:lstStyle/>
          <a:p>
            <a:endParaRPr lang="fr-CH"/>
          </a:p>
        </p:txBody>
      </p:sp>
      <p:sp>
        <p:nvSpPr>
          <p:cNvPr id="55312" name="Line 12"/>
          <p:cNvSpPr>
            <a:spLocks noChangeShapeType="1"/>
          </p:cNvSpPr>
          <p:nvPr/>
        </p:nvSpPr>
        <p:spPr bwMode="auto">
          <a:xfrm>
            <a:off x="4584702" y="2785034"/>
            <a:ext cx="38100" cy="1587"/>
          </a:xfrm>
          <a:prstGeom prst="line">
            <a:avLst/>
          </a:prstGeom>
          <a:noFill/>
          <a:ln w="12700">
            <a:solidFill>
              <a:srgbClr val="DDDDDD"/>
            </a:solidFill>
            <a:round/>
            <a:headEnd/>
            <a:tailEnd/>
          </a:ln>
        </p:spPr>
        <p:txBody>
          <a:bodyPr/>
          <a:lstStyle/>
          <a:p>
            <a:endParaRPr lang="fr-CH"/>
          </a:p>
        </p:txBody>
      </p:sp>
      <p:sp>
        <p:nvSpPr>
          <p:cNvPr id="55313" name="Line 13"/>
          <p:cNvSpPr>
            <a:spLocks noChangeShapeType="1"/>
          </p:cNvSpPr>
          <p:nvPr/>
        </p:nvSpPr>
        <p:spPr bwMode="auto">
          <a:xfrm>
            <a:off x="4584702" y="2854884"/>
            <a:ext cx="38100" cy="1587"/>
          </a:xfrm>
          <a:prstGeom prst="line">
            <a:avLst/>
          </a:prstGeom>
          <a:noFill/>
          <a:ln w="12700">
            <a:solidFill>
              <a:srgbClr val="DDDDDD"/>
            </a:solidFill>
            <a:round/>
            <a:headEnd/>
            <a:tailEnd/>
          </a:ln>
        </p:spPr>
        <p:txBody>
          <a:bodyPr/>
          <a:lstStyle/>
          <a:p>
            <a:endParaRPr lang="fr-CH"/>
          </a:p>
        </p:txBody>
      </p:sp>
      <p:sp>
        <p:nvSpPr>
          <p:cNvPr id="55314" name="Line 14"/>
          <p:cNvSpPr>
            <a:spLocks noChangeShapeType="1"/>
          </p:cNvSpPr>
          <p:nvPr/>
        </p:nvSpPr>
        <p:spPr bwMode="auto">
          <a:xfrm>
            <a:off x="4543428" y="2926320"/>
            <a:ext cx="79375" cy="1588"/>
          </a:xfrm>
          <a:prstGeom prst="line">
            <a:avLst/>
          </a:prstGeom>
          <a:noFill/>
          <a:ln w="12700">
            <a:solidFill>
              <a:srgbClr val="DDDDDD"/>
            </a:solidFill>
            <a:round/>
            <a:headEnd/>
            <a:tailEnd/>
          </a:ln>
        </p:spPr>
        <p:txBody>
          <a:bodyPr/>
          <a:lstStyle/>
          <a:p>
            <a:endParaRPr lang="fr-CH"/>
          </a:p>
        </p:txBody>
      </p:sp>
      <p:sp>
        <p:nvSpPr>
          <p:cNvPr id="1321999" name="Rectangle 15"/>
          <p:cNvSpPr>
            <a:spLocks noChangeArrowheads="1"/>
          </p:cNvSpPr>
          <p:nvPr/>
        </p:nvSpPr>
        <p:spPr bwMode="auto">
          <a:xfrm>
            <a:off x="4271964" y="2859646"/>
            <a:ext cx="230832" cy="138499"/>
          </a:xfrm>
          <a:prstGeom prst="rect">
            <a:avLst/>
          </a:prstGeom>
          <a:noFill/>
          <a:ln w="9525">
            <a:noFill/>
            <a:miter lim="800000"/>
            <a:headEnd/>
            <a:tailEnd/>
          </a:ln>
        </p:spPr>
        <p:txBody>
          <a:bodyPr wrap="none" lIns="0" tIns="0" rIns="0" bIns="0">
            <a:spAutoFit/>
          </a:bodyPr>
          <a:lstStyle/>
          <a:p>
            <a:pPr>
              <a:defRPr/>
            </a:pPr>
            <a:r>
              <a:rPr lang="fr-FR" sz="900" b="1" dirty="0">
                <a:solidFill>
                  <a:schemeClr val="tx1">
                    <a:lumMod val="50000"/>
                    <a:lumOff val="50000"/>
                  </a:schemeClr>
                </a:solidFill>
              </a:rPr>
              <a:t>1000</a:t>
            </a:r>
            <a:endParaRPr lang="fr-FR" dirty="0">
              <a:solidFill>
                <a:schemeClr val="tx1">
                  <a:lumMod val="50000"/>
                  <a:lumOff val="50000"/>
                </a:schemeClr>
              </a:solidFill>
            </a:endParaRPr>
          </a:p>
        </p:txBody>
      </p:sp>
      <p:sp>
        <p:nvSpPr>
          <p:cNvPr id="55316" name="Line 16"/>
          <p:cNvSpPr>
            <a:spLocks noChangeShapeType="1"/>
          </p:cNvSpPr>
          <p:nvPr/>
        </p:nvSpPr>
        <p:spPr bwMode="auto">
          <a:xfrm>
            <a:off x="4584702" y="2996170"/>
            <a:ext cx="38100" cy="1588"/>
          </a:xfrm>
          <a:prstGeom prst="line">
            <a:avLst/>
          </a:prstGeom>
          <a:noFill/>
          <a:ln w="12700">
            <a:solidFill>
              <a:srgbClr val="DDDDDD"/>
            </a:solidFill>
            <a:round/>
            <a:headEnd/>
            <a:tailEnd/>
          </a:ln>
        </p:spPr>
        <p:txBody>
          <a:bodyPr/>
          <a:lstStyle/>
          <a:p>
            <a:endParaRPr lang="fr-CH"/>
          </a:p>
        </p:txBody>
      </p:sp>
      <p:sp>
        <p:nvSpPr>
          <p:cNvPr id="55317" name="Line 17"/>
          <p:cNvSpPr>
            <a:spLocks noChangeShapeType="1"/>
          </p:cNvSpPr>
          <p:nvPr/>
        </p:nvSpPr>
        <p:spPr bwMode="auto">
          <a:xfrm>
            <a:off x="4584702" y="3067609"/>
            <a:ext cx="38100" cy="1587"/>
          </a:xfrm>
          <a:prstGeom prst="line">
            <a:avLst/>
          </a:prstGeom>
          <a:noFill/>
          <a:ln w="12700">
            <a:solidFill>
              <a:srgbClr val="DDDDDD"/>
            </a:solidFill>
            <a:round/>
            <a:headEnd/>
            <a:tailEnd/>
          </a:ln>
        </p:spPr>
        <p:txBody>
          <a:bodyPr/>
          <a:lstStyle/>
          <a:p>
            <a:endParaRPr lang="fr-CH"/>
          </a:p>
        </p:txBody>
      </p:sp>
      <p:sp>
        <p:nvSpPr>
          <p:cNvPr id="55318" name="Line 18"/>
          <p:cNvSpPr>
            <a:spLocks noChangeShapeType="1"/>
          </p:cNvSpPr>
          <p:nvPr/>
        </p:nvSpPr>
        <p:spPr bwMode="auto">
          <a:xfrm>
            <a:off x="4584702" y="3139045"/>
            <a:ext cx="38100" cy="1588"/>
          </a:xfrm>
          <a:prstGeom prst="line">
            <a:avLst/>
          </a:prstGeom>
          <a:noFill/>
          <a:ln w="12700">
            <a:solidFill>
              <a:srgbClr val="DDDDDD"/>
            </a:solidFill>
            <a:round/>
            <a:headEnd/>
            <a:tailEnd/>
          </a:ln>
        </p:spPr>
        <p:txBody>
          <a:bodyPr/>
          <a:lstStyle/>
          <a:p>
            <a:endParaRPr lang="fr-CH"/>
          </a:p>
        </p:txBody>
      </p:sp>
      <p:sp>
        <p:nvSpPr>
          <p:cNvPr id="55319" name="Line 19"/>
          <p:cNvSpPr>
            <a:spLocks noChangeShapeType="1"/>
          </p:cNvSpPr>
          <p:nvPr/>
        </p:nvSpPr>
        <p:spPr bwMode="auto">
          <a:xfrm>
            <a:off x="4543428" y="3210484"/>
            <a:ext cx="79375" cy="1587"/>
          </a:xfrm>
          <a:prstGeom prst="line">
            <a:avLst/>
          </a:prstGeom>
          <a:noFill/>
          <a:ln w="12700">
            <a:solidFill>
              <a:srgbClr val="DDDDDD"/>
            </a:solidFill>
            <a:round/>
            <a:headEnd/>
            <a:tailEnd/>
          </a:ln>
        </p:spPr>
        <p:txBody>
          <a:bodyPr/>
          <a:lstStyle/>
          <a:p>
            <a:endParaRPr lang="fr-CH"/>
          </a:p>
        </p:txBody>
      </p:sp>
      <p:sp>
        <p:nvSpPr>
          <p:cNvPr id="1322004" name="Rectangle 20"/>
          <p:cNvSpPr>
            <a:spLocks noChangeArrowheads="1"/>
          </p:cNvSpPr>
          <p:nvPr/>
        </p:nvSpPr>
        <p:spPr bwMode="auto">
          <a:xfrm>
            <a:off x="4333877" y="3142221"/>
            <a:ext cx="173124" cy="138499"/>
          </a:xfrm>
          <a:prstGeom prst="rect">
            <a:avLst/>
          </a:prstGeom>
          <a:noFill/>
          <a:ln w="9525">
            <a:noFill/>
            <a:miter lim="800000"/>
            <a:headEnd/>
            <a:tailEnd/>
          </a:ln>
        </p:spPr>
        <p:txBody>
          <a:bodyPr wrap="none" lIns="0" tIns="0" rIns="0" bIns="0">
            <a:spAutoFit/>
          </a:bodyPr>
          <a:lstStyle/>
          <a:p>
            <a:pPr>
              <a:defRPr/>
            </a:pPr>
            <a:r>
              <a:rPr lang="fr-FR" sz="900" b="1">
                <a:solidFill>
                  <a:schemeClr val="tx1">
                    <a:lumMod val="50000"/>
                    <a:lumOff val="50000"/>
                  </a:schemeClr>
                </a:solidFill>
              </a:rPr>
              <a:t>960</a:t>
            </a:r>
            <a:endParaRPr lang="fr-FR">
              <a:solidFill>
                <a:schemeClr val="tx1">
                  <a:lumMod val="50000"/>
                  <a:lumOff val="50000"/>
                </a:schemeClr>
              </a:solidFill>
            </a:endParaRPr>
          </a:p>
        </p:txBody>
      </p:sp>
      <p:sp>
        <p:nvSpPr>
          <p:cNvPr id="55321" name="Line 21"/>
          <p:cNvSpPr>
            <a:spLocks noChangeShapeType="1"/>
          </p:cNvSpPr>
          <p:nvPr/>
        </p:nvSpPr>
        <p:spPr bwMode="auto">
          <a:xfrm>
            <a:off x="4584702" y="3280334"/>
            <a:ext cx="38100" cy="1587"/>
          </a:xfrm>
          <a:prstGeom prst="line">
            <a:avLst/>
          </a:prstGeom>
          <a:noFill/>
          <a:ln w="12700">
            <a:solidFill>
              <a:srgbClr val="DDDDDD"/>
            </a:solidFill>
            <a:round/>
            <a:headEnd/>
            <a:tailEnd/>
          </a:ln>
        </p:spPr>
        <p:txBody>
          <a:bodyPr/>
          <a:lstStyle/>
          <a:p>
            <a:endParaRPr lang="fr-CH"/>
          </a:p>
        </p:txBody>
      </p:sp>
      <p:sp>
        <p:nvSpPr>
          <p:cNvPr id="55322" name="Line 22"/>
          <p:cNvSpPr>
            <a:spLocks noChangeShapeType="1"/>
          </p:cNvSpPr>
          <p:nvPr/>
        </p:nvSpPr>
        <p:spPr bwMode="auto">
          <a:xfrm>
            <a:off x="4584702" y="3351770"/>
            <a:ext cx="38100" cy="1588"/>
          </a:xfrm>
          <a:prstGeom prst="line">
            <a:avLst/>
          </a:prstGeom>
          <a:noFill/>
          <a:ln w="12700">
            <a:solidFill>
              <a:srgbClr val="DDDDDD"/>
            </a:solidFill>
            <a:round/>
            <a:headEnd/>
            <a:tailEnd/>
          </a:ln>
        </p:spPr>
        <p:txBody>
          <a:bodyPr/>
          <a:lstStyle/>
          <a:p>
            <a:endParaRPr lang="fr-CH"/>
          </a:p>
        </p:txBody>
      </p:sp>
      <p:sp>
        <p:nvSpPr>
          <p:cNvPr id="55323" name="Line 23"/>
          <p:cNvSpPr>
            <a:spLocks noChangeShapeType="1"/>
          </p:cNvSpPr>
          <p:nvPr/>
        </p:nvSpPr>
        <p:spPr bwMode="auto">
          <a:xfrm>
            <a:off x="4622803" y="3413684"/>
            <a:ext cx="4624387" cy="1587"/>
          </a:xfrm>
          <a:prstGeom prst="line">
            <a:avLst/>
          </a:prstGeom>
          <a:noFill/>
          <a:ln w="12700">
            <a:solidFill>
              <a:srgbClr val="DDDDDD"/>
            </a:solidFill>
            <a:round/>
            <a:headEnd/>
            <a:tailEnd/>
          </a:ln>
        </p:spPr>
        <p:txBody>
          <a:bodyPr/>
          <a:lstStyle/>
          <a:p>
            <a:endParaRPr lang="fr-CH"/>
          </a:p>
        </p:txBody>
      </p:sp>
      <p:sp>
        <p:nvSpPr>
          <p:cNvPr id="55324" name="Line 24"/>
          <p:cNvSpPr>
            <a:spLocks noChangeShapeType="1"/>
          </p:cNvSpPr>
          <p:nvPr/>
        </p:nvSpPr>
        <p:spPr bwMode="auto">
          <a:xfrm>
            <a:off x="9251953" y="3413684"/>
            <a:ext cx="1587" cy="79375"/>
          </a:xfrm>
          <a:prstGeom prst="line">
            <a:avLst/>
          </a:prstGeom>
          <a:noFill/>
          <a:ln w="12700">
            <a:solidFill>
              <a:srgbClr val="DDDDDD"/>
            </a:solidFill>
            <a:round/>
            <a:headEnd/>
            <a:tailEnd/>
          </a:ln>
        </p:spPr>
        <p:txBody>
          <a:bodyPr/>
          <a:lstStyle/>
          <a:p>
            <a:endParaRPr lang="fr-CH"/>
          </a:p>
        </p:txBody>
      </p:sp>
      <p:sp>
        <p:nvSpPr>
          <p:cNvPr id="1322009" name="Rectangle 25"/>
          <p:cNvSpPr>
            <a:spLocks noChangeArrowheads="1"/>
          </p:cNvSpPr>
          <p:nvPr/>
        </p:nvSpPr>
        <p:spPr bwMode="auto">
          <a:xfrm>
            <a:off x="9183689" y="3543859"/>
            <a:ext cx="173124" cy="138499"/>
          </a:xfrm>
          <a:prstGeom prst="rect">
            <a:avLst/>
          </a:prstGeom>
          <a:noFill/>
          <a:ln w="9525">
            <a:noFill/>
            <a:miter lim="800000"/>
            <a:headEnd/>
            <a:tailEnd/>
          </a:ln>
        </p:spPr>
        <p:txBody>
          <a:bodyPr wrap="none" lIns="0" tIns="0" rIns="0" bIns="0">
            <a:spAutoFit/>
          </a:bodyPr>
          <a:lstStyle/>
          <a:p>
            <a:pPr>
              <a:defRPr/>
            </a:pPr>
            <a:r>
              <a:rPr lang="fr-FR" sz="900" b="1">
                <a:solidFill>
                  <a:schemeClr val="tx1">
                    <a:lumMod val="50000"/>
                    <a:lumOff val="50000"/>
                  </a:schemeClr>
                </a:solidFill>
              </a:rPr>
              <a:t>250</a:t>
            </a:r>
            <a:endParaRPr lang="fr-FR">
              <a:solidFill>
                <a:schemeClr val="tx1">
                  <a:lumMod val="50000"/>
                  <a:lumOff val="50000"/>
                </a:schemeClr>
              </a:solidFill>
            </a:endParaRPr>
          </a:p>
        </p:txBody>
      </p:sp>
      <p:sp>
        <p:nvSpPr>
          <p:cNvPr id="55326" name="Line 26"/>
          <p:cNvSpPr>
            <a:spLocks noChangeShapeType="1"/>
          </p:cNvSpPr>
          <p:nvPr/>
        </p:nvSpPr>
        <p:spPr bwMode="auto">
          <a:xfrm>
            <a:off x="9069389" y="3413684"/>
            <a:ext cx="1588" cy="39687"/>
          </a:xfrm>
          <a:prstGeom prst="line">
            <a:avLst/>
          </a:prstGeom>
          <a:noFill/>
          <a:ln w="12700">
            <a:solidFill>
              <a:srgbClr val="DDDDDD"/>
            </a:solidFill>
            <a:round/>
            <a:headEnd/>
            <a:tailEnd/>
          </a:ln>
        </p:spPr>
        <p:txBody>
          <a:bodyPr/>
          <a:lstStyle/>
          <a:p>
            <a:endParaRPr lang="fr-CH"/>
          </a:p>
        </p:txBody>
      </p:sp>
      <p:sp>
        <p:nvSpPr>
          <p:cNvPr id="55327" name="Line 27"/>
          <p:cNvSpPr>
            <a:spLocks noChangeShapeType="1"/>
          </p:cNvSpPr>
          <p:nvPr/>
        </p:nvSpPr>
        <p:spPr bwMode="auto">
          <a:xfrm>
            <a:off x="8885239" y="3413684"/>
            <a:ext cx="1588" cy="39687"/>
          </a:xfrm>
          <a:prstGeom prst="line">
            <a:avLst/>
          </a:prstGeom>
          <a:noFill/>
          <a:ln w="12700">
            <a:solidFill>
              <a:srgbClr val="DDDDDD"/>
            </a:solidFill>
            <a:round/>
            <a:headEnd/>
            <a:tailEnd/>
          </a:ln>
        </p:spPr>
        <p:txBody>
          <a:bodyPr/>
          <a:lstStyle/>
          <a:p>
            <a:endParaRPr lang="fr-CH"/>
          </a:p>
        </p:txBody>
      </p:sp>
      <p:sp>
        <p:nvSpPr>
          <p:cNvPr id="55328" name="Line 28"/>
          <p:cNvSpPr>
            <a:spLocks noChangeShapeType="1"/>
          </p:cNvSpPr>
          <p:nvPr/>
        </p:nvSpPr>
        <p:spPr bwMode="auto">
          <a:xfrm>
            <a:off x="8701089" y="3413684"/>
            <a:ext cx="1588" cy="39687"/>
          </a:xfrm>
          <a:prstGeom prst="line">
            <a:avLst/>
          </a:prstGeom>
          <a:noFill/>
          <a:ln w="12700">
            <a:solidFill>
              <a:srgbClr val="DDDDDD"/>
            </a:solidFill>
            <a:round/>
            <a:headEnd/>
            <a:tailEnd/>
          </a:ln>
        </p:spPr>
        <p:txBody>
          <a:bodyPr/>
          <a:lstStyle/>
          <a:p>
            <a:endParaRPr lang="fr-CH"/>
          </a:p>
        </p:txBody>
      </p:sp>
      <p:sp>
        <p:nvSpPr>
          <p:cNvPr id="55329" name="Line 29"/>
          <p:cNvSpPr>
            <a:spLocks noChangeShapeType="1"/>
          </p:cNvSpPr>
          <p:nvPr/>
        </p:nvSpPr>
        <p:spPr bwMode="auto">
          <a:xfrm>
            <a:off x="8516939" y="3413684"/>
            <a:ext cx="1588" cy="39687"/>
          </a:xfrm>
          <a:prstGeom prst="line">
            <a:avLst/>
          </a:prstGeom>
          <a:noFill/>
          <a:ln w="12700">
            <a:solidFill>
              <a:srgbClr val="DDDDDD"/>
            </a:solidFill>
            <a:round/>
            <a:headEnd/>
            <a:tailEnd/>
          </a:ln>
        </p:spPr>
        <p:txBody>
          <a:bodyPr/>
          <a:lstStyle/>
          <a:p>
            <a:endParaRPr lang="fr-CH"/>
          </a:p>
        </p:txBody>
      </p:sp>
      <p:sp>
        <p:nvSpPr>
          <p:cNvPr id="55330" name="Line 30"/>
          <p:cNvSpPr>
            <a:spLocks noChangeShapeType="1"/>
          </p:cNvSpPr>
          <p:nvPr/>
        </p:nvSpPr>
        <p:spPr bwMode="auto">
          <a:xfrm>
            <a:off x="8332789" y="3413684"/>
            <a:ext cx="1588" cy="79375"/>
          </a:xfrm>
          <a:prstGeom prst="line">
            <a:avLst/>
          </a:prstGeom>
          <a:noFill/>
          <a:ln w="12700">
            <a:solidFill>
              <a:srgbClr val="DDDDDD"/>
            </a:solidFill>
            <a:round/>
            <a:headEnd/>
            <a:tailEnd/>
          </a:ln>
        </p:spPr>
        <p:txBody>
          <a:bodyPr/>
          <a:lstStyle/>
          <a:p>
            <a:endParaRPr lang="fr-CH"/>
          </a:p>
        </p:txBody>
      </p:sp>
      <p:sp>
        <p:nvSpPr>
          <p:cNvPr id="1322015" name="Rectangle 31"/>
          <p:cNvSpPr>
            <a:spLocks noChangeArrowheads="1"/>
          </p:cNvSpPr>
          <p:nvPr/>
        </p:nvSpPr>
        <p:spPr bwMode="auto">
          <a:xfrm>
            <a:off x="8264527" y="3543859"/>
            <a:ext cx="173124" cy="138499"/>
          </a:xfrm>
          <a:prstGeom prst="rect">
            <a:avLst/>
          </a:prstGeom>
          <a:noFill/>
          <a:ln w="9525">
            <a:noFill/>
            <a:miter lim="800000"/>
            <a:headEnd/>
            <a:tailEnd/>
          </a:ln>
        </p:spPr>
        <p:txBody>
          <a:bodyPr wrap="none" lIns="0" tIns="0" rIns="0" bIns="0">
            <a:spAutoFit/>
          </a:bodyPr>
          <a:lstStyle/>
          <a:p>
            <a:pPr>
              <a:defRPr/>
            </a:pPr>
            <a:r>
              <a:rPr lang="fr-FR" sz="900" b="1">
                <a:solidFill>
                  <a:schemeClr val="tx1">
                    <a:lumMod val="50000"/>
                    <a:lumOff val="50000"/>
                  </a:schemeClr>
                </a:solidFill>
              </a:rPr>
              <a:t>200</a:t>
            </a:r>
            <a:endParaRPr lang="fr-FR">
              <a:solidFill>
                <a:schemeClr val="tx1">
                  <a:lumMod val="50000"/>
                  <a:lumOff val="50000"/>
                </a:schemeClr>
              </a:solidFill>
            </a:endParaRPr>
          </a:p>
        </p:txBody>
      </p:sp>
      <p:sp>
        <p:nvSpPr>
          <p:cNvPr id="55332" name="Line 32"/>
          <p:cNvSpPr>
            <a:spLocks noChangeShapeType="1"/>
          </p:cNvSpPr>
          <p:nvPr/>
        </p:nvSpPr>
        <p:spPr bwMode="auto">
          <a:xfrm>
            <a:off x="8148639" y="3413684"/>
            <a:ext cx="1588" cy="39687"/>
          </a:xfrm>
          <a:prstGeom prst="line">
            <a:avLst/>
          </a:prstGeom>
          <a:noFill/>
          <a:ln w="12700">
            <a:solidFill>
              <a:srgbClr val="DDDDDD"/>
            </a:solidFill>
            <a:round/>
            <a:headEnd/>
            <a:tailEnd/>
          </a:ln>
        </p:spPr>
        <p:txBody>
          <a:bodyPr/>
          <a:lstStyle/>
          <a:p>
            <a:endParaRPr lang="fr-CH"/>
          </a:p>
        </p:txBody>
      </p:sp>
      <p:sp>
        <p:nvSpPr>
          <p:cNvPr id="55333" name="Line 33"/>
          <p:cNvSpPr>
            <a:spLocks noChangeShapeType="1"/>
          </p:cNvSpPr>
          <p:nvPr/>
        </p:nvSpPr>
        <p:spPr bwMode="auto">
          <a:xfrm>
            <a:off x="7966078" y="3413684"/>
            <a:ext cx="1587" cy="39687"/>
          </a:xfrm>
          <a:prstGeom prst="line">
            <a:avLst/>
          </a:prstGeom>
          <a:noFill/>
          <a:ln w="12700">
            <a:solidFill>
              <a:srgbClr val="DDDDDD"/>
            </a:solidFill>
            <a:round/>
            <a:headEnd/>
            <a:tailEnd/>
          </a:ln>
        </p:spPr>
        <p:txBody>
          <a:bodyPr/>
          <a:lstStyle/>
          <a:p>
            <a:endParaRPr lang="fr-CH"/>
          </a:p>
        </p:txBody>
      </p:sp>
      <p:sp>
        <p:nvSpPr>
          <p:cNvPr id="55334" name="Line 34"/>
          <p:cNvSpPr>
            <a:spLocks noChangeShapeType="1"/>
          </p:cNvSpPr>
          <p:nvPr/>
        </p:nvSpPr>
        <p:spPr bwMode="auto">
          <a:xfrm>
            <a:off x="7780339" y="3413684"/>
            <a:ext cx="1588" cy="39687"/>
          </a:xfrm>
          <a:prstGeom prst="line">
            <a:avLst/>
          </a:prstGeom>
          <a:noFill/>
          <a:ln w="12700">
            <a:solidFill>
              <a:srgbClr val="DDDDDD"/>
            </a:solidFill>
            <a:round/>
            <a:headEnd/>
            <a:tailEnd/>
          </a:ln>
        </p:spPr>
        <p:txBody>
          <a:bodyPr/>
          <a:lstStyle/>
          <a:p>
            <a:endParaRPr lang="fr-CH"/>
          </a:p>
        </p:txBody>
      </p:sp>
      <p:sp>
        <p:nvSpPr>
          <p:cNvPr id="55335" name="Line 35"/>
          <p:cNvSpPr>
            <a:spLocks noChangeShapeType="1"/>
          </p:cNvSpPr>
          <p:nvPr/>
        </p:nvSpPr>
        <p:spPr bwMode="auto">
          <a:xfrm>
            <a:off x="7597778" y="3413684"/>
            <a:ext cx="1587" cy="39687"/>
          </a:xfrm>
          <a:prstGeom prst="line">
            <a:avLst/>
          </a:prstGeom>
          <a:noFill/>
          <a:ln w="12700">
            <a:solidFill>
              <a:srgbClr val="DDDDDD"/>
            </a:solidFill>
            <a:round/>
            <a:headEnd/>
            <a:tailEnd/>
          </a:ln>
        </p:spPr>
        <p:txBody>
          <a:bodyPr/>
          <a:lstStyle/>
          <a:p>
            <a:endParaRPr lang="fr-CH"/>
          </a:p>
        </p:txBody>
      </p:sp>
      <p:sp>
        <p:nvSpPr>
          <p:cNvPr id="55336" name="Line 36"/>
          <p:cNvSpPr>
            <a:spLocks noChangeShapeType="1"/>
          </p:cNvSpPr>
          <p:nvPr/>
        </p:nvSpPr>
        <p:spPr bwMode="auto">
          <a:xfrm>
            <a:off x="7413628" y="3413684"/>
            <a:ext cx="1587" cy="79375"/>
          </a:xfrm>
          <a:prstGeom prst="line">
            <a:avLst/>
          </a:prstGeom>
          <a:noFill/>
          <a:ln w="12700">
            <a:solidFill>
              <a:srgbClr val="DDDDDD"/>
            </a:solidFill>
            <a:round/>
            <a:headEnd/>
            <a:tailEnd/>
          </a:ln>
        </p:spPr>
        <p:txBody>
          <a:bodyPr/>
          <a:lstStyle/>
          <a:p>
            <a:endParaRPr lang="fr-CH"/>
          </a:p>
        </p:txBody>
      </p:sp>
      <p:sp>
        <p:nvSpPr>
          <p:cNvPr id="1322021" name="Rectangle 37"/>
          <p:cNvSpPr>
            <a:spLocks noChangeArrowheads="1"/>
          </p:cNvSpPr>
          <p:nvPr/>
        </p:nvSpPr>
        <p:spPr bwMode="auto">
          <a:xfrm>
            <a:off x="7343777" y="3543859"/>
            <a:ext cx="173124" cy="138499"/>
          </a:xfrm>
          <a:prstGeom prst="rect">
            <a:avLst/>
          </a:prstGeom>
          <a:noFill/>
          <a:ln w="9525">
            <a:noFill/>
            <a:miter lim="800000"/>
            <a:headEnd/>
            <a:tailEnd/>
          </a:ln>
        </p:spPr>
        <p:txBody>
          <a:bodyPr wrap="none" lIns="0" tIns="0" rIns="0" bIns="0">
            <a:spAutoFit/>
          </a:bodyPr>
          <a:lstStyle/>
          <a:p>
            <a:pPr>
              <a:defRPr/>
            </a:pPr>
            <a:r>
              <a:rPr lang="fr-FR" sz="900" b="1">
                <a:solidFill>
                  <a:schemeClr val="tx1">
                    <a:lumMod val="50000"/>
                    <a:lumOff val="50000"/>
                  </a:schemeClr>
                </a:solidFill>
              </a:rPr>
              <a:t>150</a:t>
            </a:r>
            <a:endParaRPr lang="fr-FR">
              <a:solidFill>
                <a:schemeClr val="tx1">
                  <a:lumMod val="50000"/>
                  <a:lumOff val="50000"/>
                </a:schemeClr>
              </a:solidFill>
            </a:endParaRPr>
          </a:p>
        </p:txBody>
      </p:sp>
      <p:sp>
        <p:nvSpPr>
          <p:cNvPr id="55338" name="Line 38"/>
          <p:cNvSpPr>
            <a:spLocks noChangeShapeType="1"/>
          </p:cNvSpPr>
          <p:nvPr/>
        </p:nvSpPr>
        <p:spPr bwMode="auto">
          <a:xfrm>
            <a:off x="7229478" y="3413684"/>
            <a:ext cx="1587" cy="39687"/>
          </a:xfrm>
          <a:prstGeom prst="line">
            <a:avLst/>
          </a:prstGeom>
          <a:noFill/>
          <a:ln w="12700">
            <a:solidFill>
              <a:srgbClr val="DDDDDD"/>
            </a:solidFill>
            <a:round/>
            <a:headEnd/>
            <a:tailEnd/>
          </a:ln>
        </p:spPr>
        <p:txBody>
          <a:bodyPr/>
          <a:lstStyle/>
          <a:p>
            <a:endParaRPr lang="fr-CH"/>
          </a:p>
        </p:txBody>
      </p:sp>
      <p:sp>
        <p:nvSpPr>
          <p:cNvPr id="55339" name="Line 39"/>
          <p:cNvSpPr>
            <a:spLocks noChangeShapeType="1"/>
          </p:cNvSpPr>
          <p:nvPr/>
        </p:nvSpPr>
        <p:spPr bwMode="auto">
          <a:xfrm>
            <a:off x="7045328" y="3413684"/>
            <a:ext cx="1587" cy="39687"/>
          </a:xfrm>
          <a:prstGeom prst="line">
            <a:avLst/>
          </a:prstGeom>
          <a:noFill/>
          <a:ln w="12700">
            <a:solidFill>
              <a:srgbClr val="DDDDDD"/>
            </a:solidFill>
            <a:round/>
            <a:headEnd/>
            <a:tailEnd/>
          </a:ln>
        </p:spPr>
        <p:txBody>
          <a:bodyPr/>
          <a:lstStyle/>
          <a:p>
            <a:endParaRPr lang="fr-CH"/>
          </a:p>
        </p:txBody>
      </p:sp>
      <p:sp>
        <p:nvSpPr>
          <p:cNvPr id="55340" name="Line 40"/>
          <p:cNvSpPr>
            <a:spLocks noChangeShapeType="1"/>
          </p:cNvSpPr>
          <p:nvPr/>
        </p:nvSpPr>
        <p:spPr bwMode="auto">
          <a:xfrm>
            <a:off x="6861178" y="3413684"/>
            <a:ext cx="1587" cy="39687"/>
          </a:xfrm>
          <a:prstGeom prst="line">
            <a:avLst/>
          </a:prstGeom>
          <a:noFill/>
          <a:ln w="12700">
            <a:solidFill>
              <a:srgbClr val="DDDDDD"/>
            </a:solidFill>
            <a:round/>
            <a:headEnd/>
            <a:tailEnd/>
          </a:ln>
        </p:spPr>
        <p:txBody>
          <a:bodyPr/>
          <a:lstStyle/>
          <a:p>
            <a:endParaRPr lang="fr-CH"/>
          </a:p>
        </p:txBody>
      </p:sp>
      <p:sp>
        <p:nvSpPr>
          <p:cNvPr id="55341" name="Line 41"/>
          <p:cNvSpPr>
            <a:spLocks noChangeShapeType="1"/>
          </p:cNvSpPr>
          <p:nvPr/>
        </p:nvSpPr>
        <p:spPr bwMode="auto">
          <a:xfrm>
            <a:off x="6677028" y="3413684"/>
            <a:ext cx="1587" cy="39687"/>
          </a:xfrm>
          <a:prstGeom prst="line">
            <a:avLst/>
          </a:prstGeom>
          <a:noFill/>
          <a:ln w="12700">
            <a:solidFill>
              <a:srgbClr val="DDDDDD"/>
            </a:solidFill>
            <a:round/>
            <a:headEnd/>
            <a:tailEnd/>
          </a:ln>
        </p:spPr>
        <p:txBody>
          <a:bodyPr/>
          <a:lstStyle/>
          <a:p>
            <a:endParaRPr lang="fr-CH"/>
          </a:p>
        </p:txBody>
      </p:sp>
      <p:sp>
        <p:nvSpPr>
          <p:cNvPr id="55342" name="Line 42"/>
          <p:cNvSpPr>
            <a:spLocks noChangeShapeType="1"/>
          </p:cNvSpPr>
          <p:nvPr/>
        </p:nvSpPr>
        <p:spPr bwMode="auto">
          <a:xfrm>
            <a:off x="6494464" y="3413684"/>
            <a:ext cx="1588" cy="79375"/>
          </a:xfrm>
          <a:prstGeom prst="line">
            <a:avLst/>
          </a:prstGeom>
          <a:noFill/>
          <a:ln w="12700">
            <a:solidFill>
              <a:srgbClr val="DDDDDD"/>
            </a:solidFill>
            <a:round/>
            <a:headEnd/>
            <a:tailEnd/>
          </a:ln>
        </p:spPr>
        <p:txBody>
          <a:bodyPr/>
          <a:lstStyle/>
          <a:p>
            <a:endParaRPr lang="fr-CH"/>
          </a:p>
        </p:txBody>
      </p:sp>
      <p:sp>
        <p:nvSpPr>
          <p:cNvPr id="1322027" name="Rectangle 43"/>
          <p:cNvSpPr>
            <a:spLocks noChangeArrowheads="1"/>
          </p:cNvSpPr>
          <p:nvPr/>
        </p:nvSpPr>
        <p:spPr bwMode="auto">
          <a:xfrm>
            <a:off x="6424614" y="3543859"/>
            <a:ext cx="173124" cy="138499"/>
          </a:xfrm>
          <a:prstGeom prst="rect">
            <a:avLst/>
          </a:prstGeom>
          <a:noFill/>
          <a:ln w="9525">
            <a:noFill/>
            <a:miter lim="800000"/>
            <a:headEnd/>
            <a:tailEnd/>
          </a:ln>
        </p:spPr>
        <p:txBody>
          <a:bodyPr wrap="none" lIns="0" tIns="0" rIns="0" bIns="0">
            <a:spAutoFit/>
          </a:bodyPr>
          <a:lstStyle/>
          <a:p>
            <a:pPr>
              <a:defRPr/>
            </a:pPr>
            <a:r>
              <a:rPr lang="fr-FR" sz="900" b="1">
                <a:solidFill>
                  <a:schemeClr val="tx1">
                    <a:lumMod val="50000"/>
                    <a:lumOff val="50000"/>
                  </a:schemeClr>
                </a:solidFill>
              </a:rPr>
              <a:t>100</a:t>
            </a:r>
            <a:endParaRPr lang="fr-FR">
              <a:solidFill>
                <a:schemeClr val="tx1">
                  <a:lumMod val="50000"/>
                  <a:lumOff val="50000"/>
                </a:schemeClr>
              </a:solidFill>
            </a:endParaRPr>
          </a:p>
        </p:txBody>
      </p:sp>
      <p:sp>
        <p:nvSpPr>
          <p:cNvPr id="55344" name="Line 44"/>
          <p:cNvSpPr>
            <a:spLocks noChangeShapeType="1"/>
          </p:cNvSpPr>
          <p:nvPr/>
        </p:nvSpPr>
        <p:spPr bwMode="auto">
          <a:xfrm>
            <a:off x="6308728" y="3413684"/>
            <a:ext cx="1587" cy="39687"/>
          </a:xfrm>
          <a:prstGeom prst="line">
            <a:avLst/>
          </a:prstGeom>
          <a:noFill/>
          <a:ln w="12700">
            <a:solidFill>
              <a:srgbClr val="DDDDDD"/>
            </a:solidFill>
            <a:round/>
            <a:headEnd/>
            <a:tailEnd/>
          </a:ln>
        </p:spPr>
        <p:txBody>
          <a:bodyPr/>
          <a:lstStyle/>
          <a:p>
            <a:endParaRPr lang="fr-CH"/>
          </a:p>
        </p:txBody>
      </p:sp>
      <p:sp>
        <p:nvSpPr>
          <p:cNvPr id="55345" name="Line 45"/>
          <p:cNvSpPr>
            <a:spLocks noChangeShapeType="1"/>
          </p:cNvSpPr>
          <p:nvPr/>
        </p:nvSpPr>
        <p:spPr bwMode="auto">
          <a:xfrm>
            <a:off x="6126164" y="3413684"/>
            <a:ext cx="1588" cy="39687"/>
          </a:xfrm>
          <a:prstGeom prst="line">
            <a:avLst/>
          </a:prstGeom>
          <a:noFill/>
          <a:ln w="12700">
            <a:solidFill>
              <a:srgbClr val="DDDDDD"/>
            </a:solidFill>
            <a:round/>
            <a:headEnd/>
            <a:tailEnd/>
          </a:ln>
        </p:spPr>
        <p:txBody>
          <a:bodyPr/>
          <a:lstStyle/>
          <a:p>
            <a:endParaRPr lang="fr-CH"/>
          </a:p>
        </p:txBody>
      </p:sp>
      <p:sp>
        <p:nvSpPr>
          <p:cNvPr id="55346" name="Line 46"/>
          <p:cNvSpPr>
            <a:spLocks noChangeShapeType="1"/>
          </p:cNvSpPr>
          <p:nvPr/>
        </p:nvSpPr>
        <p:spPr bwMode="auto">
          <a:xfrm>
            <a:off x="5942014" y="3413684"/>
            <a:ext cx="1588" cy="39687"/>
          </a:xfrm>
          <a:prstGeom prst="line">
            <a:avLst/>
          </a:prstGeom>
          <a:noFill/>
          <a:ln w="12700">
            <a:solidFill>
              <a:srgbClr val="DDDDDD"/>
            </a:solidFill>
            <a:round/>
            <a:headEnd/>
            <a:tailEnd/>
          </a:ln>
        </p:spPr>
        <p:txBody>
          <a:bodyPr/>
          <a:lstStyle/>
          <a:p>
            <a:endParaRPr lang="fr-CH"/>
          </a:p>
        </p:txBody>
      </p:sp>
      <p:sp>
        <p:nvSpPr>
          <p:cNvPr id="55347" name="Line 47"/>
          <p:cNvSpPr>
            <a:spLocks noChangeShapeType="1"/>
          </p:cNvSpPr>
          <p:nvPr/>
        </p:nvSpPr>
        <p:spPr bwMode="auto">
          <a:xfrm>
            <a:off x="5757864" y="3413684"/>
            <a:ext cx="1588" cy="39687"/>
          </a:xfrm>
          <a:prstGeom prst="line">
            <a:avLst/>
          </a:prstGeom>
          <a:noFill/>
          <a:ln w="12700">
            <a:solidFill>
              <a:srgbClr val="DDDDDD"/>
            </a:solidFill>
            <a:round/>
            <a:headEnd/>
            <a:tailEnd/>
          </a:ln>
        </p:spPr>
        <p:txBody>
          <a:bodyPr/>
          <a:lstStyle/>
          <a:p>
            <a:endParaRPr lang="fr-CH"/>
          </a:p>
        </p:txBody>
      </p:sp>
      <p:sp>
        <p:nvSpPr>
          <p:cNvPr id="55348" name="Line 48"/>
          <p:cNvSpPr>
            <a:spLocks noChangeShapeType="1"/>
          </p:cNvSpPr>
          <p:nvPr/>
        </p:nvSpPr>
        <p:spPr bwMode="auto">
          <a:xfrm>
            <a:off x="5573714" y="3413684"/>
            <a:ext cx="1588" cy="79375"/>
          </a:xfrm>
          <a:prstGeom prst="line">
            <a:avLst/>
          </a:prstGeom>
          <a:noFill/>
          <a:ln w="12700">
            <a:solidFill>
              <a:srgbClr val="DDDDDD"/>
            </a:solidFill>
            <a:round/>
            <a:headEnd/>
            <a:tailEnd/>
          </a:ln>
        </p:spPr>
        <p:txBody>
          <a:bodyPr/>
          <a:lstStyle/>
          <a:p>
            <a:endParaRPr lang="fr-CH"/>
          </a:p>
        </p:txBody>
      </p:sp>
      <p:sp>
        <p:nvSpPr>
          <p:cNvPr id="1322033" name="Rectangle 49"/>
          <p:cNvSpPr>
            <a:spLocks noChangeArrowheads="1"/>
          </p:cNvSpPr>
          <p:nvPr/>
        </p:nvSpPr>
        <p:spPr bwMode="auto">
          <a:xfrm>
            <a:off x="5537202" y="3543859"/>
            <a:ext cx="115416" cy="138499"/>
          </a:xfrm>
          <a:prstGeom prst="rect">
            <a:avLst/>
          </a:prstGeom>
          <a:noFill/>
          <a:ln w="9525">
            <a:noFill/>
            <a:miter lim="800000"/>
            <a:headEnd/>
            <a:tailEnd/>
          </a:ln>
        </p:spPr>
        <p:txBody>
          <a:bodyPr wrap="none" lIns="0" tIns="0" rIns="0" bIns="0">
            <a:spAutoFit/>
          </a:bodyPr>
          <a:lstStyle/>
          <a:p>
            <a:pPr>
              <a:defRPr/>
            </a:pPr>
            <a:r>
              <a:rPr lang="fr-FR" sz="900" b="1">
                <a:solidFill>
                  <a:schemeClr val="tx1">
                    <a:lumMod val="50000"/>
                    <a:lumOff val="50000"/>
                  </a:schemeClr>
                </a:solidFill>
              </a:rPr>
              <a:t>50</a:t>
            </a:r>
            <a:endParaRPr lang="fr-FR">
              <a:solidFill>
                <a:schemeClr val="tx1">
                  <a:lumMod val="50000"/>
                  <a:lumOff val="50000"/>
                </a:schemeClr>
              </a:solidFill>
            </a:endParaRPr>
          </a:p>
        </p:txBody>
      </p:sp>
      <p:sp>
        <p:nvSpPr>
          <p:cNvPr id="55350" name="Line 50"/>
          <p:cNvSpPr>
            <a:spLocks noChangeShapeType="1"/>
          </p:cNvSpPr>
          <p:nvPr/>
        </p:nvSpPr>
        <p:spPr bwMode="auto">
          <a:xfrm>
            <a:off x="5389564" y="3413684"/>
            <a:ext cx="1588" cy="39687"/>
          </a:xfrm>
          <a:prstGeom prst="line">
            <a:avLst/>
          </a:prstGeom>
          <a:noFill/>
          <a:ln w="12700">
            <a:solidFill>
              <a:srgbClr val="DDDDDD"/>
            </a:solidFill>
            <a:round/>
            <a:headEnd/>
            <a:tailEnd/>
          </a:ln>
        </p:spPr>
        <p:txBody>
          <a:bodyPr/>
          <a:lstStyle/>
          <a:p>
            <a:endParaRPr lang="fr-CH"/>
          </a:p>
        </p:txBody>
      </p:sp>
      <p:sp>
        <p:nvSpPr>
          <p:cNvPr id="55351" name="Line 51"/>
          <p:cNvSpPr>
            <a:spLocks noChangeShapeType="1"/>
          </p:cNvSpPr>
          <p:nvPr/>
        </p:nvSpPr>
        <p:spPr bwMode="auto">
          <a:xfrm>
            <a:off x="5205414" y="3413684"/>
            <a:ext cx="1588" cy="39687"/>
          </a:xfrm>
          <a:prstGeom prst="line">
            <a:avLst/>
          </a:prstGeom>
          <a:noFill/>
          <a:ln w="12700">
            <a:solidFill>
              <a:srgbClr val="DDDDDD"/>
            </a:solidFill>
            <a:round/>
            <a:headEnd/>
            <a:tailEnd/>
          </a:ln>
        </p:spPr>
        <p:txBody>
          <a:bodyPr/>
          <a:lstStyle/>
          <a:p>
            <a:endParaRPr lang="fr-CH"/>
          </a:p>
        </p:txBody>
      </p:sp>
      <p:sp>
        <p:nvSpPr>
          <p:cNvPr id="55352" name="Line 52"/>
          <p:cNvSpPr>
            <a:spLocks noChangeShapeType="1"/>
          </p:cNvSpPr>
          <p:nvPr/>
        </p:nvSpPr>
        <p:spPr bwMode="auto">
          <a:xfrm>
            <a:off x="5022853" y="3413684"/>
            <a:ext cx="1587" cy="39687"/>
          </a:xfrm>
          <a:prstGeom prst="line">
            <a:avLst/>
          </a:prstGeom>
          <a:noFill/>
          <a:ln w="12700">
            <a:solidFill>
              <a:srgbClr val="DDDDDD"/>
            </a:solidFill>
            <a:round/>
            <a:headEnd/>
            <a:tailEnd/>
          </a:ln>
        </p:spPr>
        <p:txBody>
          <a:bodyPr/>
          <a:lstStyle/>
          <a:p>
            <a:endParaRPr lang="fr-CH"/>
          </a:p>
        </p:txBody>
      </p:sp>
      <p:sp>
        <p:nvSpPr>
          <p:cNvPr id="55353" name="Line 53"/>
          <p:cNvSpPr>
            <a:spLocks noChangeShapeType="1"/>
          </p:cNvSpPr>
          <p:nvPr/>
        </p:nvSpPr>
        <p:spPr bwMode="auto">
          <a:xfrm>
            <a:off x="4837114" y="3413684"/>
            <a:ext cx="1588" cy="39687"/>
          </a:xfrm>
          <a:prstGeom prst="line">
            <a:avLst/>
          </a:prstGeom>
          <a:noFill/>
          <a:ln w="12700">
            <a:solidFill>
              <a:srgbClr val="DDDDDD"/>
            </a:solidFill>
            <a:round/>
            <a:headEnd/>
            <a:tailEnd/>
          </a:ln>
        </p:spPr>
        <p:txBody>
          <a:bodyPr/>
          <a:lstStyle/>
          <a:p>
            <a:endParaRPr lang="fr-CH"/>
          </a:p>
        </p:txBody>
      </p:sp>
      <p:sp>
        <p:nvSpPr>
          <p:cNvPr id="55354" name="Line 54"/>
          <p:cNvSpPr>
            <a:spLocks noChangeShapeType="1"/>
          </p:cNvSpPr>
          <p:nvPr/>
        </p:nvSpPr>
        <p:spPr bwMode="auto">
          <a:xfrm>
            <a:off x="4654553" y="3413684"/>
            <a:ext cx="1587" cy="79375"/>
          </a:xfrm>
          <a:prstGeom prst="line">
            <a:avLst/>
          </a:prstGeom>
          <a:noFill/>
          <a:ln w="12700">
            <a:solidFill>
              <a:srgbClr val="DDDDDD"/>
            </a:solidFill>
            <a:round/>
            <a:headEnd/>
            <a:tailEnd/>
          </a:ln>
        </p:spPr>
        <p:txBody>
          <a:bodyPr/>
          <a:lstStyle/>
          <a:p>
            <a:endParaRPr lang="fr-CH"/>
          </a:p>
        </p:txBody>
      </p:sp>
      <p:sp>
        <p:nvSpPr>
          <p:cNvPr id="1322039" name="Rectangle 55"/>
          <p:cNvSpPr>
            <a:spLocks noChangeArrowheads="1"/>
          </p:cNvSpPr>
          <p:nvPr/>
        </p:nvSpPr>
        <p:spPr bwMode="auto">
          <a:xfrm>
            <a:off x="4649789" y="3543859"/>
            <a:ext cx="57708" cy="138499"/>
          </a:xfrm>
          <a:prstGeom prst="rect">
            <a:avLst/>
          </a:prstGeom>
          <a:noFill/>
          <a:ln w="9525">
            <a:noFill/>
            <a:miter lim="800000"/>
            <a:headEnd/>
            <a:tailEnd/>
          </a:ln>
        </p:spPr>
        <p:txBody>
          <a:bodyPr wrap="none" lIns="0" tIns="0" rIns="0" bIns="0">
            <a:spAutoFit/>
          </a:bodyPr>
          <a:lstStyle/>
          <a:p>
            <a:pPr>
              <a:defRPr/>
            </a:pPr>
            <a:r>
              <a:rPr lang="fr-FR" sz="900" b="1">
                <a:solidFill>
                  <a:schemeClr val="tx1">
                    <a:lumMod val="50000"/>
                    <a:lumOff val="50000"/>
                  </a:schemeClr>
                </a:solidFill>
              </a:rPr>
              <a:t>0</a:t>
            </a:r>
            <a:endParaRPr lang="fr-FR">
              <a:solidFill>
                <a:schemeClr val="tx1">
                  <a:lumMod val="50000"/>
                  <a:lumOff val="50000"/>
                </a:schemeClr>
              </a:solidFill>
            </a:endParaRPr>
          </a:p>
        </p:txBody>
      </p:sp>
      <p:sp>
        <p:nvSpPr>
          <p:cNvPr id="1322040" name="Freeform 56"/>
          <p:cNvSpPr>
            <a:spLocks/>
          </p:cNvSpPr>
          <p:nvPr/>
        </p:nvSpPr>
        <p:spPr bwMode="auto">
          <a:xfrm>
            <a:off x="4654552" y="2438959"/>
            <a:ext cx="1801812" cy="839787"/>
          </a:xfrm>
          <a:custGeom>
            <a:avLst/>
            <a:gdLst/>
            <a:ahLst/>
            <a:cxnLst>
              <a:cxn ang="0">
                <a:pos x="31" y="195"/>
              </a:cxn>
              <a:cxn ang="0">
                <a:pos x="62" y="673"/>
              </a:cxn>
              <a:cxn ang="0">
                <a:pos x="93" y="631"/>
              </a:cxn>
              <a:cxn ang="0">
                <a:pos x="124" y="312"/>
              </a:cxn>
              <a:cxn ang="0">
                <a:pos x="154" y="192"/>
              </a:cxn>
              <a:cxn ang="0">
                <a:pos x="185" y="326"/>
              </a:cxn>
              <a:cxn ang="0">
                <a:pos x="216" y="384"/>
              </a:cxn>
              <a:cxn ang="0">
                <a:pos x="247" y="415"/>
              </a:cxn>
              <a:cxn ang="0">
                <a:pos x="278" y="222"/>
              </a:cxn>
              <a:cxn ang="0">
                <a:pos x="309" y="346"/>
              </a:cxn>
              <a:cxn ang="0">
                <a:pos x="340" y="168"/>
              </a:cxn>
              <a:cxn ang="0">
                <a:pos x="371" y="433"/>
              </a:cxn>
              <a:cxn ang="0">
                <a:pos x="402" y="552"/>
              </a:cxn>
              <a:cxn ang="0">
                <a:pos x="433" y="472"/>
              </a:cxn>
              <a:cxn ang="0">
                <a:pos x="463" y="306"/>
              </a:cxn>
              <a:cxn ang="0">
                <a:pos x="494" y="508"/>
              </a:cxn>
              <a:cxn ang="0">
                <a:pos x="525" y="327"/>
              </a:cxn>
              <a:cxn ang="0">
                <a:pos x="556" y="200"/>
              </a:cxn>
              <a:cxn ang="0">
                <a:pos x="587" y="365"/>
              </a:cxn>
              <a:cxn ang="0">
                <a:pos x="618" y="455"/>
              </a:cxn>
              <a:cxn ang="0">
                <a:pos x="649" y="383"/>
              </a:cxn>
              <a:cxn ang="0">
                <a:pos x="680" y="455"/>
              </a:cxn>
              <a:cxn ang="0">
                <a:pos x="711" y="478"/>
              </a:cxn>
              <a:cxn ang="0">
                <a:pos x="742" y="577"/>
              </a:cxn>
              <a:cxn ang="0">
                <a:pos x="772" y="584"/>
              </a:cxn>
              <a:cxn ang="0">
                <a:pos x="803" y="335"/>
              </a:cxn>
              <a:cxn ang="0">
                <a:pos x="834" y="568"/>
              </a:cxn>
              <a:cxn ang="0">
                <a:pos x="865" y="480"/>
              </a:cxn>
              <a:cxn ang="0">
                <a:pos x="896" y="115"/>
              </a:cxn>
              <a:cxn ang="0">
                <a:pos x="927" y="281"/>
              </a:cxn>
              <a:cxn ang="0">
                <a:pos x="958" y="386"/>
              </a:cxn>
              <a:cxn ang="0">
                <a:pos x="989" y="307"/>
              </a:cxn>
              <a:cxn ang="0">
                <a:pos x="1020" y="351"/>
              </a:cxn>
              <a:cxn ang="0">
                <a:pos x="1050" y="523"/>
              </a:cxn>
              <a:cxn ang="0">
                <a:pos x="1081" y="202"/>
              </a:cxn>
              <a:cxn ang="0">
                <a:pos x="1112" y="305"/>
              </a:cxn>
              <a:cxn ang="0">
                <a:pos x="1143" y="434"/>
              </a:cxn>
              <a:cxn ang="0">
                <a:pos x="1174" y="476"/>
              </a:cxn>
              <a:cxn ang="0">
                <a:pos x="1205" y="315"/>
              </a:cxn>
              <a:cxn ang="0">
                <a:pos x="1236" y="389"/>
              </a:cxn>
              <a:cxn ang="0">
                <a:pos x="1267" y="389"/>
              </a:cxn>
              <a:cxn ang="0">
                <a:pos x="1298" y="62"/>
              </a:cxn>
              <a:cxn ang="0">
                <a:pos x="1329" y="348"/>
              </a:cxn>
              <a:cxn ang="0">
                <a:pos x="1359" y="470"/>
              </a:cxn>
              <a:cxn ang="0">
                <a:pos x="1390" y="515"/>
              </a:cxn>
              <a:cxn ang="0">
                <a:pos x="1421" y="418"/>
              </a:cxn>
              <a:cxn ang="0">
                <a:pos x="1452" y="292"/>
              </a:cxn>
              <a:cxn ang="0">
                <a:pos x="1483" y="462"/>
              </a:cxn>
              <a:cxn ang="0">
                <a:pos x="1514" y="470"/>
              </a:cxn>
            </a:cxnLst>
            <a:rect l="0" t="0" r="r" b="b"/>
            <a:pathLst>
              <a:path w="1514" h="705">
                <a:moveTo>
                  <a:pt x="0" y="343"/>
                </a:moveTo>
                <a:lnTo>
                  <a:pt x="15" y="343"/>
                </a:lnTo>
                <a:lnTo>
                  <a:pt x="15" y="195"/>
                </a:lnTo>
                <a:lnTo>
                  <a:pt x="31" y="195"/>
                </a:lnTo>
                <a:lnTo>
                  <a:pt x="31" y="361"/>
                </a:lnTo>
                <a:lnTo>
                  <a:pt x="46" y="361"/>
                </a:lnTo>
                <a:lnTo>
                  <a:pt x="46" y="673"/>
                </a:lnTo>
                <a:lnTo>
                  <a:pt x="62" y="673"/>
                </a:lnTo>
                <a:lnTo>
                  <a:pt x="62" y="528"/>
                </a:lnTo>
                <a:lnTo>
                  <a:pt x="77" y="528"/>
                </a:lnTo>
                <a:lnTo>
                  <a:pt x="77" y="631"/>
                </a:lnTo>
                <a:lnTo>
                  <a:pt x="93" y="631"/>
                </a:lnTo>
                <a:lnTo>
                  <a:pt x="93" y="344"/>
                </a:lnTo>
                <a:lnTo>
                  <a:pt x="108" y="344"/>
                </a:lnTo>
                <a:lnTo>
                  <a:pt x="108" y="312"/>
                </a:lnTo>
                <a:lnTo>
                  <a:pt x="124" y="312"/>
                </a:lnTo>
                <a:lnTo>
                  <a:pt x="124" y="100"/>
                </a:lnTo>
                <a:lnTo>
                  <a:pt x="139" y="100"/>
                </a:lnTo>
                <a:lnTo>
                  <a:pt x="139" y="192"/>
                </a:lnTo>
                <a:lnTo>
                  <a:pt x="154" y="192"/>
                </a:lnTo>
                <a:lnTo>
                  <a:pt x="154" y="482"/>
                </a:lnTo>
                <a:lnTo>
                  <a:pt x="170" y="482"/>
                </a:lnTo>
                <a:lnTo>
                  <a:pt x="170" y="326"/>
                </a:lnTo>
                <a:lnTo>
                  <a:pt x="185" y="326"/>
                </a:lnTo>
                <a:lnTo>
                  <a:pt x="185" y="705"/>
                </a:lnTo>
                <a:lnTo>
                  <a:pt x="201" y="705"/>
                </a:lnTo>
                <a:lnTo>
                  <a:pt x="201" y="384"/>
                </a:lnTo>
                <a:lnTo>
                  <a:pt x="216" y="384"/>
                </a:lnTo>
                <a:lnTo>
                  <a:pt x="216" y="298"/>
                </a:lnTo>
                <a:lnTo>
                  <a:pt x="232" y="298"/>
                </a:lnTo>
                <a:lnTo>
                  <a:pt x="232" y="415"/>
                </a:lnTo>
                <a:lnTo>
                  <a:pt x="247" y="415"/>
                </a:lnTo>
                <a:lnTo>
                  <a:pt x="247" y="543"/>
                </a:lnTo>
                <a:lnTo>
                  <a:pt x="263" y="543"/>
                </a:lnTo>
                <a:lnTo>
                  <a:pt x="263" y="222"/>
                </a:lnTo>
                <a:lnTo>
                  <a:pt x="278" y="222"/>
                </a:lnTo>
                <a:lnTo>
                  <a:pt x="278" y="433"/>
                </a:lnTo>
                <a:lnTo>
                  <a:pt x="294" y="433"/>
                </a:lnTo>
                <a:lnTo>
                  <a:pt x="294" y="346"/>
                </a:lnTo>
                <a:lnTo>
                  <a:pt x="309" y="346"/>
                </a:lnTo>
                <a:lnTo>
                  <a:pt x="309" y="477"/>
                </a:lnTo>
                <a:lnTo>
                  <a:pt x="324" y="477"/>
                </a:lnTo>
                <a:lnTo>
                  <a:pt x="324" y="168"/>
                </a:lnTo>
                <a:lnTo>
                  <a:pt x="340" y="168"/>
                </a:lnTo>
                <a:lnTo>
                  <a:pt x="340" y="184"/>
                </a:lnTo>
                <a:lnTo>
                  <a:pt x="355" y="184"/>
                </a:lnTo>
                <a:lnTo>
                  <a:pt x="355" y="433"/>
                </a:lnTo>
                <a:lnTo>
                  <a:pt x="371" y="433"/>
                </a:lnTo>
                <a:lnTo>
                  <a:pt x="371" y="224"/>
                </a:lnTo>
                <a:lnTo>
                  <a:pt x="386" y="224"/>
                </a:lnTo>
                <a:lnTo>
                  <a:pt x="386" y="552"/>
                </a:lnTo>
                <a:lnTo>
                  <a:pt x="402" y="552"/>
                </a:lnTo>
                <a:lnTo>
                  <a:pt x="402" y="346"/>
                </a:lnTo>
                <a:lnTo>
                  <a:pt x="417" y="346"/>
                </a:lnTo>
                <a:lnTo>
                  <a:pt x="417" y="472"/>
                </a:lnTo>
                <a:lnTo>
                  <a:pt x="433" y="472"/>
                </a:lnTo>
                <a:lnTo>
                  <a:pt x="433" y="461"/>
                </a:lnTo>
                <a:lnTo>
                  <a:pt x="448" y="461"/>
                </a:lnTo>
                <a:lnTo>
                  <a:pt x="448" y="306"/>
                </a:lnTo>
                <a:lnTo>
                  <a:pt x="463" y="306"/>
                </a:lnTo>
                <a:lnTo>
                  <a:pt x="463" y="332"/>
                </a:lnTo>
                <a:lnTo>
                  <a:pt x="479" y="332"/>
                </a:lnTo>
                <a:lnTo>
                  <a:pt x="479" y="508"/>
                </a:lnTo>
                <a:lnTo>
                  <a:pt x="494" y="508"/>
                </a:lnTo>
                <a:lnTo>
                  <a:pt x="494" y="282"/>
                </a:lnTo>
                <a:lnTo>
                  <a:pt x="510" y="282"/>
                </a:lnTo>
                <a:lnTo>
                  <a:pt x="510" y="327"/>
                </a:lnTo>
                <a:lnTo>
                  <a:pt x="525" y="327"/>
                </a:lnTo>
                <a:lnTo>
                  <a:pt x="525" y="493"/>
                </a:lnTo>
                <a:lnTo>
                  <a:pt x="541" y="493"/>
                </a:lnTo>
                <a:lnTo>
                  <a:pt x="541" y="200"/>
                </a:lnTo>
                <a:lnTo>
                  <a:pt x="556" y="200"/>
                </a:lnTo>
                <a:lnTo>
                  <a:pt x="556" y="199"/>
                </a:lnTo>
                <a:lnTo>
                  <a:pt x="572" y="199"/>
                </a:lnTo>
                <a:lnTo>
                  <a:pt x="572" y="365"/>
                </a:lnTo>
                <a:lnTo>
                  <a:pt x="587" y="365"/>
                </a:lnTo>
                <a:lnTo>
                  <a:pt x="587" y="196"/>
                </a:lnTo>
                <a:lnTo>
                  <a:pt x="602" y="196"/>
                </a:lnTo>
                <a:lnTo>
                  <a:pt x="602" y="455"/>
                </a:lnTo>
                <a:lnTo>
                  <a:pt x="618" y="455"/>
                </a:lnTo>
                <a:lnTo>
                  <a:pt x="618" y="414"/>
                </a:lnTo>
                <a:lnTo>
                  <a:pt x="633" y="414"/>
                </a:lnTo>
                <a:lnTo>
                  <a:pt x="633" y="383"/>
                </a:lnTo>
                <a:lnTo>
                  <a:pt x="649" y="383"/>
                </a:lnTo>
                <a:lnTo>
                  <a:pt x="649" y="640"/>
                </a:lnTo>
                <a:lnTo>
                  <a:pt x="664" y="640"/>
                </a:lnTo>
                <a:lnTo>
                  <a:pt x="664" y="455"/>
                </a:lnTo>
                <a:lnTo>
                  <a:pt x="680" y="455"/>
                </a:lnTo>
                <a:lnTo>
                  <a:pt x="680" y="551"/>
                </a:lnTo>
                <a:lnTo>
                  <a:pt x="695" y="551"/>
                </a:lnTo>
                <a:lnTo>
                  <a:pt x="695" y="478"/>
                </a:lnTo>
                <a:lnTo>
                  <a:pt x="711" y="478"/>
                </a:lnTo>
                <a:lnTo>
                  <a:pt x="711" y="295"/>
                </a:lnTo>
                <a:lnTo>
                  <a:pt x="726" y="295"/>
                </a:lnTo>
                <a:lnTo>
                  <a:pt x="726" y="577"/>
                </a:lnTo>
                <a:lnTo>
                  <a:pt x="742" y="577"/>
                </a:lnTo>
                <a:lnTo>
                  <a:pt x="742" y="616"/>
                </a:lnTo>
                <a:lnTo>
                  <a:pt x="757" y="616"/>
                </a:lnTo>
                <a:lnTo>
                  <a:pt x="757" y="584"/>
                </a:lnTo>
                <a:lnTo>
                  <a:pt x="772" y="584"/>
                </a:lnTo>
                <a:lnTo>
                  <a:pt x="772" y="208"/>
                </a:lnTo>
                <a:lnTo>
                  <a:pt x="788" y="208"/>
                </a:lnTo>
                <a:lnTo>
                  <a:pt x="788" y="335"/>
                </a:lnTo>
                <a:lnTo>
                  <a:pt x="803" y="335"/>
                </a:lnTo>
                <a:lnTo>
                  <a:pt x="803" y="270"/>
                </a:lnTo>
                <a:lnTo>
                  <a:pt x="819" y="270"/>
                </a:lnTo>
                <a:lnTo>
                  <a:pt x="819" y="568"/>
                </a:lnTo>
                <a:lnTo>
                  <a:pt x="834" y="568"/>
                </a:lnTo>
                <a:lnTo>
                  <a:pt x="834" y="251"/>
                </a:lnTo>
                <a:lnTo>
                  <a:pt x="850" y="251"/>
                </a:lnTo>
                <a:lnTo>
                  <a:pt x="850" y="480"/>
                </a:lnTo>
                <a:lnTo>
                  <a:pt x="865" y="480"/>
                </a:lnTo>
                <a:lnTo>
                  <a:pt x="865" y="436"/>
                </a:lnTo>
                <a:lnTo>
                  <a:pt x="881" y="436"/>
                </a:lnTo>
                <a:lnTo>
                  <a:pt x="881" y="115"/>
                </a:lnTo>
                <a:lnTo>
                  <a:pt x="896" y="115"/>
                </a:lnTo>
                <a:lnTo>
                  <a:pt x="896" y="280"/>
                </a:lnTo>
                <a:lnTo>
                  <a:pt x="911" y="280"/>
                </a:lnTo>
                <a:lnTo>
                  <a:pt x="911" y="281"/>
                </a:lnTo>
                <a:lnTo>
                  <a:pt x="927" y="281"/>
                </a:lnTo>
                <a:lnTo>
                  <a:pt x="927" y="244"/>
                </a:lnTo>
                <a:lnTo>
                  <a:pt x="942" y="244"/>
                </a:lnTo>
                <a:lnTo>
                  <a:pt x="942" y="386"/>
                </a:lnTo>
                <a:lnTo>
                  <a:pt x="958" y="386"/>
                </a:lnTo>
                <a:lnTo>
                  <a:pt x="958" y="312"/>
                </a:lnTo>
                <a:lnTo>
                  <a:pt x="973" y="312"/>
                </a:lnTo>
                <a:lnTo>
                  <a:pt x="973" y="307"/>
                </a:lnTo>
                <a:lnTo>
                  <a:pt x="989" y="307"/>
                </a:lnTo>
                <a:lnTo>
                  <a:pt x="989" y="328"/>
                </a:lnTo>
                <a:lnTo>
                  <a:pt x="1004" y="328"/>
                </a:lnTo>
                <a:lnTo>
                  <a:pt x="1004" y="351"/>
                </a:lnTo>
                <a:lnTo>
                  <a:pt x="1020" y="351"/>
                </a:lnTo>
                <a:lnTo>
                  <a:pt x="1020" y="463"/>
                </a:lnTo>
                <a:lnTo>
                  <a:pt x="1035" y="463"/>
                </a:lnTo>
                <a:lnTo>
                  <a:pt x="1035" y="523"/>
                </a:lnTo>
                <a:lnTo>
                  <a:pt x="1050" y="523"/>
                </a:lnTo>
                <a:lnTo>
                  <a:pt x="1050" y="455"/>
                </a:lnTo>
                <a:lnTo>
                  <a:pt x="1066" y="455"/>
                </a:lnTo>
                <a:lnTo>
                  <a:pt x="1066" y="202"/>
                </a:lnTo>
                <a:lnTo>
                  <a:pt x="1081" y="202"/>
                </a:lnTo>
                <a:lnTo>
                  <a:pt x="1081" y="269"/>
                </a:lnTo>
                <a:lnTo>
                  <a:pt x="1097" y="269"/>
                </a:lnTo>
                <a:lnTo>
                  <a:pt x="1097" y="305"/>
                </a:lnTo>
                <a:lnTo>
                  <a:pt x="1112" y="305"/>
                </a:lnTo>
                <a:lnTo>
                  <a:pt x="1112" y="291"/>
                </a:lnTo>
                <a:lnTo>
                  <a:pt x="1128" y="291"/>
                </a:lnTo>
                <a:lnTo>
                  <a:pt x="1128" y="434"/>
                </a:lnTo>
                <a:lnTo>
                  <a:pt x="1143" y="434"/>
                </a:lnTo>
                <a:lnTo>
                  <a:pt x="1143" y="570"/>
                </a:lnTo>
                <a:lnTo>
                  <a:pt x="1159" y="570"/>
                </a:lnTo>
                <a:lnTo>
                  <a:pt x="1159" y="476"/>
                </a:lnTo>
                <a:lnTo>
                  <a:pt x="1174" y="476"/>
                </a:lnTo>
                <a:lnTo>
                  <a:pt x="1174" y="0"/>
                </a:lnTo>
                <a:lnTo>
                  <a:pt x="1189" y="0"/>
                </a:lnTo>
                <a:lnTo>
                  <a:pt x="1189" y="315"/>
                </a:lnTo>
                <a:lnTo>
                  <a:pt x="1205" y="315"/>
                </a:lnTo>
                <a:lnTo>
                  <a:pt x="1205" y="298"/>
                </a:lnTo>
                <a:lnTo>
                  <a:pt x="1220" y="298"/>
                </a:lnTo>
                <a:lnTo>
                  <a:pt x="1220" y="389"/>
                </a:lnTo>
                <a:lnTo>
                  <a:pt x="1236" y="389"/>
                </a:lnTo>
                <a:lnTo>
                  <a:pt x="1236" y="380"/>
                </a:lnTo>
                <a:lnTo>
                  <a:pt x="1251" y="380"/>
                </a:lnTo>
                <a:lnTo>
                  <a:pt x="1251" y="389"/>
                </a:lnTo>
                <a:lnTo>
                  <a:pt x="1267" y="389"/>
                </a:lnTo>
                <a:lnTo>
                  <a:pt x="1267" y="297"/>
                </a:lnTo>
                <a:lnTo>
                  <a:pt x="1282" y="297"/>
                </a:lnTo>
                <a:lnTo>
                  <a:pt x="1282" y="62"/>
                </a:lnTo>
                <a:lnTo>
                  <a:pt x="1298" y="62"/>
                </a:lnTo>
                <a:lnTo>
                  <a:pt x="1298" y="463"/>
                </a:lnTo>
                <a:lnTo>
                  <a:pt x="1313" y="463"/>
                </a:lnTo>
                <a:lnTo>
                  <a:pt x="1313" y="348"/>
                </a:lnTo>
                <a:lnTo>
                  <a:pt x="1329" y="348"/>
                </a:lnTo>
                <a:lnTo>
                  <a:pt x="1329" y="206"/>
                </a:lnTo>
                <a:lnTo>
                  <a:pt x="1344" y="206"/>
                </a:lnTo>
                <a:lnTo>
                  <a:pt x="1344" y="470"/>
                </a:lnTo>
                <a:lnTo>
                  <a:pt x="1359" y="470"/>
                </a:lnTo>
                <a:lnTo>
                  <a:pt x="1359" y="313"/>
                </a:lnTo>
                <a:lnTo>
                  <a:pt x="1375" y="313"/>
                </a:lnTo>
                <a:lnTo>
                  <a:pt x="1375" y="515"/>
                </a:lnTo>
                <a:lnTo>
                  <a:pt x="1390" y="515"/>
                </a:lnTo>
                <a:lnTo>
                  <a:pt x="1390" y="166"/>
                </a:lnTo>
                <a:lnTo>
                  <a:pt x="1406" y="166"/>
                </a:lnTo>
                <a:lnTo>
                  <a:pt x="1406" y="418"/>
                </a:lnTo>
                <a:lnTo>
                  <a:pt x="1421" y="418"/>
                </a:lnTo>
                <a:lnTo>
                  <a:pt x="1421" y="441"/>
                </a:lnTo>
                <a:lnTo>
                  <a:pt x="1437" y="441"/>
                </a:lnTo>
                <a:lnTo>
                  <a:pt x="1437" y="292"/>
                </a:lnTo>
                <a:lnTo>
                  <a:pt x="1452" y="292"/>
                </a:lnTo>
                <a:lnTo>
                  <a:pt x="1452" y="311"/>
                </a:lnTo>
                <a:lnTo>
                  <a:pt x="1468" y="311"/>
                </a:lnTo>
                <a:lnTo>
                  <a:pt x="1468" y="462"/>
                </a:lnTo>
                <a:lnTo>
                  <a:pt x="1483" y="462"/>
                </a:lnTo>
                <a:lnTo>
                  <a:pt x="1483" y="268"/>
                </a:lnTo>
                <a:lnTo>
                  <a:pt x="1498" y="268"/>
                </a:lnTo>
                <a:lnTo>
                  <a:pt x="1498" y="470"/>
                </a:lnTo>
                <a:lnTo>
                  <a:pt x="1514" y="470"/>
                </a:lnTo>
                <a:lnTo>
                  <a:pt x="1514" y="182"/>
                </a:lnTo>
              </a:path>
            </a:pathLst>
          </a:custGeom>
          <a:noFill/>
          <a:ln w="23813">
            <a:solidFill>
              <a:schemeClr val="tx1">
                <a:lumMod val="65000"/>
                <a:lumOff val="35000"/>
              </a:schemeClr>
            </a:solidFill>
            <a:prstDash val="solid"/>
            <a:round/>
            <a:headEnd/>
            <a:tailEnd/>
          </a:ln>
        </p:spPr>
        <p:txBody>
          <a:bodyPr/>
          <a:lstStyle/>
          <a:p>
            <a:pPr>
              <a:defRPr/>
            </a:pPr>
            <a:endParaRPr lang="fr-CH"/>
          </a:p>
        </p:txBody>
      </p:sp>
      <p:sp>
        <p:nvSpPr>
          <p:cNvPr id="1322041" name="Freeform 57"/>
          <p:cNvSpPr>
            <a:spLocks/>
          </p:cNvSpPr>
          <p:nvPr/>
        </p:nvSpPr>
        <p:spPr bwMode="auto">
          <a:xfrm>
            <a:off x="6456364" y="2458008"/>
            <a:ext cx="1784350" cy="842962"/>
          </a:xfrm>
          <a:custGeom>
            <a:avLst/>
            <a:gdLst/>
            <a:ahLst/>
            <a:cxnLst>
              <a:cxn ang="0">
                <a:pos x="15" y="167"/>
              </a:cxn>
              <a:cxn ang="0">
                <a:pos x="46" y="268"/>
              </a:cxn>
              <a:cxn ang="0">
                <a:pos x="77" y="453"/>
              </a:cxn>
              <a:cxn ang="0">
                <a:pos x="108" y="0"/>
              </a:cxn>
              <a:cxn ang="0">
                <a:pos x="139" y="501"/>
              </a:cxn>
              <a:cxn ang="0">
                <a:pos x="170" y="419"/>
              </a:cxn>
              <a:cxn ang="0">
                <a:pos x="201" y="350"/>
              </a:cxn>
              <a:cxn ang="0">
                <a:pos x="232" y="479"/>
              </a:cxn>
              <a:cxn ang="0">
                <a:pos x="263" y="552"/>
              </a:cxn>
              <a:cxn ang="0">
                <a:pos x="293" y="389"/>
              </a:cxn>
              <a:cxn ang="0">
                <a:pos x="324" y="240"/>
              </a:cxn>
              <a:cxn ang="0">
                <a:pos x="355" y="340"/>
              </a:cxn>
              <a:cxn ang="0">
                <a:pos x="386" y="602"/>
              </a:cxn>
              <a:cxn ang="0">
                <a:pos x="417" y="646"/>
              </a:cxn>
              <a:cxn ang="0">
                <a:pos x="448" y="670"/>
              </a:cxn>
              <a:cxn ang="0">
                <a:pos x="479" y="476"/>
              </a:cxn>
              <a:cxn ang="0">
                <a:pos x="510" y="461"/>
              </a:cxn>
              <a:cxn ang="0">
                <a:pos x="541" y="709"/>
              </a:cxn>
              <a:cxn ang="0">
                <a:pos x="571" y="629"/>
              </a:cxn>
              <a:cxn ang="0">
                <a:pos x="602" y="242"/>
              </a:cxn>
              <a:cxn ang="0">
                <a:pos x="633" y="549"/>
              </a:cxn>
              <a:cxn ang="0">
                <a:pos x="664" y="377"/>
              </a:cxn>
              <a:cxn ang="0">
                <a:pos x="695" y="421"/>
              </a:cxn>
              <a:cxn ang="0">
                <a:pos x="726" y="483"/>
              </a:cxn>
              <a:cxn ang="0">
                <a:pos x="757" y="310"/>
              </a:cxn>
              <a:cxn ang="0">
                <a:pos x="788" y="224"/>
              </a:cxn>
              <a:cxn ang="0">
                <a:pos x="819" y="4"/>
              </a:cxn>
              <a:cxn ang="0">
                <a:pos x="850" y="675"/>
              </a:cxn>
              <a:cxn ang="0">
                <a:pos x="880" y="628"/>
              </a:cxn>
              <a:cxn ang="0">
                <a:pos x="911" y="442"/>
              </a:cxn>
              <a:cxn ang="0">
                <a:pos x="942" y="622"/>
              </a:cxn>
              <a:cxn ang="0">
                <a:pos x="973" y="507"/>
              </a:cxn>
              <a:cxn ang="0">
                <a:pos x="1004" y="321"/>
              </a:cxn>
              <a:cxn ang="0">
                <a:pos x="1035" y="198"/>
              </a:cxn>
              <a:cxn ang="0">
                <a:pos x="1066" y="338"/>
              </a:cxn>
              <a:cxn ang="0">
                <a:pos x="1097" y="41"/>
              </a:cxn>
              <a:cxn ang="0">
                <a:pos x="1128" y="413"/>
              </a:cxn>
              <a:cxn ang="0">
                <a:pos x="1159" y="29"/>
              </a:cxn>
              <a:cxn ang="0">
                <a:pos x="1189" y="439"/>
              </a:cxn>
              <a:cxn ang="0">
                <a:pos x="1220" y="394"/>
              </a:cxn>
              <a:cxn ang="0">
                <a:pos x="1251" y="411"/>
              </a:cxn>
              <a:cxn ang="0">
                <a:pos x="1282" y="361"/>
              </a:cxn>
              <a:cxn ang="0">
                <a:pos x="1313" y="659"/>
              </a:cxn>
              <a:cxn ang="0">
                <a:pos x="1344" y="462"/>
              </a:cxn>
              <a:cxn ang="0">
                <a:pos x="1375" y="481"/>
              </a:cxn>
              <a:cxn ang="0">
                <a:pos x="1406" y="401"/>
              </a:cxn>
              <a:cxn ang="0">
                <a:pos x="1437" y="349"/>
              </a:cxn>
              <a:cxn ang="0">
                <a:pos x="1467" y="634"/>
              </a:cxn>
              <a:cxn ang="0">
                <a:pos x="1498" y="221"/>
              </a:cxn>
            </a:cxnLst>
            <a:rect l="0" t="0" r="r" b="b"/>
            <a:pathLst>
              <a:path w="1498" h="709">
                <a:moveTo>
                  <a:pt x="0" y="167"/>
                </a:moveTo>
                <a:lnTo>
                  <a:pt x="0" y="167"/>
                </a:lnTo>
                <a:lnTo>
                  <a:pt x="0" y="167"/>
                </a:lnTo>
                <a:lnTo>
                  <a:pt x="15" y="167"/>
                </a:lnTo>
                <a:lnTo>
                  <a:pt x="15" y="392"/>
                </a:lnTo>
                <a:lnTo>
                  <a:pt x="31" y="392"/>
                </a:lnTo>
                <a:lnTo>
                  <a:pt x="31" y="268"/>
                </a:lnTo>
                <a:lnTo>
                  <a:pt x="46" y="268"/>
                </a:lnTo>
                <a:lnTo>
                  <a:pt x="46" y="57"/>
                </a:lnTo>
                <a:lnTo>
                  <a:pt x="62" y="57"/>
                </a:lnTo>
                <a:lnTo>
                  <a:pt x="62" y="453"/>
                </a:lnTo>
                <a:lnTo>
                  <a:pt x="77" y="453"/>
                </a:lnTo>
                <a:lnTo>
                  <a:pt x="77" y="498"/>
                </a:lnTo>
                <a:lnTo>
                  <a:pt x="93" y="498"/>
                </a:lnTo>
                <a:lnTo>
                  <a:pt x="93" y="0"/>
                </a:lnTo>
                <a:lnTo>
                  <a:pt x="108" y="0"/>
                </a:lnTo>
                <a:lnTo>
                  <a:pt x="108" y="300"/>
                </a:lnTo>
                <a:lnTo>
                  <a:pt x="123" y="300"/>
                </a:lnTo>
                <a:lnTo>
                  <a:pt x="123" y="501"/>
                </a:lnTo>
                <a:lnTo>
                  <a:pt x="139" y="501"/>
                </a:lnTo>
                <a:lnTo>
                  <a:pt x="139" y="621"/>
                </a:lnTo>
                <a:lnTo>
                  <a:pt x="154" y="621"/>
                </a:lnTo>
                <a:lnTo>
                  <a:pt x="154" y="419"/>
                </a:lnTo>
                <a:lnTo>
                  <a:pt x="170" y="419"/>
                </a:lnTo>
                <a:lnTo>
                  <a:pt x="170" y="391"/>
                </a:lnTo>
                <a:lnTo>
                  <a:pt x="185" y="391"/>
                </a:lnTo>
                <a:lnTo>
                  <a:pt x="185" y="350"/>
                </a:lnTo>
                <a:lnTo>
                  <a:pt x="201" y="350"/>
                </a:lnTo>
                <a:lnTo>
                  <a:pt x="201" y="284"/>
                </a:lnTo>
                <a:lnTo>
                  <a:pt x="216" y="284"/>
                </a:lnTo>
                <a:lnTo>
                  <a:pt x="216" y="479"/>
                </a:lnTo>
                <a:lnTo>
                  <a:pt x="232" y="479"/>
                </a:lnTo>
                <a:lnTo>
                  <a:pt x="232" y="421"/>
                </a:lnTo>
                <a:lnTo>
                  <a:pt x="247" y="421"/>
                </a:lnTo>
                <a:lnTo>
                  <a:pt x="247" y="552"/>
                </a:lnTo>
                <a:lnTo>
                  <a:pt x="263" y="552"/>
                </a:lnTo>
                <a:lnTo>
                  <a:pt x="263" y="668"/>
                </a:lnTo>
                <a:lnTo>
                  <a:pt x="278" y="668"/>
                </a:lnTo>
                <a:lnTo>
                  <a:pt x="278" y="389"/>
                </a:lnTo>
                <a:lnTo>
                  <a:pt x="293" y="389"/>
                </a:lnTo>
                <a:lnTo>
                  <a:pt x="293" y="285"/>
                </a:lnTo>
                <a:lnTo>
                  <a:pt x="309" y="285"/>
                </a:lnTo>
                <a:lnTo>
                  <a:pt x="309" y="240"/>
                </a:lnTo>
                <a:lnTo>
                  <a:pt x="324" y="240"/>
                </a:lnTo>
                <a:lnTo>
                  <a:pt x="324" y="381"/>
                </a:lnTo>
                <a:lnTo>
                  <a:pt x="340" y="381"/>
                </a:lnTo>
                <a:lnTo>
                  <a:pt x="340" y="340"/>
                </a:lnTo>
                <a:lnTo>
                  <a:pt x="355" y="340"/>
                </a:lnTo>
                <a:lnTo>
                  <a:pt x="355" y="271"/>
                </a:lnTo>
                <a:lnTo>
                  <a:pt x="371" y="271"/>
                </a:lnTo>
                <a:lnTo>
                  <a:pt x="371" y="602"/>
                </a:lnTo>
                <a:lnTo>
                  <a:pt x="386" y="602"/>
                </a:lnTo>
                <a:lnTo>
                  <a:pt x="386" y="162"/>
                </a:lnTo>
                <a:lnTo>
                  <a:pt x="402" y="162"/>
                </a:lnTo>
                <a:lnTo>
                  <a:pt x="402" y="646"/>
                </a:lnTo>
                <a:lnTo>
                  <a:pt x="417" y="646"/>
                </a:lnTo>
                <a:lnTo>
                  <a:pt x="417" y="310"/>
                </a:lnTo>
                <a:lnTo>
                  <a:pt x="432" y="310"/>
                </a:lnTo>
                <a:lnTo>
                  <a:pt x="432" y="670"/>
                </a:lnTo>
                <a:lnTo>
                  <a:pt x="448" y="670"/>
                </a:lnTo>
                <a:lnTo>
                  <a:pt x="448" y="442"/>
                </a:lnTo>
                <a:lnTo>
                  <a:pt x="463" y="442"/>
                </a:lnTo>
                <a:lnTo>
                  <a:pt x="463" y="476"/>
                </a:lnTo>
                <a:lnTo>
                  <a:pt x="479" y="476"/>
                </a:lnTo>
                <a:lnTo>
                  <a:pt x="479" y="438"/>
                </a:lnTo>
                <a:lnTo>
                  <a:pt x="494" y="438"/>
                </a:lnTo>
                <a:lnTo>
                  <a:pt x="494" y="461"/>
                </a:lnTo>
                <a:lnTo>
                  <a:pt x="510" y="461"/>
                </a:lnTo>
                <a:lnTo>
                  <a:pt x="510" y="427"/>
                </a:lnTo>
                <a:lnTo>
                  <a:pt x="525" y="427"/>
                </a:lnTo>
                <a:lnTo>
                  <a:pt x="525" y="709"/>
                </a:lnTo>
                <a:lnTo>
                  <a:pt x="541" y="709"/>
                </a:lnTo>
                <a:lnTo>
                  <a:pt x="541" y="405"/>
                </a:lnTo>
                <a:lnTo>
                  <a:pt x="556" y="405"/>
                </a:lnTo>
                <a:lnTo>
                  <a:pt x="556" y="629"/>
                </a:lnTo>
                <a:lnTo>
                  <a:pt x="571" y="629"/>
                </a:lnTo>
                <a:lnTo>
                  <a:pt x="571" y="492"/>
                </a:lnTo>
                <a:lnTo>
                  <a:pt x="587" y="492"/>
                </a:lnTo>
                <a:lnTo>
                  <a:pt x="587" y="242"/>
                </a:lnTo>
                <a:lnTo>
                  <a:pt x="602" y="242"/>
                </a:lnTo>
                <a:lnTo>
                  <a:pt x="602" y="311"/>
                </a:lnTo>
                <a:lnTo>
                  <a:pt x="618" y="311"/>
                </a:lnTo>
                <a:lnTo>
                  <a:pt x="618" y="549"/>
                </a:lnTo>
                <a:lnTo>
                  <a:pt x="633" y="549"/>
                </a:lnTo>
                <a:lnTo>
                  <a:pt x="633" y="190"/>
                </a:lnTo>
                <a:lnTo>
                  <a:pt x="649" y="190"/>
                </a:lnTo>
                <a:lnTo>
                  <a:pt x="649" y="377"/>
                </a:lnTo>
                <a:lnTo>
                  <a:pt x="664" y="377"/>
                </a:lnTo>
                <a:lnTo>
                  <a:pt x="664" y="430"/>
                </a:lnTo>
                <a:lnTo>
                  <a:pt x="680" y="430"/>
                </a:lnTo>
                <a:lnTo>
                  <a:pt x="680" y="421"/>
                </a:lnTo>
                <a:lnTo>
                  <a:pt x="695" y="421"/>
                </a:lnTo>
                <a:lnTo>
                  <a:pt x="695" y="343"/>
                </a:lnTo>
                <a:lnTo>
                  <a:pt x="711" y="343"/>
                </a:lnTo>
                <a:lnTo>
                  <a:pt x="711" y="483"/>
                </a:lnTo>
                <a:lnTo>
                  <a:pt x="726" y="483"/>
                </a:lnTo>
                <a:lnTo>
                  <a:pt x="726" y="445"/>
                </a:lnTo>
                <a:lnTo>
                  <a:pt x="741" y="445"/>
                </a:lnTo>
                <a:lnTo>
                  <a:pt x="741" y="310"/>
                </a:lnTo>
                <a:lnTo>
                  <a:pt x="757" y="310"/>
                </a:lnTo>
                <a:lnTo>
                  <a:pt x="757" y="399"/>
                </a:lnTo>
                <a:lnTo>
                  <a:pt x="772" y="399"/>
                </a:lnTo>
                <a:lnTo>
                  <a:pt x="772" y="224"/>
                </a:lnTo>
                <a:lnTo>
                  <a:pt x="788" y="224"/>
                </a:lnTo>
                <a:lnTo>
                  <a:pt x="788" y="58"/>
                </a:lnTo>
                <a:lnTo>
                  <a:pt x="803" y="58"/>
                </a:lnTo>
                <a:lnTo>
                  <a:pt x="803" y="4"/>
                </a:lnTo>
                <a:lnTo>
                  <a:pt x="819" y="4"/>
                </a:lnTo>
                <a:lnTo>
                  <a:pt x="819" y="555"/>
                </a:lnTo>
                <a:lnTo>
                  <a:pt x="834" y="555"/>
                </a:lnTo>
                <a:lnTo>
                  <a:pt x="834" y="675"/>
                </a:lnTo>
                <a:lnTo>
                  <a:pt x="850" y="675"/>
                </a:lnTo>
                <a:lnTo>
                  <a:pt x="850" y="423"/>
                </a:lnTo>
                <a:lnTo>
                  <a:pt x="865" y="423"/>
                </a:lnTo>
                <a:lnTo>
                  <a:pt x="865" y="628"/>
                </a:lnTo>
                <a:lnTo>
                  <a:pt x="880" y="628"/>
                </a:lnTo>
                <a:lnTo>
                  <a:pt x="880" y="329"/>
                </a:lnTo>
                <a:lnTo>
                  <a:pt x="896" y="329"/>
                </a:lnTo>
                <a:lnTo>
                  <a:pt x="896" y="442"/>
                </a:lnTo>
                <a:lnTo>
                  <a:pt x="911" y="442"/>
                </a:lnTo>
                <a:lnTo>
                  <a:pt x="911" y="11"/>
                </a:lnTo>
                <a:lnTo>
                  <a:pt x="927" y="11"/>
                </a:lnTo>
                <a:lnTo>
                  <a:pt x="927" y="622"/>
                </a:lnTo>
                <a:lnTo>
                  <a:pt x="942" y="622"/>
                </a:lnTo>
                <a:lnTo>
                  <a:pt x="942" y="536"/>
                </a:lnTo>
                <a:lnTo>
                  <a:pt x="958" y="536"/>
                </a:lnTo>
                <a:lnTo>
                  <a:pt x="958" y="507"/>
                </a:lnTo>
                <a:lnTo>
                  <a:pt x="973" y="507"/>
                </a:lnTo>
                <a:lnTo>
                  <a:pt x="973" y="34"/>
                </a:lnTo>
                <a:lnTo>
                  <a:pt x="989" y="34"/>
                </a:lnTo>
                <a:lnTo>
                  <a:pt x="989" y="321"/>
                </a:lnTo>
                <a:lnTo>
                  <a:pt x="1004" y="321"/>
                </a:lnTo>
                <a:lnTo>
                  <a:pt x="1004" y="309"/>
                </a:lnTo>
                <a:lnTo>
                  <a:pt x="1019" y="309"/>
                </a:lnTo>
                <a:lnTo>
                  <a:pt x="1019" y="198"/>
                </a:lnTo>
                <a:lnTo>
                  <a:pt x="1035" y="198"/>
                </a:lnTo>
                <a:lnTo>
                  <a:pt x="1035" y="306"/>
                </a:lnTo>
                <a:lnTo>
                  <a:pt x="1050" y="306"/>
                </a:lnTo>
                <a:lnTo>
                  <a:pt x="1050" y="338"/>
                </a:lnTo>
                <a:lnTo>
                  <a:pt x="1066" y="338"/>
                </a:lnTo>
                <a:lnTo>
                  <a:pt x="1066" y="193"/>
                </a:lnTo>
                <a:lnTo>
                  <a:pt x="1081" y="193"/>
                </a:lnTo>
                <a:lnTo>
                  <a:pt x="1081" y="41"/>
                </a:lnTo>
                <a:lnTo>
                  <a:pt x="1097" y="41"/>
                </a:lnTo>
                <a:lnTo>
                  <a:pt x="1097" y="224"/>
                </a:lnTo>
                <a:lnTo>
                  <a:pt x="1112" y="224"/>
                </a:lnTo>
                <a:lnTo>
                  <a:pt x="1112" y="413"/>
                </a:lnTo>
                <a:lnTo>
                  <a:pt x="1128" y="413"/>
                </a:lnTo>
                <a:lnTo>
                  <a:pt x="1128" y="635"/>
                </a:lnTo>
                <a:lnTo>
                  <a:pt x="1143" y="635"/>
                </a:lnTo>
                <a:lnTo>
                  <a:pt x="1143" y="29"/>
                </a:lnTo>
                <a:lnTo>
                  <a:pt x="1159" y="29"/>
                </a:lnTo>
                <a:lnTo>
                  <a:pt x="1159" y="437"/>
                </a:lnTo>
                <a:lnTo>
                  <a:pt x="1174" y="437"/>
                </a:lnTo>
                <a:lnTo>
                  <a:pt x="1174" y="439"/>
                </a:lnTo>
                <a:lnTo>
                  <a:pt x="1189" y="439"/>
                </a:lnTo>
                <a:lnTo>
                  <a:pt x="1189" y="289"/>
                </a:lnTo>
                <a:lnTo>
                  <a:pt x="1205" y="289"/>
                </a:lnTo>
                <a:lnTo>
                  <a:pt x="1205" y="394"/>
                </a:lnTo>
                <a:lnTo>
                  <a:pt x="1220" y="394"/>
                </a:lnTo>
                <a:lnTo>
                  <a:pt x="1220" y="543"/>
                </a:lnTo>
                <a:lnTo>
                  <a:pt x="1236" y="543"/>
                </a:lnTo>
                <a:lnTo>
                  <a:pt x="1236" y="411"/>
                </a:lnTo>
                <a:lnTo>
                  <a:pt x="1251" y="411"/>
                </a:lnTo>
                <a:lnTo>
                  <a:pt x="1251" y="142"/>
                </a:lnTo>
                <a:lnTo>
                  <a:pt x="1267" y="142"/>
                </a:lnTo>
                <a:lnTo>
                  <a:pt x="1267" y="361"/>
                </a:lnTo>
                <a:lnTo>
                  <a:pt x="1282" y="361"/>
                </a:lnTo>
                <a:lnTo>
                  <a:pt x="1282" y="505"/>
                </a:lnTo>
                <a:lnTo>
                  <a:pt x="1298" y="505"/>
                </a:lnTo>
                <a:lnTo>
                  <a:pt x="1298" y="659"/>
                </a:lnTo>
                <a:lnTo>
                  <a:pt x="1313" y="659"/>
                </a:lnTo>
                <a:lnTo>
                  <a:pt x="1313" y="324"/>
                </a:lnTo>
                <a:lnTo>
                  <a:pt x="1328" y="324"/>
                </a:lnTo>
                <a:lnTo>
                  <a:pt x="1328" y="462"/>
                </a:lnTo>
                <a:lnTo>
                  <a:pt x="1344" y="462"/>
                </a:lnTo>
                <a:lnTo>
                  <a:pt x="1344" y="606"/>
                </a:lnTo>
                <a:lnTo>
                  <a:pt x="1359" y="606"/>
                </a:lnTo>
                <a:lnTo>
                  <a:pt x="1359" y="481"/>
                </a:lnTo>
                <a:lnTo>
                  <a:pt x="1375" y="481"/>
                </a:lnTo>
                <a:lnTo>
                  <a:pt x="1375" y="161"/>
                </a:lnTo>
                <a:lnTo>
                  <a:pt x="1390" y="161"/>
                </a:lnTo>
                <a:lnTo>
                  <a:pt x="1390" y="401"/>
                </a:lnTo>
                <a:lnTo>
                  <a:pt x="1406" y="401"/>
                </a:lnTo>
                <a:lnTo>
                  <a:pt x="1406" y="292"/>
                </a:lnTo>
                <a:lnTo>
                  <a:pt x="1421" y="292"/>
                </a:lnTo>
                <a:lnTo>
                  <a:pt x="1421" y="349"/>
                </a:lnTo>
                <a:lnTo>
                  <a:pt x="1437" y="349"/>
                </a:lnTo>
                <a:lnTo>
                  <a:pt x="1437" y="282"/>
                </a:lnTo>
                <a:lnTo>
                  <a:pt x="1452" y="282"/>
                </a:lnTo>
                <a:lnTo>
                  <a:pt x="1452" y="634"/>
                </a:lnTo>
                <a:lnTo>
                  <a:pt x="1467" y="634"/>
                </a:lnTo>
                <a:lnTo>
                  <a:pt x="1467" y="160"/>
                </a:lnTo>
                <a:lnTo>
                  <a:pt x="1483" y="160"/>
                </a:lnTo>
                <a:lnTo>
                  <a:pt x="1483" y="221"/>
                </a:lnTo>
                <a:lnTo>
                  <a:pt x="1498" y="221"/>
                </a:lnTo>
                <a:lnTo>
                  <a:pt x="1498" y="316"/>
                </a:lnTo>
              </a:path>
            </a:pathLst>
          </a:custGeom>
          <a:noFill/>
          <a:ln w="23813">
            <a:solidFill>
              <a:schemeClr val="tx1">
                <a:lumMod val="65000"/>
                <a:lumOff val="35000"/>
              </a:schemeClr>
            </a:solidFill>
            <a:prstDash val="solid"/>
            <a:round/>
            <a:headEnd/>
            <a:tailEnd/>
          </a:ln>
        </p:spPr>
        <p:txBody>
          <a:bodyPr/>
          <a:lstStyle/>
          <a:p>
            <a:pPr>
              <a:defRPr/>
            </a:pPr>
            <a:endParaRPr lang="fr-CH"/>
          </a:p>
        </p:txBody>
      </p:sp>
      <p:sp>
        <p:nvSpPr>
          <p:cNvPr id="1322042" name="Freeform 58"/>
          <p:cNvSpPr>
            <a:spLocks/>
          </p:cNvSpPr>
          <p:nvPr/>
        </p:nvSpPr>
        <p:spPr bwMode="auto">
          <a:xfrm>
            <a:off x="8240715" y="2575483"/>
            <a:ext cx="993775" cy="806450"/>
          </a:xfrm>
          <a:custGeom>
            <a:avLst/>
            <a:gdLst/>
            <a:ahLst/>
            <a:cxnLst>
              <a:cxn ang="0">
                <a:pos x="0" y="217"/>
              </a:cxn>
              <a:cxn ang="0">
                <a:pos x="16" y="217"/>
              </a:cxn>
              <a:cxn ang="0">
                <a:pos x="31" y="195"/>
              </a:cxn>
              <a:cxn ang="0">
                <a:pos x="47" y="98"/>
              </a:cxn>
              <a:cxn ang="0">
                <a:pos x="62" y="310"/>
              </a:cxn>
              <a:cxn ang="0">
                <a:pos x="78" y="561"/>
              </a:cxn>
              <a:cxn ang="0">
                <a:pos x="93" y="189"/>
              </a:cxn>
              <a:cxn ang="0">
                <a:pos x="108" y="0"/>
              </a:cxn>
              <a:cxn ang="0">
                <a:pos x="124" y="365"/>
              </a:cxn>
              <a:cxn ang="0">
                <a:pos x="139" y="7"/>
              </a:cxn>
              <a:cxn ang="0">
                <a:pos x="155" y="179"/>
              </a:cxn>
              <a:cxn ang="0">
                <a:pos x="170" y="458"/>
              </a:cxn>
              <a:cxn ang="0">
                <a:pos x="186" y="249"/>
              </a:cxn>
              <a:cxn ang="0">
                <a:pos x="201" y="271"/>
              </a:cxn>
              <a:cxn ang="0">
                <a:pos x="217" y="216"/>
              </a:cxn>
              <a:cxn ang="0">
                <a:pos x="232" y="524"/>
              </a:cxn>
              <a:cxn ang="0">
                <a:pos x="248" y="116"/>
              </a:cxn>
              <a:cxn ang="0">
                <a:pos x="263" y="93"/>
              </a:cxn>
              <a:cxn ang="0">
                <a:pos x="278" y="291"/>
              </a:cxn>
              <a:cxn ang="0">
                <a:pos x="294" y="103"/>
              </a:cxn>
              <a:cxn ang="0">
                <a:pos x="309" y="227"/>
              </a:cxn>
              <a:cxn ang="0">
                <a:pos x="325" y="189"/>
              </a:cxn>
              <a:cxn ang="0">
                <a:pos x="340" y="500"/>
              </a:cxn>
              <a:cxn ang="0">
                <a:pos x="356" y="18"/>
              </a:cxn>
              <a:cxn ang="0">
                <a:pos x="371" y="54"/>
              </a:cxn>
              <a:cxn ang="0">
                <a:pos x="387" y="311"/>
              </a:cxn>
              <a:cxn ang="0">
                <a:pos x="402" y="522"/>
              </a:cxn>
              <a:cxn ang="0">
                <a:pos x="417" y="469"/>
              </a:cxn>
              <a:cxn ang="0">
                <a:pos x="433" y="464"/>
              </a:cxn>
              <a:cxn ang="0">
                <a:pos x="448" y="501"/>
              </a:cxn>
              <a:cxn ang="0">
                <a:pos x="464" y="177"/>
              </a:cxn>
              <a:cxn ang="0">
                <a:pos x="479" y="340"/>
              </a:cxn>
              <a:cxn ang="0">
                <a:pos x="495" y="540"/>
              </a:cxn>
              <a:cxn ang="0">
                <a:pos x="510" y="70"/>
              </a:cxn>
              <a:cxn ang="0">
                <a:pos x="526" y="407"/>
              </a:cxn>
              <a:cxn ang="0">
                <a:pos x="541" y="278"/>
              </a:cxn>
              <a:cxn ang="0">
                <a:pos x="556" y="406"/>
              </a:cxn>
              <a:cxn ang="0">
                <a:pos x="572" y="419"/>
              </a:cxn>
              <a:cxn ang="0">
                <a:pos x="587" y="361"/>
              </a:cxn>
              <a:cxn ang="0">
                <a:pos x="603" y="156"/>
              </a:cxn>
              <a:cxn ang="0">
                <a:pos x="618" y="85"/>
              </a:cxn>
              <a:cxn ang="0">
                <a:pos x="634" y="237"/>
              </a:cxn>
              <a:cxn ang="0">
                <a:pos x="649" y="289"/>
              </a:cxn>
              <a:cxn ang="0">
                <a:pos x="665" y="678"/>
              </a:cxn>
              <a:cxn ang="0">
                <a:pos x="680" y="310"/>
              </a:cxn>
              <a:cxn ang="0">
                <a:pos x="696" y="111"/>
              </a:cxn>
              <a:cxn ang="0">
                <a:pos x="711" y="197"/>
              </a:cxn>
              <a:cxn ang="0">
                <a:pos x="726" y="336"/>
              </a:cxn>
              <a:cxn ang="0">
                <a:pos x="742" y="650"/>
              </a:cxn>
              <a:cxn ang="0">
                <a:pos x="757" y="262"/>
              </a:cxn>
              <a:cxn ang="0">
                <a:pos x="773" y="199"/>
              </a:cxn>
              <a:cxn ang="0">
                <a:pos x="788" y="297"/>
              </a:cxn>
              <a:cxn ang="0">
                <a:pos x="804" y="590"/>
              </a:cxn>
              <a:cxn ang="0">
                <a:pos x="819" y="180"/>
              </a:cxn>
              <a:cxn ang="0">
                <a:pos x="835" y="422"/>
              </a:cxn>
            </a:cxnLst>
            <a:rect l="0" t="0" r="r" b="b"/>
            <a:pathLst>
              <a:path w="835" h="678">
                <a:moveTo>
                  <a:pt x="0" y="217"/>
                </a:moveTo>
                <a:lnTo>
                  <a:pt x="0" y="217"/>
                </a:lnTo>
                <a:lnTo>
                  <a:pt x="0" y="217"/>
                </a:lnTo>
                <a:lnTo>
                  <a:pt x="16" y="217"/>
                </a:lnTo>
                <a:lnTo>
                  <a:pt x="16" y="195"/>
                </a:lnTo>
                <a:lnTo>
                  <a:pt x="31" y="195"/>
                </a:lnTo>
                <a:lnTo>
                  <a:pt x="31" y="98"/>
                </a:lnTo>
                <a:lnTo>
                  <a:pt x="47" y="98"/>
                </a:lnTo>
                <a:lnTo>
                  <a:pt x="47" y="310"/>
                </a:lnTo>
                <a:lnTo>
                  <a:pt x="62" y="310"/>
                </a:lnTo>
                <a:lnTo>
                  <a:pt x="62" y="561"/>
                </a:lnTo>
                <a:lnTo>
                  <a:pt x="78" y="561"/>
                </a:lnTo>
                <a:lnTo>
                  <a:pt x="78" y="189"/>
                </a:lnTo>
                <a:lnTo>
                  <a:pt x="93" y="189"/>
                </a:lnTo>
                <a:lnTo>
                  <a:pt x="93" y="0"/>
                </a:lnTo>
                <a:lnTo>
                  <a:pt x="108" y="0"/>
                </a:lnTo>
                <a:lnTo>
                  <a:pt x="108" y="365"/>
                </a:lnTo>
                <a:lnTo>
                  <a:pt x="124" y="365"/>
                </a:lnTo>
                <a:lnTo>
                  <a:pt x="124" y="7"/>
                </a:lnTo>
                <a:lnTo>
                  <a:pt x="139" y="7"/>
                </a:lnTo>
                <a:lnTo>
                  <a:pt x="139" y="179"/>
                </a:lnTo>
                <a:lnTo>
                  <a:pt x="155" y="179"/>
                </a:lnTo>
                <a:lnTo>
                  <a:pt x="155" y="458"/>
                </a:lnTo>
                <a:lnTo>
                  <a:pt x="170" y="458"/>
                </a:lnTo>
                <a:lnTo>
                  <a:pt x="170" y="249"/>
                </a:lnTo>
                <a:lnTo>
                  <a:pt x="186" y="249"/>
                </a:lnTo>
                <a:lnTo>
                  <a:pt x="186" y="271"/>
                </a:lnTo>
                <a:lnTo>
                  <a:pt x="201" y="271"/>
                </a:lnTo>
                <a:lnTo>
                  <a:pt x="201" y="216"/>
                </a:lnTo>
                <a:lnTo>
                  <a:pt x="217" y="216"/>
                </a:lnTo>
                <a:lnTo>
                  <a:pt x="217" y="524"/>
                </a:lnTo>
                <a:lnTo>
                  <a:pt x="232" y="524"/>
                </a:lnTo>
                <a:lnTo>
                  <a:pt x="232" y="116"/>
                </a:lnTo>
                <a:lnTo>
                  <a:pt x="248" y="116"/>
                </a:lnTo>
                <a:lnTo>
                  <a:pt x="248" y="93"/>
                </a:lnTo>
                <a:lnTo>
                  <a:pt x="263" y="93"/>
                </a:lnTo>
                <a:lnTo>
                  <a:pt x="263" y="291"/>
                </a:lnTo>
                <a:lnTo>
                  <a:pt x="278" y="291"/>
                </a:lnTo>
                <a:lnTo>
                  <a:pt x="278" y="103"/>
                </a:lnTo>
                <a:lnTo>
                  <a:pt x="294" y="103"/>
                </a:lnTo>
                <a:lnTo>
                  <a:pt x="294" y="227"/>
                </a:lnTo>
                <a:lnTo>
                  <a:pt x="309" y="227"/>
                </a:lnTo>
                <a:lnTo>
                  <a:pt x="309" y="189"/>
                </a:lnTo>
                <a:lnTo>
                  <a:pt x="325" y="189"/>
                </a:lnTo>
                <a:lnTo>
                  <a:pt x="325" y="500"/>
                </a:lnTo>
                <a:lnTo>
                  <a:pt x="340" y="500"/>
                </a:lnTo>
                <a:lnTo>
                  <a:pt x="340" y="18"/>
                </a:lnTo>
                <a:lnTo>
                  <a:pt x="356" y="18"/>
                </a:lnTo>
                <a:lnTo>
                  <a:pt x="356" y="54"/>
                </a:lnTo>
                <a:lnTo>
                  <a:pt x="371" y="54"/>
                </a:lnTo>
                <a:lnTo>
                  <a:pt x="371" y="311"/>
                </a:lnTo>
                <a:lnTo>
                  <a:pt x="387" y="311"/>
                </a:lnTo>
                <a:lnTo>
                  <a:pt x="387" y="522"/>
                </a:lnTo>
                <a:lnTo>
                  <a:pt x="402" y="522"/>
                </a:lnTo>
                <a:lnTo>
                  <a:pt x="402" y="469"/>
                </a:lnTo>
                <a:lnTo>
                  <a:pt x="417" y="469"/>
                </a:lnTo>
                <a:lnTo>
                  <a:pt x="417" y="464"/>
                </a:lnTo>
                <a:lnTo>
                  <a:pt x="433" y="464"/>
                </a:lnTo>
                <a:lnTo>
                  <a:pt x="433" y="501"/>
                </a:lnTo>
                <a:lnTo>
                  <a:pt x="448" y="501"/>
                </a:lnTo>
                <a:lnTo>
                  <a:pt x="448" y="177"/>
                </a:lnTo>
                <a:lnTo>
                  <a:pt x="464" y="177"/>
                </a:lnTo>
                <a:lnTo>
                  <a:pt x="464" y="340"/>
                </a:lnTo>
                <a:lnTo>
                  <a:pt x="479" y="340"/>
                </a:lnTo>
                <a:lnTo>
                  <a:pt x="479" y="540"/>
                </a:lnTo>
                <a:lnTo>
                  <a:pt x="495" y="540"/>
                </a:lnTo>
                <a:lnTo>
                  <a:pt x="495" y="70"/>
                </a:lnTo>
                <a:lnTo>
                  <a:pt x="510" y="70"/>
                </a:lnTo>
                <a:lnTo>
                  <a:pt x="510" y="407"/>
                </a:lnTo>
                <a:lnTo>
                  <a:pt x="526" y="407"/>
                </a:lnTo>
                <a:lnTo>
                  <a:pt x="526" y="278"/>
                </a:lnTo>
                <a:lnTo>
                  <a:pt x="541" y="278"/>
                </a:lnTo>
                <a:lnTo>
                  <a:pt x="541" y="406"/>
                </a:lnTo>
                <a:lnTo>
                  <a:pt x="556" y="406"/>
                </a:lnTo>
                <a:lnTo>
                  <a:pt x="556" y="419"/>
                </a:lnTo>
                <a:lnTo>
                  <a:pt x="572" y="419"/>
                </a:lnTo>
                <a:lnTo>
                  <a:pt x="572" y="361"/>
                </a:lnTo>
                <a:lnTo>
                  <a:pt x="587" y="361"/>
                </a:lnTo>
                <a:lnTo>
                  <a:pt x="587" y="156"/>
                </a:lnTo>
                <a:lnTo>
                  <a:pt x="603" y="156"/>
                </a:lnTo>
                <a:lnTo>
                  <a:pt x="603" y="85"/>
                </a:lnTo>
                <a:lnTo>
                  <a:pt x="618" y="85"/>
                </a:lnTo>
                <a:lnTo>
                  <a:pt x="618" y="237"/>
                </a:lnTo>
                <a:lnTo>
                  <a:pt x="634" y="237"/>
                </a:lnTo>
                <a:lnTo>
                  <a:pt x="634" y="289"/>
                </a:lnTo>
                <a:lnTo>
                  <a:pt x="649" y="289"/>
                </a:lnTo>
                <a:lnTo>
                  <a:pt x="649" y="678"/>
                </a:lnTo>
                <a:lnTo>
                  <a:pt x="665" y="678"/>
                </a:lnTo>
                <a:lnTo>
                  <a:pt x="665" y="310"/>
                </a:lnTo>
                <a:lnTo>
                  <a:pt x="680" y="310"/>
                </a:lnTo>
                <a:lnTo>
                  <a:pt x="680" y="111"/>
                </a:lnTo>
                <a:lnTo>
                  <a:pt x="696" y="111"/>
                </a:lnTo>
                <a:lnTo>
                  <a:pt x="696" y="197"/>
                </a:lnTo>
                <a:lnTo>
                  <a:pt x="711" y="197"/>
                </a:lnTo>
                <a:lnTo>
                  <a:pt x="711" y="336"/>
                </a:lnTo>
                <a:lnTo>
                  <a:pt x="726" y="336"/>
                </a:lnTo>
                <a:lnTo>
                  <a:pt x="726" y="650"/>
                </a:lnTo>
                <a:lnTo>
                  <a:pt x="742" y="650"/>
                </a:lnTo>
                <a:lnTo>
                  <a:pt x="742" y="262"/>
                </a:lnTo>
                <a:lnTo>
                  <a:pt x="757" y="262"/>
                </a:lnTo>
                <a:lnTo>
                  <a:pt x="757" y="199"/>
                </a:lnTo>
                <a:lnTo>
                  <a:pt x="773" y="199"/>
                </a:lnTo>
                <a:lnTo>
                  <a:pt x="773" y="297"/>
                </a:lnTo>
                <a:lnTo>
                  <a:pt x="788" y="297"/>
                </a:lnTo>
                <a:lnTo>
                  <a:pt x="788" y="590"/>
                </a:lnTo>
                <a:lnTo>
                  <a:pt x="804" y="590"/>
                </a:lnTo>
                <a:lnTo>
                  <a:pt x="804" y="180"/>
                </a:lnTo>
                <a:lnTo>
                  <a:pt x="819" y="180"/>
                </a:lnTo>
                <a:lnTo>
                  <a:pt x="819" y="422"/>
                </a:lnTo>
                <a:lnTo>
                  <a:pt x="835" y="422"/>
                </a:lnTo>
              </a:path>
            </a:pathLst>
          </a:custGeom>
          <a:noFill/>
          <a:ln w="23813">
            <a:solidFill>
              <a:schemeClr val="tx1">
                <a:lumMod val="65000"/>
                <a:lumOff val="35000"/>
              </a:schemeClr>
            </a:solidFill>
            <a:prstDash val="solid"/>
            <a:round/>
            <a:headEnd/>
            <a:tailEnd/>
          </a:ln>
        </p:spPr>
        <p:txBody>
          <a:bodyPr/>
          <a:lstStyle/>
          <a:p>
            <a:pPr>
              <a:defRPr/>
            </a:pPr>
            <a:endParaRPr lang="fr-CH"/>
          </a:p>
        </p:txBody>
      </p:sp>
      <p:sp>
        <p:nvSpPr>
          <p:cNvPr id="55359" name="AutoShape 60"/>
          <p:cNvSpPr>
            <a:spLocks noChangeAspect="1" noChangeArrowheads="1" noTextEdit="1"/>
          </p:cNvSpPr>
          <p:nvPr/>
        </p:nvSpPr>
        <p:spPr bwMode="auto">
          <a:xfrm>
            <a:off x="1719263" y="4362152"/>
            <a:ext cx="4102100" cy="2235200"/>
          </a:xfrm>
          <a:prstGeom prst="rect">
            <a:avLst/>
          </a:prstGeom>
          <a:noFill/>
          <a:ln w="9525">
            <a:noFill/>
            <a:miter lim="800000"/>
            <a:headEnd/>
            <a:tailEnd/>
          </a:ln>
        </p:spPr>
        <p:txBody>
          <a:bodyPr/>
          <a:lstStyle/>
          <a:p>
            <a:endParaRPr lang="fr-CH"/>
          </a:p>
        </p:txBody>
      </p:sp>
      <p:sp>
        <p:nvSpPr>
          <p:cNvPr id="55360" name="Line 62"/>
          <p:cNvSpPr>
            <a:spLocks noChangeShapeType="1"/>
          </p:cNvSpPr>
          <p:nvPr/>
        </p:nvSpPr>
        <p:spPr bwMode="auto">
          <a:xfrm>
            <a:off x="1716167" y="4578905"/>
            <a:ext cx="1587" cy="1371600"/>
          </a:xfrm>
          <a:prstGeom prst="line">
            <a:avLst/>
          </a:prstGeom>
          <a:noFill/>
          <a:ln w="12700">
            <a:solidFill>
              <a:srgbClr val="DDDDDD"/>
            </a:solidFill>
            <a:round/>
            <a:headEnd/>
            <a:tailEnd/>
          </a:ln>
        </p:spPr>
        <p:txBody>
          <a:bodyPr/>
          <a:lstStyle/>
          <a:p>
            <a:endParaRPr lang="fr-CH"/>
          </a:p>
        </p:txBody>
      </p:sp>
      <p:sp>
        <p:nvSpPr>
          <p:cNvPr id="55361" name="Line 63"/>
          <p:cNvSpPr>
            <a:spLocks noChangeShapeType="1"/>
          </p:cNvSpPr>
          <p:nvPr/>
        </p:nvSpPr>
        <p:spPr bwMode="auto">
          <a:xfrm>
            <a:off x="1635204" y="4578906"/>
            <a:ext cx="80963" cy="1587"/>
          </a:xfrm>
          <a:prstGeom prst="line">
            <a:avLst/>
          </a:prstGeom>
          <a:noFill/>
          <a:ln w="12700">
            <a:solidFill>
              <a:srgbClr val="DDDDDD"/>
            </a:solidFill>
            <a:round/>
            <a:headEnd/>
            <a:tailEnd/>
          </a:ln>
        </p:spPr>
        <p:txBody>
          <a:bodyPr/>
          <a:lstStyle/>
          <a:p>
            <a:endParaRPr lang="fr-CH"/>
          </a:p>
        </p:txBody>
      </p:sp>
      <p:sp>
        <p:nvSpPr>
          <p:cNvPr id="1322048" name="Rectangle 64"/>
          <p:cNvSpPr>
            <a:spLocks noChangeArrowheads="1"/>
          </p:cNvSpPr>
          <p:nvPr/>
        </p:nvSpPr>
        <p:spPr bwMode="auto">
          <a:xfrm>
            <a:off x="1211342" y="4461431"/>
            <a:ext cx="416781"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1600</a:t>
            </a:r>
            <a:endParaRPr lang="fr-FR">
              <a:solidFill>
                <a:schemeClr val="tx1">
                  <a:lumMod val="50000"/>
                  <a:lumOff val="50000"/>
                </a:schemeClr>
              </a:solidFill>
            </a:endParaRPr>
          </a:p>
        </p:txBody>
      </p:sp>
      <p:sp>
        <p:nvSpPr>
          <p:cNvPr id="55363" name="Line 65"/>
          <p:cNvSpPr>
            <a:spLocks noChangeShapeType="1"/>
          </p:cNvSpPr>
          <p:nvPr/>
        </p:nvSpPr>
        <p:spPr bwMode="auto">
          <a:xfrm>
            <a:off x="1676478" y="4663042"/>
            <a:ext cx="39688" cy="1588"/>
          </a:xfrm>
          <a:prstGeom prst="line">
            <a:avLst/>
          </a:prstGeom>
          <a:noFill/>
          <a:ln w="12700">
            <a:solidFill>
              <a:srgbClr val="DDDDDD"/>
            </a:solidFill>
            <a:round/>
            <a:headEnd/>
            <a:tailEnd/>
          </a:ln>
        </p:spPr>
        <p:txBody>
          <a:bodyPr/>
          <a:lstStyle/>
          <a:p>
            <a:endParaRPr lang="fr-CH"/>
          </a:p>
        </p:txBody>
      </p:sp>
      <p:sp>
        <p:nvSpPr>
          <p:cNvPr id="55364" name="Line 66"/>
          <p:cNvSpPr>
            <a:spLocks noChangeShapeType="1"/>
          </p:cNvSpPr>
          <p:nvPr/>
        </p:nvSpPr>
        <p:spPr bwMode="auto">
          <a:xfrm>
            <a:off x="1676478" y="4747181"/>
            <a:ext cx="39688" cy="1587"/>
          </a:xfrm>
          <a:prstGeom prst="line">
            <a:avLst/>
          </a:prstGeom>
          <a:noFill/>
          <a:ln w="12700">
            <a:solidFill>
              <a:srgbClr val="DDDDDD"/>
            </a:solidFill>
            <a:round/>
            <a:headEnd/>
            <a:tailEnd/>
          </a:ln>
        </p:spPr>
        <p:txBody>
          <a:bodyPr/>
          <a:lstStyle/>
          <a:p>
            <a:endParaRPr lang="fr-CH"/>
          </a:p>
        </p:txBody>
      </p:sp>
      <p:sp>
        <p:nvSpPr>
          <p:cNvPr id="55365" name="Line 67"/>
          <p:cNvSpPr>
            <a:spLocks noChangeShapeType="1"/>
          </p:cNvSpPr>
          <p:nvPr/>
        </p:nvSpPr>
        <p:spPr bwMode="auto">
          <a:xfrm>
            <a:off x="1676478" y="4832906"/>
            <a:ext cx="39688" cy="1587"/>
          </a:xfrm>
          <a:prstGeom prst="line">
            <a:avLst/>
          </a:prstGeom>
          <a:noFill/>
          <a:ln w="12700">
            <a:solidFill>
              <a:srgbClr val="DDDDDD"/>
            </a:solidFill>
            <a:round/>
            <a:headEnd/>
            <a:tailEnd/>
          </a:ln>
        </p:spPr>
        <p:txBody>
          <a:bodyPr/>
          <a:lstStyle/>
          <a:p>
            <a:endParaRPr lang="fr-CH"/>
          </a:p>
        </p:txBody>
      </p:sp>
      <p:sp>
        <p:nvSpPr>
          <p:cNvPr id="55366" name="Line 68"/>
          <p:cNvSpPr>
            <a:spLocks noChangeShapeType="1"/>
          </p:cNvSpPr>
          <p:nvPr/>
        </p:nvSpPr>
        <p:spPr bwMode="auto">
          <a:xfrm>
            <a:off x="1635204" y="4917042"/>
            <a:ext cx="80963" cy="1588"/>
          </a:xfrm>
          <a:prstGeom prst="line">
            <a:avLst/>
          </a:prstGeom>
          <a:noFill/>
          <a:ln w="12700">
            <a:solidFill>
              <a:srgbClr val="DDDDDD"/>
            </a:solidFill>
            <a:round/>
            <a:headEnd/>
            <a:tailEnd/>
          </a:ln>
        </p:spPr>
        <p:txBody>
          <a:bodyPr/>
          <a:lstStyle/>
          <a:p>
            <a:endParaRPr lang="fr-CH"/>
          </a:p>
        </p:txBody>
      </p:sp>
      <p:sp>
        <p:nvSpPr>
          <p:cNvPr id="1322053" name="Rectangle 69"/>
          <p:cNvSpPr>
            <a:spLocks noChangeArrowheads="1"/>
          </p:cNvSpPr>
          <p:nvPr/>
        </p:nvSpPr>
        <p:spPr bwMode="auto">
          <a:xfrm>
            <a:off x="1211342" y="4801156"/>
            <a:ext cx="416781"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1200</a:t>
            </a:r>
            <a:endParaRPr lang="fr-FR">
              <a:solidFill>
                <a:schemeClr val="tx1">
                  <a:lumMod val="50000"/>
                  <a:lumOff val="50000"/>
                </a:schemeClr>
              </a:solidFill>
            </a:endParaRPr>
          </a:p>
        </p:txBody>
      </p:sp>
      <p:sp>
        <p:nvSpPr>
          <p:cNvPr id="55368" name="Line 70"/>
          <p:cNvSpPr>
            <a:spLocks noChangeShapeType="1"/>
          </p:cNvSpPr>
          <p:nvPr/>
        </p:nvSpPr>
        <p:spPr bwMode="auto">
          <a:xfrm>
            <a:off x="1676478" y="5002767"/>
            <a:ext cx="39688" cy="1588"/>
          </a:xfrm>
          <a:prstGeom prst="line">
            <a:avLst/>
          </a:prstGeom>
          <a:noFill/>
          <a:ln w="12700">
            <a:solidFill>
              <a:srgbClr val="DDDDDD"/>
            </a:solidFill>
            <a:round/>
            <a:headEnd/>
            <a:tailEnd/>
          </a:ln>
        </p:spPr>
        <p:txBody>
          <a:bodyPr/>
          <a:lstStyle/>
          <a:p>
            <a:endParaRPr lang="fr-CH"/>
          </a:p>
        </p:txBody>
      </p:sp>
      <p:sp>
        <p:nvSpPr>
          <p:cNvPr id="55369" name="Line 71"/>
          <p:cNvSpPr>
            <a:spLocks noChangeShapeType="1"/>
          </p:cNvSpPr>
          <p:nvPr/>
        </p:nvSpPr>
        <p:spPr bwMode="auto">
          <a:xfrm>
            <a:off x="1676478" y="5088492"/>
            <a:ext cx="39688" cy="1588"/>
          </a:xfrm>
          <a:prstGeom prst="line">
            <a:avLst/>
          </a:prstGeom>
          <a:noFill/>
          <a:ln w="12700">
            <a:solidFill>
              <a:srgbClr val="DDDDDD"/>
            </a:solidFill>
            <a:round/>
            <a:headEnd/>
            <a:tailEnd/>
          </a:ln>
        </p:spPr>
        <p:txBody>
          <a:bodyPr/>
          <a:lstStyle/>
          <a:p>
            <a:endParaRPr lang="fr-CH"/>
          </a:p>
        </p:txBody>
      </p:sp>
      <p:sp>
        <p:nvSpPr>
          <p:cNvPr id="55370" name="Line 72"/>
          <p:cNvSpPr>
            <a:spLocks noChangeShapeType="1"/>
          </p:cNvSpPr>
          <p:nvPr/>
        </p:nvSpPr>
        <p:spPr bwMode="auto">
          <a:xfrm>
            <a:off x="1676478" y="5172631"/>
            <a:ext cx="39688" cy="1587"/>
          </a:xfrm>
          <a:prstGeom prst="line">
            <a:avLst/>
          </a:prstGeom>
          <a:noFill/>
          <a:ln w="12700">
            <a:solidFill>
              <a:srgbClr val="DDDDDD"/>
            </a:solidFill>
            <a:round/>
            <a:headEnd/>
            <a:tailEnd/>
          </a:ln>
        </p:spPr>
        <p:txBody>
          <a:bodyPr/>
          <a:lstStyle/>
          <a:p>
            <a:endParaRPr lang="fr-CH"/>
          </a:p>
        </p:txBody>
      </p:sp>
      <p:sp>
        <p:nvSpPr>
          <p:cNvPr id="55371" name="Line 73"/>
          <p:cNvSpPr>
            <a:spLocks noChangeShapeType="1"/>
          </p:cNvSpPr>
          <p:nvPr/>
        </p:nvSpPr>
        <p:spPr bwMode="auto">
          <a:xfrm>
            <a:off x="1635204" y="5258356"/>
            <a:ext cx="80963" cy="1587"/>
          </a:xfrm>
          <a:prstGeom prst="line">
            <a:avLst/>
          </a:prstGeom>
          <a:noFill/>
          <a:ln w="12700">
            <a:solidFill>
              <a:srgbClr val="DDDDDD"/>
            </a:solidFill>
            <a:round/>
            <a:headEnd/>
            <a:tailEnd/>
          </a:ln>
        </p:spPr>
        <p:txBody>
          <a:bodyPr/>
          <a:lstStyle/>
          <a:p>
            <a:endParaRPr lang="fr-CH"/>
          </a:p>
        </p:txBody>
      </p:sp>
      <p:sp>
        <p:nvSpPr>
          <p:cNvPr id="1322058" name="Rectangle 74"/>
          <p:cNvSpPr>
            <a:spLocks noChangeArrowheads="1"/>
          </p:cNvSpPr>
          <p:nvPr/>
        </p:nvSpPr>
        <p:spPr bwMode="auto">
          <a:xfrm>
            <a:off x="1324053" y="5142468"/>
            <a:ext cx="312586"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800</a:t>
            </a:r>
            <a:endParaRPr lang="fr-FR">
              <a:solidFill>
                <a:schemeClr val="tx1">
                  <a:lumMod val="50000"/>
                  <a:lumOff val="50000"/>
                </a:schemeClr>
              </a:solidFill>
            </a:endParaRPr>
          </a:p>
        </p:txBody>
      </p:sp>
      <p:sp>
        <p:nvSpPr>
          <p:cNvPr id="55373" name="Line 75"/>
          <p:cNvSpPr>
            <a:spLocks noChangeShapeType="1"/>
          </p:cNvSpPr>
          <p:nvPr/>
        </p:nvSpPr>
        <p:spPr bwMode="auto">
          <a:xfrm>
            <a:off x="1676478" y="5342492"/>
            <a:ext cx="39688" cy="1588"/>
          </a:xfrm>
          <a:prstGeom prst="line">
            <a:avLst/>
          </a:prstGeom>
          <a:noFill/>
          <a:ln w="12700">
            <a:solidFill>
              <a:srgbClr val="DDDDDD"/>
            </a:solidFill>
            <a:round/>
            <a:headEnd/>
            <a:tailEnd/>
          </a:ln>
        </p:spPr>
        <p:txBody>
          <a:bodyPr/>
          <a:lstStyle/>
          <a:p>
            <a:endParaRPr lang="fr-CH"/>
          </a:p>
        </p:txBody>
      </p:sp>
      <p:sp>
        <p:nvSpPr>
          <p:cNvPr id="55374" name="Line 76"/>
          <p:cNvSpPr>
            <a:spLocks noChangeShapeType="1"/>
          </p:cNvSpPr>
          <p:nvPr/>
        </p:nvSpPr>
        <p:spPr bwMode="auto">
          <a:xfrm>
            <a:off x="1676478" y="5426631"/>
            <a:ext cx="39688" cy="1587"/>
          </a:xfrm>
          <a:prstGeom prst="line">
            <a:avLst/>
          </a:prstGeom>
          <a:noFill/>
          <a:ln w="12700">
            <a:solidFill>
              <a:srgbClr val="DDDDDD"/>
            </a:solidFill>
            <a:round/>
            <a:headEnd/>
            <a:tailEnd/>
          </a:ln>
        </p:spPr>
        <p:txBody>
          <a:bodyPr/>
          <a:lstStyle/>
          <a:p>
            <a:endParaRPr lang="fr-CH"/>
          </a:p>
        </p:txBody>
      </p:sp>
      <p:sp>
        <p:nvSpPr>
          <p:cNvPr id="55375" name="Line 77"/>
          <p:cNvSpPr>
            <a:spLocks noChangeShapeType="1"/>
          </p:cNvSpPr>
          <p:nvPr/>
        </p:nvSpPr>
        <p:spPr bwMode="auto">
          <a:xfrm>
            <a:off x="1676478" y="5512356"/>
            <a:ext cx="39688" cy="1587"/>
          </a:xfrm>
          <a:prstGeom prst="line">
            <a:avLst/>
          </a:prstGeom>
          <a:noFill/>
          <a:ln w="12700">
            <a:solidFill>
              <a:srgbClr val="DDDDDD"/>
            </a:solidFill>
            <a:round/>
            <a:headEnd/>
            <a:tailEnd/>
          </a:ln>
        </p:spPr>
        <p:txBody>
          <a:bodyPr/>
          <a:lstStyle/>
          <a:p>
            <a:endParaRPr lang="fr-CH"/>
          </a:p>
        </p:txBody>
      </p:sp>
      <p:sp>
        <p:nvSpPr>
          <p:cNvPr id="55376" name="Line 78"/>
          <p:cNvSpPr>
            <a:spLocks noChangeShapeType="1"/>
          </p:cNvSpPr>
          <p:nvPr/>
        </p:nvSpPr>
        <p:spPr bwMode="auto">
          <a:xfrm>
            <a:off x="1635204" y="5598081"/>
            <a:ext cx="80963" cy="1587"/>
          </a:xfrm>
          <a:prstGeom prst="line">
            <a:avLst/>
          </a:prstGeom>
          <a:noFill/>
          <a:ln w="12700">
            <a:solidFill>
              <a:srgbClr val="DDDDDD"/>
            </a:solidFill>
            <a:round/>
            <a:headEnd/>
            <a:tailEnd/>
          </a:ln>
        </p:spPr>
        <p:txBody>
          <a:bodyPr/>
          <a:lstStyle/>
          <a:p>
            <a:endParaRPr lang="fr-CH"/>
          </a:p>
        </p:txBody>
      </p:sp>
      <p:sp>
        <p:nvSpPr>
          <p:cNvPr id="1322063" name="Rectangle 79"/>
          <p:cNvSpPr>
            <a:spLocks noChangeArrowheads="1"/>
          </p:cNvSpPr>
          <p:nvPr/>
        </p:nvSpPr>
        <p:spPr bwMode="auto">
          <a:xfrm>
            <a:off x="1324053" y="5480606"/>
            <a:ext cx="312586"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400</a:t>
            </a:r>
            <a:endParaRPr lang="fr-FR">
              <a:solidFill>
                <a:schemeClr val="tx1">
                  <a:lumMod val="50000"/>
                  <a:lumOff val="50000"/>
                </a:schemeClr>
              </a:solidFill>
            </a:endParaRPr>
          </a:p>
        </p:txBody>
      </p:sp>
      <p:sp>
        <p:nvSpPr>
          <p:cNvPr id="55378" name="Line 80"/>
          <p:cNvSpPr>
            <a:spLocks noChangeShapeType="1"/>
          </p:cNvSpPr>
          <p:nvPr/>
        </p:nvSpPr>
        <p:spPr bwMode="auto">
          <a:xfrm>
            <a:off x="1676478" y="5683806"/>
            <a:ext cx="39688" cy="1587"/>
          </a:xfrm>
          <a:prstGeom prst="line">
            <a:avLst/>
          </a:prstGeom>
          <a:noFill/>
          <a:ln w="12700">
            <a:solidFill>
              <a:srgbClr val="DDDDDD"/>
            </a:solidFill>
            <a:round/>
            <a:headEnd/>
            <a:tailEnd/>
          </a:ln>
        </p:spPr>
        <p:txBody>
          <a:bodyPr/>
          <a:lstStyle/>
          <a:p>
            <a:endParaRPr lang="fr-CH"/>
          </a:p>
        </p:txBody>
      </p:sp>
      <p:sp>
        <p:nvSpPr>
          <p:cNvPr id="55379" name="Line 81"/>
          <p:cNvSpPr>
            <a:spLocks noChangeShapeType="1"/>
          </p:cNvSpPr>
          <p:nvPr/>
        </p:nvSpPr>
        <p:spPr bwMode="auto">
          <a:xfrm>
            <a:off x="1676478" y="5767942"/>
            <a:ext cx="39688" cy="1588"/>
          </a:xfrm>
          <a:prstGeom prst="line">
            <a:avLst/>
          </a:prstGeom>
          <a:noFill/>
          <a:ln w="12700">
            <a:solidFill>
              <a:srgbClr val="DDDDDD"/>
            </a:solidFill>
            <a:round/>
            <a:headEnd/>
            <a:tailEnd/>
          </a:ln>
        </p:spPr>
        <p:txBody>
          <a:bodyPr/>
          <a:lstStyle/>
          <a:p>
            <a:endParaRPr lang="fr-CH"/>
          </a:p>
        </p:txBody>
      </p:sp>
      <p:sp>
        <p:nvSpPr>
          <p:cNvPr id="55380" name="Line 82"/>
          <p:cNvSpPr>
            <a:spLocks noChangeShapeType="1"/>
          </p:cNvSpPr>
          <p:nvPr/>
        </p:nvSpPr>
        <p:spPr bwMode="auto">
          <a:xfrm>
            <a:off x="1676478" y="5852081"/>
            <a:ext cx="39688" cy="1587"/>
          </a:xfrm>
          <a:prstGeom prst="line">
            <a:avLst/>
          </a:prstGeom>
          <a:noFill/>
          <a:ln w="12700">
            <a:solidFill>
              <a:srgbClr val="DDDDDD"/>
            </a:solidFill>
            <a:round/>
            <a:headEnd/>
            <a:tailEnd/>
          </a:ln>
        </p:spPr>
        <p:txBody>
          <a:bodyPr/>
          <a:lstStyle/>
          <a:p>
            <a:endParaRPr lang="fr-CH"/>
          </a:p>
        </p:txBody>
      </p:sp>
      <p:sp>
        <p:nvSpPr>
          <p:cNvPr id="55381" name="Line 83"/>
          <p:cNvSpPr>
            <a:spLocks noChangeShapeType="1"/>
          </p:cNvSpPr>
          <p:nvPr/>
        </p:nvSpPr>
        <p:spPr bwMode="auto">
          <a:xfrm>
            <a:off x="1635204" y="5931456"/>
            <a:ext cx="80963" cy="1587"/>
          </a:xfrm>
          <a:prstGeom prst="line">
            <a:avLst/>
          </a:prstGeom>
          <a:noFill/>
          <a:ln w="12700">
            <a:solidFill>
              <a:srgbClr val="DDDDDD"/>
            </a:solidFill>
            <a:round/>
            <a:headEnd/>
            <a:tailEnd/>
          </a:ln>
        </p:spPr>
        <p:txBody>
          <a:bodyPr/>
          <a:lstStyle/>
          <a:p>
            <a:endParaRPr lang="fr-CH"/>
          </a:p>
        </p:txBody>
      </p:sp>
      <p:sp>
        <p:nvSpPr>
          <p:cNvPr id="1322068" name="Rectangle 84"/>
          <p:cNvSpPr>
            <a:spLocks noChangeArrowheads="1"/>
          </p:cNvSpPr>
          <p:nvPr/>
        </p:nvSpPr>
        <p:spPr bwMode="auto">
          <a:xfrm>
            <a:off x="1552653" y="5813981"/>
            <a:ext cx="104196"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0</a:t>
            </a:r>
            <a:endParaRPr lang="fr-FR">
              <a:solidFill>
                <a:schemeClr val="tx1">
                  <a:lumMod val="50000"/>
                  <a:lumOff val="50000"/>
                </a:schemeClr>
              </a:solidFill>
            </a:endParaRPr>
          </a:p>
        </p:txBody>
      </p:sp>
      <p:sp>
        <p:nvSpPr>
          <p:cNvPr id="1322069" name="Rectangle 85"/>
          <p:cNvSpPr>
            <a:spLocks noChangeArrowheads="1"/>
          </p:cNvSpPr>
          <p:nvPr/>
        </p:nvSpPr>
        <p:spPr bwMode="auto">
          <a:xfrm rot="16200000">
            <a:off x="533373" y="5075714"/>
            <a:ext cx="855875" cy="246221"/>
          </a:xfrm>
          <a:prstGeom prst="rect">
            <a:avLst/>
          </a:prstGeom>
          <a:noFill/>
          <a:ln w="9525">
            <a:noFill/>
            <a:miter lim="800000"/>
            <a:headEnd/>
            <a:tailEnd/>
          </a:ln>
        </p:spPr>
        <p:txBody>
          <a:bodyPr wrap="none" lIns="0" tIns="0" rIns="0" bIns="0">
            <a:spAutoFit/>
          </a:bodyPr>
          <a:lstStyle/>
          <a:p>
            <a:pPr>
              <a:defRPr/>
            </a:pPr>
            <a:r>
              <a:rPr lang="fr-FR" sz="1600" b="1" dirty="0">
                <a:solidFill>
                  <a:schemeClr val="tx1">
                    <a:lumMod val="50000"/>
                    <a:lumOff val="50000"/>
                  </a:schemeClr>
                </a:solidFill>
              </a:rPr>
              <a:t># of pixels</a:t>
            </a:r>
            <a:endParaRPr lang="fr-FR" dirty="0">
              <a:solidFill>
                <a:schemeClr val="tx1">
                  <a:lumMod val="50000"/>
                  <a:lumOff val="50000"/>
                </a:schemeClr>
              </a:solidFill>
            </a:endParaRPr>
          </a:p>
        </p:txBody>
      </p:sp>
      <p:sp>
        <p:nvSpPr>
          <p:cNvPr id="55384" name="Line 86"/>
          <p:cNvSpPr>
            <a:spLocks noChangeShapeType="1"/>
          </p:cNvSpPr>
          <p:nvPr/>
        </p:nvSpPr>
        <p:spPr bwMode="auto">
          <a:xfrm>
            <a:off x="1716167" y="5961617"/>
            <a:ext cx="2700337" cy="1588"/>
          </a:xfrm>
          <a:prstGeom prst="line">
            <a:avLst/>
          </a:prstGeom>
          <a:noFill/>
          <a:ln w="12700">
            <a:solidFill>
              <a:srgbClr val="DDDDDD"/>
            </a:solidFill>
            <a:round/>
            <a:headEnd/>
            <a:tailEnd/>
          </a:ln>
        </p:spPr>
        <p:txBody>
          <a:bodyPr/>
          <a:lstStyle/>
          <a:p>
            <a:endParaRPr lang="fr-CH"/>
          </a:p>
        </p:txBody>
      </p:sp>
      <p:sp>
        <p:nvSpPr>
          <p:cNvPr id="55385" name="Line 87"/>
          <p:cNvSpPr>
            <a:spLocks noChangeShapeType="1"/>
          </p:cNvSpPr>
          <p:nvPr/>
        </p:nvSpPr>
        <p:spPr bwMode="auto">
          <a:xfrm>
            <a:off x="4422853" y="5961618"/>
            <a:ext cx="1588" cy="79375"/>
          </a:xfrm>
          <a:prstGeom prst="line">
            <a:avLst/>
          </a:prstGeom>
          <a:noFill/>
          <a:ln w="12700">
            <a:solidFill>
              <a:srgbClr val="DDDDDD"/>
            </a:solidFill>
            <a:round/>
            <a:headEnd/>
            <a:tailEnd/>
          </a:ln>
        </p:spPr>
        <p:txBody>
          <a:bodyPr/>
          <a:lstStyle/>
          <a:p>
            <a:endParaRPr lang="fr-CH"/>
          </a:p>
        </p:txBody>
      </p:sp>
      <p:sp>
        <p:nvSpPr>
          <p:cNvPr id="1322072" name="Rectangle 88"/>
          <p:cNvSpPr>
            <a:spLocks noChangeArrowheads="1"/>
          </p:cNvSpPr>
          <p:nvPr/>
        </p:nvSpPr>
        <p:spPr bwMode="auto">
          <a:xfrm>
            <a:off x="4251404" y="6091793"/>
            <a:ext cx="416781"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1100</a:t>
            </a:r>
            <a:endParaRPr lang="fr-FR">
              <a:solidFill>
                <a:schemeClr val="tx1">
                  <a:lumMod val="50000"/>
                  <a:lumOff val="50000"/>
                </a:schemeClr>
              </a:solidFill>
            </a:endParaRPr>
          </a:p>
        </p:txBody>
      </p:sp>
      <p:sp>
        <p:nvSpPr>
          <p:cNvPr id="55387" name="Line 89"/>
          <p:cNvSpPr>
            <a:spLocks noChangeShapeType="1"/>
          </p:cNvSpPr>
          <p:nvPr/>
        </p:nvSpPr>
        <p:spPr bwMode="auto">
          <a:xfrm>
            <a:off x="4289503" y="5961617"/>
            <a:ext cx="1588" cy="39688"/>
          </a:xfrm>
          <a:prstGeom prst="line">
            <a:avLst/>
          </a:prstGeom>
          <a:noFill/>
          <a:ln w="12700">
            <a:solidFill>
              <a:srgbClr val="DDDDDD"/>
            </a:solidFill>
            <a:round/>
            <a:headEnd/>
            <a:tailEnd/>
          </a:ln>
        </p:spPr>
        <p:txBody>
          <a:bodyPr/>
          <a:lstStyle/>
          <a:p>
            <a:endParaRPr lang="fr-CH"/>
          </a:p>
        </p:txBody>
      </p:sp>
      <p:sp>
        <p:nvSpPr>
          <p:cNvPr id="55388" name="Line 90"/>
          <p:cNvSpPr>
            <a:spLocks noChangeShapeType="1"/>
          </p:cNvSpPr>
          <p:nvPr/>
        </p:nvSpPr>
        <p:spPr bwMode="auto">
          <a:xfrm>
            <a:off x="4154567" y="5961617"/>
            <a:ext cx="1587" cy="39688"/>
          </a:xfrm>
          <a:prstGeom prst="line">
            <a:avLst/>
          </a:prstGeom>
          <a:noFill/>
          <a:ln w="12700">
            <a:solidFill>
              <a:srgbClr val="DDDDDD"/>
            </a:solidFill>
            <a:round/>
            <a:headEnd/>
            <a:tailEnd/>
          </a:ln>
        </p:spPr>
        <p:txBody>
          <a:bodyPr/>
          <a:lstStyle/>
          <a:p>
            <a:endParaRPr lang="fr-CH"/>
          </a:p>
        </p:txBody>
      </p:sp>
      <p:sp>
        <p:nvSpPr>
          <p:cNvPr id="55389" name="Line 91"/>
          <p:cNvSpPr>
            <a:spLocks noChangeShapeType="1"/>
          </p:cNvSpPr>
          <p:nvPr/>
        </p:nvSpPr>
        <p:spPr bwMode="auto">
          <a:xfrm>
            <a:off x="4021217" y="5961617"/>
            <a:ext cx="1587" cy="39688"/>
          </a:xfrm>
          <a:prstGeom prst="line">
            <a:avLst/>
          </a:prstGeom>
          <a:noFill/>
          <a:ln w="12700">
            <a:solidFill>
              <a:srgbClr val="DDDDDD"/>
            </a:solidFill>
            <a:round/>
            <a:headEnd/>
            <a:tailEnd/>
          </a:ln>
        </p:spPr>
        <p:txBody>
          <a:bodyPr/>
          <a:lstStyle/>
          <a:p>
            <a:endParaRPr lang="fr-CH"/>
          </a:p>
        </p:txBody>
      </p:sp>
      <p:sp>
        <p:nvSpPr>
          <p:cNvPr id="55390" name="Line 92"/>
          <p:cNvSpPr>
            <a:spLocks noChangeShapeType="1"/>
          </p:cNvSpPr>
          <p:nvPr/>
        </p:nvSpPr>
        <p:spPr bwMode="auto">
          <a:xfrm>
            <a:off x="3887867" y="5961617"/>
            <a:ext cx="1587" cy="39688"/>
          </a:xfrm>
          <a:prstGeom prst="line">
            <a:avLst/>
          </a:prstGeom>
          <a:noFill/>
          <a:ln w="12700">
            <a:solidFill>
              <a:srgbClr val="DDDDDD"/>
            </a:solidFill>
            <a:round/>
            <a:headEnd/>
            <a:tailEnd/>
          </a:ln>
        </p:spPr>
        <p:txBody>
          <a:bodyPr/>
          <a:lstStyle/>
          <a:p>
            <a:endParaRPr lang="fr-CH"/>
          </a:p>
        </p:txBody>
      </p:sp>
      <p:sp>
        <p:nvSpPr>
          <p:cNvPr id="55391" name="Line 93"/>
          <p:cNvSpPr>
            <a:spLocks noChangeShapeType="1"/>
          </p:cNvSpPr>
          <p:nvPr/>
        </p:nvSpPr>
        <p:spPr bwMode="auto">
          <a:xfrm>
            <a:off x="3754517" y="5961618"/>
            <a:ext cx="1587" cy="79375"/>
          </a:xfrm>
          <a:prstGeom prst="line">
            <a:avLst/>
          </a:prstGeom>
          <a:noFill/>
          <a:ln w="12700">
            <a:solidFill>
              <a:srgbClr val="DDDDDD"/>
            </a:solidFill>
            <a:round/>
            <a:headEnd/>
            <a:tailEnd/>
          </a:ln>
        </p:spPr>
        <p:txBody>
          <a:bodyPr/>
          <a:lstStyle/>
          <a:p>
            <a:endParaRPr lang="fr-CH"/>
          </a:p>
        </p:txBody>
      </p:sp>
      <p:sp>
        <p:nvSpPr>
          <p:cNvPr id="1322078" name="Rectangle 94"/>
          <p:cNvSpPr>
            <a:spLocks noChangeArrowheads="1"/>
          </p:cNvSpPr>
          <p:nvPr/>
        </p:nvSpPr>
        <p:spPr bwMode="auto">
          <a:xfrm>
            <a:off x="3575129" y="6091793"/>
            <a:ext cx="416781"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1050</a:t>
            </a:r>
            <a:endParaRPr lang="fr-FR">
              <a:solidFill>
                <a:schemeClr val="tx1">
                  <a:lumMod val="50000"/>
                  <a:lumOff val="50000"/>
                </a:schemeClr>
              </a:solidFill>
            </a:endParaRPr>
          </a:p>
        </p:txBody>
      </p:sp>
      <p:sp>
        <p:nvSpPr>
          <p:cNvPr id="55393" name="Line 95"/>
          <p:cNvSpPr>
            <a:spLocks noChangeShapeType="1"/>
          </p:cNvSpPr>
          <p:nvPr/>
        </p:nvSpPr>
        <p:spPr bwMode="auto">
          <a:xfrm>
            <a:off x="3621167" y="5961617"/>
            <a:ext cx="1587" cy="39688"/>
          </a:xfrm>
          <a:prstGeom prst="line">
            <a:avLst/>
          </a:prstGeom>
          <a:noFill/>
          <a:ln w="12700">
            <a:solidFill>
              <a:srgbClr val="DDDDDD"/>
            </a:solidFill>
            <a:round/>
            <a:headEnd/>
            <a:tailEnd/>
          </a:ln>
        </p:spPr>
        <p:txBody>
          <a:bodyPr/>
          <a:lstStyle/>
          <a:p>
            <a:endParaRPr lang="fr-CH"/>
          </a:p>
        </p:txBody>
      </p:sp>
      <p:sp>
        <p:nvSpPr>
          <p:cNvPr id="55394" name="Line 96"/>
          <p:cNvSpPr>
            <a:spLocks noChangeShapeType="1"/>
          </p:cNvSpPr>
          <p:nvPr/>
        </p:nvSpPr>
        <p:spPr bwMode="auto">
          <a:xfrm>
            <a:off x="3486228" y="5961617"/>
            <a:ext cx="1588" cy="39688"/>
          </a:xfrm>
          <a:prstGeom prst="line">
            <a:avLst/>
          </a:prstGeom>
          <a:noFill/>
          <a:ln w="12700">
            <a:solidFill>
              <a:srgbClr val="DDDDDD"/>
            </a:solidFill>
            <a:round/>
            <a:headEnd/>
            <a:tailEnd/>
          </a:ln>
        </p:spPr>
        <p:txBody>
          <a:bodyPr/>
          <a:lstStyle/>
          <a:p>
            <a:endParaRPr lang="fr-CH"/>
          </a:p>
        </p:txBody>
      </p:sp>
      <p:sp>
        <p:nvSpPr>
          <p:cNvPr id="55395" name="Line 97"/>
          <p:cNvSpPr>
            <a:spLocks noChangeShapeType="1"/>
          </p:cNvSpPr>
          <p:nvPr/>
        </p:nvSpPr>
        <p:spPr bwMode="auto">
          <a:xfrm>
            <a:off x="3352878" y="5961617"/>
            <a:ext cx="1588" cy="39688"/>
          </a:xfrm>
          <a:prstGeom prst="line">
            <a:avLst/>
          </a:prstGeom>
          <a:noFill/>
          <a:ln w="12700">
            <a:solidFill>
              <a:srgbClr val="DDDDDD"/>
            </a:solidFill>
            <a:round/>
            <a:headEnd/>
            <a:tailEnd/>
          </a:ln>
        </p:spPr>
        <p:txBody>
          <a:bodyPr/>
          <a:lstStyle/>
          <a:p>
            <a:endParaRPr lang="fr-CH"/>
          </a:p>
        </p:txBody>
      </p:sp>
      <p:sp>
        <p:nvSpPr>
          <p:cNvPr id="55396" name="Line 98"/>
          <p:cNvSpPr>
            <a:spLocks noChangeShapeType="1"/>
          </p:cNvSpPr>
          <p:nvPr/>
        </p:nvSpPr>
        <p:spPr bwMode="auto">
          <a:xfrm>
            <a:off x="3217942" y="5961617"/>
            <a:ext cx="1587" cy="39688"/>
          </a:xfrm>
          <a:prstGeom prst="line">
            <a:avLst/>
          </a:prstGeom>
          <a:noFill/>
          <a:ln w="12700">
            <a:solidFill>
              <a:srgbClr val="DDDDDD"/>
            </a:solidFill>
            <a:round/>
            <a:headEnd/>
            <a:tailEnd/>
          </a:ln>
        </p:spPr>
        <p:txBody>
          <a:bodyPr/>
          <a:lstStyle/>
          <a:p>
            <a:endParaRPr lang="fr-CH"/>
          </a:p>
        </p:txBody>
      </p:sp>
      <p:sp>
        <p:nvSpPr>
          <p:cNvPr id="55397" name="Line 99"/>
          <p:cNvSpPr>
            <a:spLocks noChangeShapeType="1"/>
          </p:cNvSpPr>
          <p:nvPr/>
        </p:nvSpPr>
        <p:spPr bwMode="auto">
          <a:xfrm>
            <a:off x="3084592" y="5961618"/>
            <a:ext cx="1587" cy="79375"/>
          </a:xfrm>
          <a:prstGeom prst="line">
            <a:avLst/>
          </a:prstGeom>
          <a:noFill/>
          <a:ln w="12700">
            <a:solidFill>
              <a:srgbClr val="DDDDDD"/>
            </a:solidFill>
            <a:round/>
            <a:headEnd/>
            <a:tailEnd/>
          </a:ln>
        </p:spPr>
        <p:txBody>
          <a:bodyPr/>
          <a:lstStyle/>
          <a:p>
            <a:endParaRPr lang="fr-CH"/>
          </a:p>
        </p:txBody>
      </p:sp>
      <p:sp>
        <p:nvSpPr>
          <p:cNvPr id="1322084" name="Rectangle 100"/>
          <p:cNvSpPr>
            <a:spLocks noChangeArrowheads="1"/>
          </p:cNvSpPr>
          <p:nvPr/>
        </p:nvSpPr>
        <p:spPr bwMode="auto">
          <a:xfrm>
            <a:off x="2906792" y="6091793"/>
            <a:ext cx="416781"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1000</a:t>
            </a:r>
            <a:endParaRPr lang="fr-FR">
              <a:solidFill>
                <a:schemeClr val="tx1">
                  <a:lumMod val="50000"/>
                  <a:lumOff val="50000"/>
                </a:schemeClr>
              </a:solidFill>
            </a:endParaRPr>
          </a:p>
        </p:txBody>
      </p:sp>
      <p:sp>
        <p:nvSpPr>
          <p:cNvPr id="55399" name="Line 101"/>
          <p:cNvSpPr>
            <a:spLocks noChangeShapeType="1"/>
          </p:cNvSpPr>
          <p:nvPr/>
        </p:nvSpPr>
        <p:spPr bwMode="auto">
          <a:xfrm>
            <a:off x="2951242" y="5961617"/>
            <a:ext cx="1587" cy="39688"/>
          </a:xfrm>
          <a:prstGeom prst="line">
            <a:avLst/>
          </a:prstGeom>
          <a:noFill/>
          <a:ln w="12700">
            <a:solidFill>
              <a:srgbClr val="DDDDDD"/>
            </a:solidFill>
            <a:round/>
            <a:headEnd/>
            <a:tailEnd/>
          </a:ln>
        </p:spPr>
        <p:txBody>
          <a:bodyPr/>
          <a:lstStyle/>
          <a:p>
            <a:endParaRPr lang="fr-CH"/>
          </a:p>
        </p:txBody>
      </p:sp>
      <p:sp>
        <p:nvSpPr>
          <p:cNvPr id="55400" name="Line 102"/>
          <p:cNvSpPr>
            <a:spLocks noChangeShapeType="1"/>
          </p:cNvSpPr>
          <p:nvPr/>
        </p:nvSpPr>
        <p:spPr bwMode="auto">
          <a:xfrm>
            <a:off x="2816303" y="5961617"/>
            <a:ext cx="1588" cy="39688"/>
          </a:xfrm>
          <a:prstGeom prst="line">
            <a:avLst/>
          </a:prstGeom>
          <a:noFill/>
          <a:ln w="12700">
            <a:solidFill>
              <a:srgbClr val="DDDDDD"/>
            </a:solidFill>
            <a:round/>
            <a:headEnd/>
            <a:tailEnd/>
          </a:ln>
        </p:spPr>
        <p:txBody>
          <a:bodyPr/>
          <a:lstStyle/>
          <a:p>
            <a:endParaRPr lang="fr-CH"/>
          </a:p>
        </p:txBody>
      </p:sp>
      <p:sp>
        <p:nvSpPr>
          <p:cNvPr id="55401" name="Line 103"/>
          <p:cNvSpPr>
            <a:spLocks noChangeShapeType="1"/>
          </p:cNvSpPr>
          <p:nvPr/>
        </p:nvSpPr>
        <p:spPr bwMode="auto">
          <a:xfrm>
            <a:off x="2682953" y="5961617"/>
            <a:ext cx="1588" cy="39688"/>
          </a:xfrm>
          <a:prstGeom prst="line">
            <a:avLst/>
          </a:prstGeom>
          <a:noFill/>
          <a:ln w="12700">
            <a:solidFill>
              <a:srgbClr val="DDDDDD"/>
            </a:solidFill>
            <a:round/>
            <a:headEnd/>
            <a:tailEnd/>
          </a:ln>
        </p:spPr>
        <p:txBody>
          <a:bodyPr/>
          <a:lstStyle/>
          <a:p>
            <a:endParaRPr lang="fr-CH"/>
          </a:p>
        </p:txBody>
      </p:sp>
      <p:sp>
        <p:nvSpPr>
          <p:cNvPr id="55402" name="Line 104"/>
          <p:cNvSpPr>
            <a:spLocks noChangeShapeType="1"/>
          </p:cNvSpPr>
          <p:nvPr/>
        </p:nvSpPr>
        <p:spPr bwMode="auto">
          <a:xfrm>
            <a:off x="2549603" y="5961617"/>
            <a:ext cx="1588" cy="39688"/>
          </a:xfrm>
          <a:prstGeom prst="line">
            <a:avLst/>
          </a:prstGeom>
          <a:noFill/>
          <a:ln w="12700">
            <a:solidFill>
              <a:srgbClr val="DDDDDD"/>
            </a:solidFill>
            <a:round/>
            <a:headEnd/>
            <a:tailEnd/>
          </a:ln>
        </p:spPr>
        <p:txBody>
          <a:bodyPr/>
          <a:lstStyle/>
          <a:p>
            <a:endParaRPr lang="fr-CH"/>
          </a:p>
        </p:txBody>
      </p:sp>
      <p:sp>
        <p:nvSpPr>
          <p:cNvPr id="55403" name="Line 105"/>
          <p:cNvSpPr>
            <a:spLocks noChangeShapeType="1"/>
          </p:cNvSpPr>
          <p:nvPr/>
        </p:nvSpPr>
        <p:spPr bwMode="auto">
          <a:xfrm>
            <a:off x="2416253" y="5961618"/>
            <a:ext cx="1588" cy="79375"/>
          </a:xfrm>
          <a:prstGeom prst="line">
            <a:avLst/>
          </a:prstGeom>
          <a:noFill/>
          <a:ln w="12700">
            <a:solidFill>
              <a:srgbClr val="DDDDDD"/>
            </a:solidFill>
            <a:round/>
            <a:headEnd/>
            <a:tailEnd/>
          </a:ln>
        </p:spPr>
        <p:txBody>
          <a:bodyPr/>
          <a:lstStyle/>
          <a:p>
            <a:endParaRPr lang="fr-CH"/>
          </a:p>
        </p:txBody>
      </p:sp>
      <p:sp>
        <p:nvSpPr>
          <p:cNvPr id="1322090" name="Rectangle 106"/>
          <p:cNvSpPr>
            <a:spLocks noChangeArrowheads="1"/>
          </p:cNvSpPr>
          <p:nvPr/>
        </p:nvSpPr>
        <p:spPr bwMode="auto">
          <a:xfrm>
            <a:off x="2319416" y="6091793"/>
            <a:ext cx="312586"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950</a:t>
            </a:r>
            <a:endParaRPr lang="fr-FR">
              <a:solidFill>
                <a:schemeClr val="tx1">
                  <a:lumMod val="50000"/>
                  <a:lumOff val="50000"/>
                </a:schemeClr>
              </a:solidFill>
            </a:endParaRPr>
          </a:p>
        </p:txBody>
      </p:sp>
      <p:sp>
        <p:nvSpPr>
          <p:cNvPr id="55405" name="Line 107"/>
          <p:cNvSpPr>
            <a:spLocks noChangeShapeType="1"/>
          </p:cNvSpPr>
          <p:nvPr/>
        </p:nvSpPr>
        <p:spPr bwMode="auto">
          <a:xfrm>
            <a:off x="2282903" y="5961617"/>
            <a:ext cx="1588" cy="39688"/>
          </a:xfrm>
          <a:prstGeom prst="line">
            <a:avLst/>
          </a:prstGeom>
          <a:noFill/>
          <a:ln w="12700">
            <a:solidFill>
              <a:srgbClr val="DDDDDD"/>
            </a:solidFill>
            <a:round/>
            <a:headEnd/>
            <a:tailEnd/>
          </a:ln>
        </p:spPr>
        <p:txBody>
          <a:bodyPr/>
          <a:lstStyle/>
          <a:p>
            <a:endParaRPr lang="fr-CH"/>
          </a:p>
        </p:txBody>
      </p:sp>
      <p:sp>
        <p:nvSpPr>
          <p:cNvPr id="55406" name="Line 108"/>
          <p:cNvSpPr>
            <a:spLocks noChangeShapeType="1"/>
          </p:cNvSpPr>
          <p:nvPr/>
        </p:nvSpPr>
        <p:spPr bwMode="auto">
          <a:xfrm>
            <a:off x="2147967" y="5961617"/>
            <a:ext cx="1587" cy="39688"/>
          </a:xfrm>
          <a:prstGeom prst="line">
            <a:avLst/>
          </a:prstGeom>
          <a:noFill/>
          <a:ln w="12700">
            <a:solidFill>
              <a:srgbClr val="DDDDDD"/>
            </a:solidFill>
            <a:round/>
            <a:headEnd/>
            <a:tailEnd/>
          </a:ln>
        </p:spPr>
        <p:txBody>
          <a:bodyPr/>
          <a:lstStyle/>
          <a:p>
            <a:endParaRPr lang="fr-CH"/>
          </a:p>
        </p:txBody>
      </p:sp>
      <p:sp>
        <p:nvSpPr>
          <p:cNvPr id="55407" name="Line 109"/>
          <p:cNvSpPr>
            <a:spLocks noChangeShapeType="1"/>
          </p:cNvSpPr>
          <p:nvPr/>
        </p:nvSpPr>
        <p:spPr bwMode="auto">
          <a:xfrm>
            <a:off x="2014617" y="5961617"/>
            <a:ext cx="1587" cy="39688"/>
          </a:xfrm>
          <a:prstGeom prst="line">
            <a:avLst/>
          </a:prstGeom>
          <a:noFill/>
          <a:ln w="12700">
            <a:solidFill>
              <a:srgbClr val="DDDDDD"/>
            </a:solidFill>
            <a:round/>
            <a:headEnd/>
            <a:tailEnd/>
          </a:ln>
        </p:spPr>
        <p:txBody>
          <a:bodyPr/>
          <a:lstStyle/>
          <a:p>
            <a:endParaRPr lang="fr-CH"/>
          </a:p>
        </p:txBody>
      </p:sp>
      <p:sp>
        <p:nvSpPr>
          <p:cNvPr id="55408" name="Line 110"/>
          <p:cNvSpPr>
            <a:spLocks noChangeShapeType="1"/>
          </p:cNvSpPr>
          <p:nvPr/>
        </p:nvSpPr>
        <p:spPr bwMode="auto">
          <a:xfrm>
            <a:off x="1879678" y="5961617"/>
            <a:ext cx="1588" cy="39688"/>
          </a:xfrm>
          <a:prstGeom prst="line">
            <a:avLst/>
          </a:prstGeom>
          <a:noFill/>
          <a:ln w="12700">
            <a:solidFill>
              <a:srgbClr val="DDDDDD"/>
            </a:solidFill>
            <a:round/>
            <a:headEnd/>
            <a:tailEnd/>
          </a:ln>
        </p:spPr>
        <p:txBody>
          <a:bodyPr/>
          <a:lstStyle/>
          <a:p>
            <a:endParaRPr lang="fr-CH"/>
          </a:p>
        </p:txBody>
      </p:sp>
      <p:sp>
        <p:nvSpPr>
          <p:cNvPr id="55409" name="Line 111"/>
          <p:cNvSpPr>
            <a:spLocks noChangeShapeType="1"/>
          </p:cNvSpPr>
          <p:nvPr/>
        </p:nvSpPr>
        <p:spPr bwMode="auto">
          <a:xfrm>
            <a:off x="1746328" y="5961618"/>
            <a:ext cx="1588" cy="79375"/>
          </a:xfrm>
          <a:prstGeom prst="line">
            <a:avLst/>
          </a:prstGeom>
          <a:noFill/>
          <a:ln w="12700">
            <a:solidFill>
              <a:srgbClr val="DDDDDD"/>
            </a:solidFill>
            <a:round/>
            <a:headEnd/>
            <a:tailEnd/>
          </a:ln>
        </p:spPr>
        <p:txBody>
          <a:bodyPr/>
          <a:lstStyle/>
          <a:p>
            <a:endParaRPr lang="fr-CH"/>
          </a:p>
        </p:txBody>
      </p:sp>
      <p:sp>
        <p:nvSpPr>
          <p:cNvPr id="1322096" name="Rectangle 112"/>
          <p:cNvSpPr>
            <a:spLocks noChangeArrowheads="1"/>
          </p:cNvSpPr>
          <p:nvPr/>
        </p:nvSpPr>
        <p:spPr bwMode="auto">
          <a:xfrm>
            <a:off x="1651078" y="6091793"/>
            <a:ext cx="312586"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900</a:t>
            </a:r>
            <a:endParaRPr lang="fr-FR">
              <a:solidFill>
                <a:schemeClr val="tx1">
                  <a:lumMod val="50000"/>
                  <a:lumOff val="50000"/>
                </a:schemeClr>
              </a:solidFill>
            </a:endParaRPr>
          </a:p>
        </p:txBody>
      </p:sp>
      <p:sp>
        <p:nvSpPr>
          <p:cNvPr id="1322097" name="Rectangle 113"/>
          <p:cNvSpPr>
            <a:spLocks noChangeArrowheads="1"/>
          </p:cNvSpPr>
          <p:nvPr/>
        </p:nvSpPr>
        <p:spPr bwMode="auto">
          <a:xfrm>
            <a:off x="3567114" y="6321426"/>
            <a:ext cx="841641"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Gray level</a:t>
            </a:r>
            <a:endParaRPr lang="fr-FR">
              <a:solidFill>
                <a:schemeClr val="tx1">
                  <a:lumMod val="50000"/>
                  <a:lumOff val="50000"/>
                </a:schemeClr>
              </a:solidFill>
            </a:endParaRPr>
          </a:p>
        </p:txBody>
      </p:sp>
      <p:sp>
        <p:nvSpPr>
          <p:cNvPr id="1322098" name="Freeform 114"/>
          <p:cNvSpPr>
            <a:spLocks/>
          </p:cNvSpPr>
          <p:nvPr/>
        </p:nvSpPr>
        <p:spPr bwMode="auto">
          <a:xfrm>
            <a:off x="1746328" y="4574143"/>
            <a:ext cx="2622550" cy="1357313"/>
          </a:xfrm>
          <a:custGeom>
            <a:avLst/>
            <a:gdLst/>
            <a:ahLst/>
            <a:cxnLst>
              <a:cxn ang="0">
                <a:pos x="45" y="1137"/>
              </a:cxn>
              <a:cxn ang="0">
                <a:pos x="90" y="1137"/>
              </a:cxn>
              <a:cxn ang="0">
                <a:pos x="135" y="1127"/>
              </a:cxn>
              <a:cxn ang="0">
                <a:pos x="180" y="1129"/>
              </a:cxn>
              <a:cxn ang="0">
                <a:pos x="225" y="1114"/>
              </a:cxn>
              <a:cxn ang="0">
                <a:pos x="270" y="1089"/>
              </a:cxn>
              <a:cxn ang="0">
                <a:pos x="315" y="1063"/>
              </a:cxn>
              <a:cxn ang="0">
                <a:pos x="360" y="1062"/>
              </a:cxn>
              <a:cxn ang="0">
                <a:pos x="405" y="1006"/>
              </a:cxn>
              <a:cxn ang="0">
                <a:pos x="450" y="976"/>
              </a:cxn>
              <a:cxn ang="0">
                <a:pos x="495" y="927"/>
              </a:cxn>
              <a:cxn ang="0">
                <a:pos x="540" y="863"/>
              </a:cxn>
              <a:cxn ang="0">
                <a:pos x="584" y="811"/>
              </a:cxn>
              <a:cxn ang="0">
                <a:pos x="629" y="757"/>
              </a:cxn>
              <a:cxn ang="0">
                <a:pos x="674" y="662"/>
              </a:cxn>
              <a:cxn ang="0">
                <a:pos x="719" y="567"/>
              </a:cxn>
              <a:cxn ang="0">
                <a:pos x="764" y="515"/>
              </a:cxn>
              <a:cxn ang="0">
                <a:pos x="809" y="398"/>
              </a:cxn>
              <a:cxn ang="0">
                <a:pos x="854" y="316"/>
              </a:cxn>
              <a:cxn ang="0">
                <a:pos x="899" y="266"/>
              </a:cxn>
              <a:cxn ang="0">
                <a:pos x="944" y="213"/>
              </a:cxn>
              <a:cxn ang="0">
                <a:pos x="989" y="144"/>
              </a:cxn>
              <a:cxn ang="0">
                <a:pos x="1034" y="38"/>
              </a:cxn>
              <a:cxn ang="0">
                <a:pos x="1079" y="30"/>
              </a:cxn>
              <a:cxn ang="0">
                <a:pos x="1124" y="43"/>
              </a:cxn>
              <a:cxn ang="0">
                <a:pos x="1169" y="5"/>
              </a:cxn>
              <a:cxn ang="0">
                <a:pos x="1214" y="0"/>
              </a:cxn>
              <a:cxn ang="0">
                <a:pos x="1259" y="116"/>
              </a:cxn>
              <a:cxn ang="0">
                <a:pos x="1304" y="154"/>
              </a:cxn>
              <a:cxn ang="0">
                <a:pos x="1349" y="219"/>
              </a:cxn>
              <a:cxn ang="0">
                <a:pos x="1394" y="255"/>
              </a:cxn>
              <a:cxn ang="0">
                <a:pos x="1439" y="341"/>
              </a:cxn>
              <a:cxn ang="0">
                <a:pos x="1484" y="438"/>
              </a:cxn>
              <a:cxn ang="0">
                <a:pos x="1529" y="541"/>
              </a:cxn>
              <a:cxn ang="0">
                <a:pos x="1574" y="580"/>
              </a:cxn>
              <a:cxn ang="0">
                <a:pos x="1619" y="694"/>
              </a:cxn>
              <a:cxn ang="0">
                <a:pos x="1664" y="751"/>
              </a:cxn>
              <a:cxn ang="0">
                <a:pos x="1708" y="817"/>
              </a:cxn>
              <a:cxn ang="0">
                <a:pos x="1753" y="898"/>
              </a:cxn>
              <a:cxn ang="0">
                <a:pos x="1798" y="950"/>
              </a:cxn>
              <a:cxn ang="0">
                <a:pos x="1843" y="996"/>
              </a:cxn>
              <a:cxn ang="0">
                <a:pos x="1888" y="1009"/>
              </a:cxn>
              <a:cxn ang="0">
                <a:pos x="1933" y="1041"/>
              </a:cxn>
              <a:cxn ang="0">
                <a:pos x="1978" y="1075"/>
              </a:cxn>
              <a:cxn ang="0">
                <a:pos x="2023" y="1099"/>
              </a:cxn>
              <a:cxn ang="0">
                <a:pos x="2068" y="1111"/>
              </a:cxn>
              <a:cxn ang="0">
                <a:pos x="2113" y="1111"/>
              </a:cxn>
              <a:cxn ang="0">
                <a:pos x="2158" y="1120"/>
              </a:cxn>
              <a:cxn ang="0">
                <a:pos x="2203" y="1134"/>
              </a:cxn>
            </a:cxnLst>
            <a:rect l="0" t="0" r="r" b="b"/>
            <a:pathLst>
              <a:path w="2203" h="1140">
                <a:moveTo>
                  <a:pt x="0" y="1140"/>
                </a:moveTo>
                <a:lnTo>
                  <a:pt x="22" y="1140"/>
                </a:lnTo>
                <a:lnTo>
                  <a:pt x="22" y="1137"/>
                </a:lnTo>
                <a:lnTo>
                  <a:pt x="45" y="1137"/>
                </a:lnTo>
                <a:lnTo>
                  <a:pt x="45" y="1133"/>
                </a:lnTo>
                <a:lnTo>
                  <a:pt x="67" y="1133"/>
                </a:lnTo>
                <a:lnTo>
                  <a:pt x="67" y="1137"/>
                </a:lnTo>
                <a:lnTo>
                  <a:pt x="90" y="1137"/>
                </a:lnTo>
                <a:lnTo>
                  <a:pt x="90" y="1129"/>
                </a:lnTo>
                <a:lnTo>
                  <a:pt x="112" y="1129"/>
                </a:lnTo>
                <a:lnTo>
                  <a:pt x="112" y="1127"/>
                </a:lnTo>
                <a:lnTo>
                  <a:pt x="135" y="1127"/>
                </a:lnTo>
                <a:lnTo>
                  <a:pt x="135" y="1126"/>
                </a:lnTo>
                <a:lnTo>
                  <a:pt x="157" y="1126"/>
                </a:lnTo>
                <a:lnTo>
                  <a:pt x="157" y="1129"/>
                </a:lnTo>
                <a:lnTo>
                  <a:pt x="180" y="1129"/>
                </a:lnTo>
                <a:lnTo>
                  <a:pt x="180" y="1114"/>
                </a:lnTo>
                <a:lnTo>
                  <a:pt x="202" y="1114"/>
                </a:lnTo>
                <a:lnTo>
                  <a:pt x="202" y="1114"/>
                </a:lnTo>
                <a:lnTo>
                  <a:pt x="225" y="1114"/>
                </a:lnTo>
                <a:lnTo>
                  <a:pt x="225" y="1101"/>
                </a:lnTo>
                <a:lnTo>
                  <a:pt x="247" y="1101"/>
                </a:lnTo>
                <a:lnTo>
                  <a:pt x="247" y="1089"/>
                </a:lnTo>
                <a:lnTo>
                  <a:pt x="270" y="1089"/>
                </a:lnTo>
                <a:lnTo>
                  <a:pt x="270" y="1073"/>
                </a:lnTo>
                <a:lnTo>
                  <a:pt x="292" y="1073"/>
                </a:lnTo>
                <a:lnTo>
                  <a:pt x="292" y="1063"/>
                </a:lnTo>
                <a:lnTo>
                  <a:pt x="315" y="1063"/>
                </a:lnTo>
                <a:lnTo>
                  <a:pt x="315" y="1064"/>
                </a:lnTo>
                <a:lnTo>
                  <a:pt x="337" y="1064"/>
                </a:lnTo>
                <a:lnTo>
                  <a:pt x="337" y="1062"/>
                </a:lnTo>
                <a:lnTo>
                  <a:pt x="360" y="1062"/>
                </a:lnTo>
                <a:lnTo>
                  <a:pt x="360" y="1049"/>
                </a:lnTo>
                <a:lnTo>
                  <a:pt x="382" y="1049"/>
                </a:lnTo>
                <a:lnTo>
                  <a:pt x="382" y="1006"/>
                </a:lnTo>
                <a:lnTo>
                  <a:pt x="405" y="1006"/>
                </a:lnTo>
                <a:lnTo>
                  <a:pt x="405" y="995"/>
                </a:lnTo>
                <a:lnTo>
                  <a:pt x="427" y="995"/>
                </a:lnTo>
                <a:lnTo>
                  <a:pt x="427" y="976"/>
                </a:lnTo>
                <a:lnTo>
                  <a:pt x="450" y="976"/>
                </a:lnTo>
                <a:lnTo>
                  <a:pt x="450" y="955"/>
                </a:lnTo>
                <a:lnTo>
                  <a:pt x="472" y="955"/>
                </a:lnTo>
                <a:lnTo>
                  <a:pt x="472" y="927"/>
                </a:lnTo>
                <a:lnTo>
                  <a:pt x="495" y="927"/>
                </a:lnTo>
                <a:lnTo>
                  <a:pt x="495" y="893"/>
                </a:lnTo>
                <a:lnTo>
                  <a:pt x="517" y="893"/>
                </a:lnTo>
                <a:lnTo>
                  <a:pt x="517" y="863"/>
                </a:lnTo>
                <a:lnTo>
                  <a:pt x="540" y="863"/>
                </a:lnTo>
                <a:lnTo>
                  <a:pt x="540" y="830"/>
                </a:lnTo>
                <a:lnTo>
                  <a:pt x="562" y="830"/>
                </a:lnTo>
                <a:lnTo>
                  <a:pt x="562" y="811"/>
                </a:lnTo>
                <a:lnTo>
                  <a:pt x="584" y="811"/>
                </a:lnTo>
                <a:lnTo>
                  <a:pt x="584" y="780"/>
                </a:lnTo>
                <a:lnTo>
                  <a:pt x="607" y="780"/>
                </a:lnTo>
                <a:lnTo>
                  <a:pt x="607" y="757"/>
                </a:lnTo>
                <a:lnTo>
                  <a:pt x="629" y="757"/>
                </a:lnTo>
                <a:lnTo>
                  <a:pt x="629" y="686"/>
                </a:lnTo>
                <a:lnTo>
                  <a:pt x="652" y="686"/>
                </a:lnTo>
                <a:lnTo>
                  <a:pt x="652" y="662"/>
                </a:lnTo>
                <a:lnTo>
                  <a:pt x="674" y="662"/>
                </a:lnTo>
                <a:lnTo>
                  <a:pt x="674" y="596"/>
                </a:lnTo>
                <a:lnTo>
                  <a:pt x="697" y="596"/>
                </a:lnTo>
                <a:lnTo>
                  <a:pt x="697" y="567"/>
                </a:lnTo>
                <a:lnTo>
                  <a:pt x="719" y="567"/>
                </a:lnTo>
                <a:lnTo>
                  <a:pt x="719" y="556"/>
                </a:lnTo>
                <a:lnTo>
                  <a:pt x="742" y="556"/>
                </a:lnTo>
                <a:lnTo>
                  <a:pt x="742" y="515"/>
                </a:lnTo>
                <a:lnTo>
                  <a:pt x="764" y="515"/>
                </a:lnTo>
                <a:lnTo>
                  <a:pt x="764" y="424"/>
                </a:lnTo>
                <a:lnTo>
                  <a:pt x="787" y="424"/>
                </a:lnTo>
                <a:lnTo>
                  <a:pt x="787" y="398"/>
                </a:lnTo>
                <a:lnTo>
                  <a:pt x="809" y="398"/>
                </a:lnTo>
                <a:lnTo>
                  <a:pt x="809" y="387"/>
                </a:lnTo>
                <a:lnTo>
                  <a:pt x="832" y="387"/>
                </a:lnTo>
                <a:lnTo>
                  <a:pt x="832" y="316"/>
                </a:lnTo>
                <a:lnTo>
                  <a:pt x="854" y="316"/>
                </a:lnTo>
                <a:lnTo>
                  <a:pt x="854" y="297"/>
                </a:lnTo>
                <a:lnTo>
                  <a:pt x="877" y="297"/>
                </a:lnTo>
                <a:lnTo>
                  <a:pt x="877" y="266"/>
                </a:lnTo>
                <a:lnTo>
                  <a:pt x="899" y="266"/>
                </a:lnTo>
                <a:lnTo>
                  <a:pt x="899" y="226"/>
                </a:lnTo>
                <a:lnTo>
                  <a:pt x="922" y="226"/>
                </a:lnTo>
                <a:lnTo>
                  <a:pt x="922" y="213"/>
                </a:lnTo>
                <a:lnTo>
                  <a:pt x="944" y="213"/>
                </a:lnTo>
                <a:lnTo>
                  <a:pt x="944" y="128"/>
                </a:lnTo>
                <a:lnTo>
                  <a:pt x="967" y="128"/>
                </a:lnTo>
                <a:lnTo>
                  <a:pt x="967" y="144"/>
                </a:lnTo>
                <a:lnTo>
                  <a:pt x="989" y="144"/>
                </a:lnTo>
                <a:lnTo>
                  <a:pt x="989" y="111"/>
                </a:lnTo>
                <a:lnTo>
                  <a:pt x="1012" y="111"/>
                </a:lnTo>
                <a:lnTo>
                  <a:pt x="1012" y="38"/>
                </a:lnTo>
                <a:lnTo>
                  <a:pt x="1034" y="38"/>
                </a:lnTo>
                <a:lnTo>
                  <a:pt x="1034" y="56"/>
                </a:lnTo>
                <a:lnTo>
                  <a:pt x="1057" y="56"/>
                </a:lnTo>
                <a:lnTo>
                  <a:pt x="1057" y="30"/>
                </a:lnTo>
                <a:lnTo>
                  <a:pt x="1079" y="30"/>
                </a:lnTo>
                <a:lnTo>
                  <a:pt x="1079" y="41"/>
                </a:lnTo>
                <a:lnTo>
                  <a:pt x="1102" y="41"/>
                </a:lnTo>
                <a:lnTo>
                  <a:pt x="1102" y="43"/>
                </a:lnTo>
                <a:lnTo>
                  <a:pt x="1124" y="43"/>
                </a:lnTo>
                <a:lnTo>
                  <a:pt x="1124" y="10"/>
                </a:lnTo>
                <a:lnTo>
                  <a:pt x="1146" y="10"/>
                </a:lnTo>
                <a:lnTo>
                  <a:pt x="1146" y="5"/>
                </a:lnTo>
                <a:lnTo>
                  <a:pt x="1169" y="5"/>
                </a:lnTo>
                <a:lnTo>
                  <a:pt x="1169" y="37"/>
                </a:lnTo>
                <a:lnTo>
                  <a:pt x="1191" y="37"/>
                </a:lnTo>
                <a:lnTo>
                  <a:pt x="1191" y="0"/>
                </a:lnTo>
                <a:lnTo>
                  <a:pt x="1214" y="0"/>
                </a:lnTo>
                <a:lnTo>
                  <a:pt x="1214" y="74"/>
                </a:lnTo>
                <a:lnTo>
                  <a:pt x="1236" y="74"/>
                </a:lnTo>
                <a:lnTo>
                  <a:pt x="1236" y="116"/>
                </a:lnTo>
                <a:lnTo>
                  <a:pt x="1259" y="116"/>
                </a:lnTo>
                <a:lnTo>
                  <a:pt x="1259" y="123"/>
                </a:lnTo>
                <a:lnTo>
                  <a:pt x="1281" y="123"/>
                </a:lnTo>
                <a:lnTo>
                  <a:pt x="1281" y="154"/>
                </a:lnTo>
                <a:lnTo>
                  <a:pt x="1304" y="154"/>
                </a:lnTo>
                <a:lnTo>
                  <a:pt x="1304" y="203"/>
                </a:lnTo>
                <a:lnTo>
                  <a:pt x="1326" y="203"/>
                </a:lnTo>
                <a:lnTo>
                  <a:pt x="1326" y="219"/>
                </a:lnTo>
                <a:lnTo>
                  <a:pt x="1349" y="219"/>
                </a:lnTo>
                <a:lnTo>
                  <a:pt x="1349" y="258"/>
                </a:lnTo>
                <a:lnTo>
                  <a:pt x="1371" y="258"/>
                </a:lnTo>
                <a:lnTo>
                  <a:pt x="1371" y="255"/>
                </a:lnTo>
                <a:lnTo>
                  <a:pt x="1394" y="255"/>
                </a:lnTo>
                <a:lnTo>
                  <a:pt x="1394" y="323"/>
                </a:lnTo>
                <a:lnTo>
                  <a:pt x="1416" y="323"/>
                </a:lnTo>
                <a:lnTo>
                  <a:pt x="1416" y="341"/>
                </a:lnTo>
                <a:lnTo>
                  <a:pt x="1439" y="341"/>
                </a:lnTo>
                <a:lnTo>
                  <a:pt x="1439" y="402"/>
                </a:lnTo>
                <a:lnTo>
                  <a:pt x="1461" y="402"/>
                </a:lnTo>
                <a:lnTo>
                  <a:pt x="1461" y="438"/>
                </a:lnTo>
                <a:lnTo>
                  <a:pt x="1484" y="438"/>
                </a:lnTo>
                <a:lnTo>
                  <a:pt x="1484" y="485"/>
                </a:lnTo>
                <a:lnTo>
                  <a:pt x="1506" y="485"/>
                </a:lnTo>
                <a:lnTo>
                  <a:pt x="1506" y="541"/>
                </a:lnTo>
                <a:lnTo>
                  <a:pt x="1529" y="541"/>
                </a:lnTo>
                <a:lnTo>
                  <a:pt x="1529" y="587"/>
                </a:lnTo>
                <a:lnTo>
                  <a:pt x="1551" y="587"/>
                </a:lnTo>
                <a:lnTo>
                  <a:pt x="1551" y="580"/>
                </a:lnTo>
                <a:lnTo>
                  <a:pt x="1574" y="580"/>
                </a:lnTo>
                <a:lnTo>
                  <a:pt x="1574" y="631"/>
                </a:lnTo>
                <a:lnTo>
                  <a:pt x="1596" y="631"/>
                </a:lnTo>
                <a:lnTo>
                  <a:pt x="1596" y="694"/>
                </a:lnTo>
                <a:lnTo>
                  <a:pt x="1619" y="694"/>
                </a:lnTo>
                <a:lnTo>
                  <a:pt x="1619" y="685"/>
                </a:lnTo>
                <a:lnTo>
                  <a:pt x="1641" y="685"/>
                </a:lnTo>
                <a:lnTo>
                  <a:pt x="1641" y="751"/>
                </a:lnTo>
                <a:lnTo>
                  <a:pt x="1664" y="751"/>
                </a:lnTo>
                <a:lnTo>
                  <a:pt x="1664" y="800"/>
                </a:lnTo>
                <a:lnTo>
                  <a:pt x="1686" y="800"/>
                </a:lnTo>
                <a:lnTo>
                  <a:pt x="1686" y="817"/>
                </a:lnTo>
                <a:lnTo>
                  <a:pt x="1708" y="817"/>
                </a:lnTo>
                <a:lnTo>
                  <a:pt x="1708" y="872"/>
                </a:lnTo>
                <a:lnTo>
                  <a:pt x="1731" y="872"/>
                </a:lnTo>
                <a:lnTo>
                  <a:pt x="1731" y="898"/>
                </a:lnTo>
                <a:lnTo>
                  <a:pt x="1753" y="898"/>
                </a:lnTo>
                <a:lnTo>
                  <a:pt x="1753" y="897"/>
                </a:lnTo>
                <a:lnTo>
                  <a:pt x="1776" y="897"/>
                </a:lnTo>
                <a:lnTo>
                  <a:pt x="1776" y="950"/>
                </a:lnTo>
                <a:lnTo>
                  <a:pt x="1798" y="950"/>
                </a:lnTo>
                <a:lnTo>
                  <a:pt x="1798" y="962"/>
                </a:lnTo>
                <a:lnTo>
                  <a:pt x="1821" y="962"/>
                </a:lnTo>
                <a:lnTo>
                  <a:pt x="1821" y="996"/>
                </a:lnTo>
                <a:lnTo>
                  <a:pt x="1843" y="996"/>
                </a:lnTo>
                <a:lnTo>
                  <a:pt x="1843" y="995"/>
                </a:lnTo>
                <a:lnTo>
                  <a:pt x="1866" y="995"/>
                </a:lnTo>
                <a:lnTo>
                  <a:pt x="1866" y="1009"/>
                </a:lnTo>
                <a:lnTo>
                  <a:pt x="1888" y="1009"/>
                </a:lnTo>
                <a:lnTo>
                  <a:pt x="1888" y="1041"/>
                </a:lnTo>
                <a:lnTo>
                  <a:pt x="1911" y="1041"/>
                </a:lnTo>
                <a:lnTo>
                  <a:pt x="1911" y="1041"/>
                </a:lnTo>
                <a:lnTo>
                  <a:pt x="1933" y="1041"/>
                </a:lnTo>
                <a:lnTo>
                  <a:pt x="1933" y="1081"/>
                </a:lnTo>
                <a:lnTo>
                  <a:pt x="1956" y="1081"/>
                </a:lnTo>
                <a:lnTo>
                  <a:pt x="1956" y="1075"/>
                </a:lnTo>
                <a:lnTo>
                  <a:pt x="1978" y="1075"/>
                </a:lnTo>
                <a:lnTo>
                  <a:pt x="1978" y="1085"/>
                </a:lnTo>
                <a:lnTo>
                  <a:pt x="2001" y="1085"/>
                </a:lnTo>
                <a:lnTo>
                  <a:pt x="2001" y="1099"/>
                </a:lnTo>
                <a:lnTo>
                  <a:pt x="2023" y="1099"/>
                </a:lnTo>
                <a:lnTo>
                  <a:pt x="2023" y="1094"/>
                </a:lnTo>
                <a:lnTo>
                  <a:pt x="2046" y="1094"/>
                </a:lnTo>
                <a:lnTo>
                  <a:pt x="2046" y="1111"/>
                </a:lnTo>
                <a:lnTo>
                  <a:pt x="2068" y="1111"/>
                </a:lnTo>
                <a:lnTo>
                  <a:pt x="2068" y="1110"/>
                </a:lnTo>
                <a:lnTo>
                  <a:pt x="2091" y="1110"/>
                </a:lnTo>
                <a:lnTo>
                  <a:pt x="2091" y="1111"/>
                </a:lnTo>
                <a:lnTo>
                  <a:pt x="2113" y="1111"/>
                </a:lnTo>
                <a:lnTo>
                  <a:pt x="2113" y="1123"/>
                </a:lnTo>
                <a:lnTo>
                  <a:pt x="2136" y="1123"/>
                </a:lnTo>
                <a:lnTo>
                  <a:pt x="2136" y="1120"/>
                </a:lnTo>
                <a:lnTo>
                  <a:pt x="2158" y="1120"/>
                </a:lnTo>
                <a:lnTo>
                  <a:pt x="2158" y="1135"/>
                </a:lnTo>
                <a:lnTo>
                  <a:pt x="2181" y="1135"/>
                </a:lnTo>
                <a:lnTo>
                  <a:pt x="2181" y="1134"/>
                </a:lnTo>
                <a:lnTo>
                  <a:pt x="2203" y="1134"/>
                </a:lnTo>
                <a:lnTo>
                  <a:pt x="2203" y="1138"/>
                </a:lnTo>
              </a:path>
            </a:pathLst>
          </a:custGeom>
          <a:noFill/>
          <a:ln w="23813">
            <a:solidFill>
              <a:schemeClr val="tx1"/>
            </a:solidFill>
            <a:prstDash val="solid"/>
            <a:round/>
            <a:headEnd/>
            <a:tailEnd/>
          </a:ln>
        </p:spPr>
        <p:txBody>
          <a:bodyPr/>
          <a:lstStyle/>
          <a:p>
            <a:pPr>
              <a:defRPr/>
            </a:pPr>
            <a:endParaRPr lang="fr-CH"/>
          </a:p>
        </p:txBody>
      </p:sp>
      <p:sp>
        <p:nvSpPr>
          <p:cNvPr id="55413" name="Freeform 115"/>
          <p:cNvSpPr>
            <a:spLocks/>
          </p:cNvSpPr>
          <p:nvPr/>
        </p:nvSpPr>
        <p:spPr bwMode="auto">
          <a:xfrm>
            <a:off x="4368879" y="5923518"/>
            <a:ext cx="53975" cy="4763"/>
          </a:xfrm>
          <a:custGeom>
            <a:avLst/>
            <a:gdLst>
              <a:gd name="T0" fmla="*/ 0 w 45"/>
              <a:gd name="T1" fmla="*/ 2147483647 h 4"/>
              <a:gd name="T2" fmla="*/ 0 w 45"/>
              <a:gd name="T3" fmla="*/ 2147483647 h 4"/>
              <a:gd name="T4" fmla="*/ 0 w 45"/>
              <a:gd name="T5" fmla="*/ 2147483647 h 4"/>
              <a:gd name="T6" fmla="*/ 2147483647 w 45"/>
              <a:gd name="T7" fmla="*/ 2147483647 h 4"/>
              <a:gd name="T8" fmla="*/ 2147483647 w 45"/>
              <a:gd name="T9" fmla="*/ 0 h 4"/>
              <a:gd name="T10" fmla="*/ 2147483647 w 45"/>
              <a:gd name="T11" fmla="*/ 0 h 4"/>
              <a:gd name="T12" fmla="*/ 2147483647 w 45"/>
              <a:gd name="T13" fmla="*/ 0 h 4"/>
              <a:gd name="T14" fmla="*/ 0 60000 65536"/>
              <a:gd name="T15" fmla="*/ 0 60000 65536"/>
              <a:gd name="T16" fmla="*/ 0 60000 65536"/>
              <a:gd name="T17" fmla="*/ 0 60000 65536"/>
              <a:gd name="T18" fmla="*/ 0 60000 65536"/>
              <a:gd name="T19" fmla="*/ 0 60000 65536"/>
              <a:gd name="T20" fmla="*/ 0 60000 65536"/>
              <a:gd name="T21" fmla="*/ 0 w 45"/>
              <a:gd name="T22" fmla="*/ 0 h 4"/>
              <a:gd name="T23" fmla="*/ 45 w 4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4">
                <a:moveTo>
                  <a:pt x="0" y="4"/>
                </a:moveTo>
                <a:lnTo>
                  <a:pt x="0" y="4"/>
                </a:lnTo>
                <a:lnTo>
                  <a:pt x="23" y="4"/>
                </a:lnTo>
                <a:lnTo>
                  <a:pt x="23" y="0"/>
                </a:lnTo>
                <a:lnTo>
                  <a:pt x="45" y="0"/>
                </a:lnTo>
              </a:path>
            </a:pathLst>
          </a:custGeom>
          <a:noFill/>
          <a:ln w="23813">
            <a:solidFill>
              <a:srgbClr val="FFFF00"/>
            </a:solidFill>
            <a:prstDash val="solid"/>
            <a:round/>
            <a:headEnd/>
            <a:tailEnd/>
          </a:ln>
        </p:spPr>
        <p:txBody>
          <a:bodyPr/>
          <a:lstStyle/>
          <a:p>
            <a:endParaRPr lang="fr-CH"/>
          </a:p>
        </p:txBody>
      </p:sp>
      <p:sp>
        <p:nvSpPr>
          <p:cNvPr id="117" name="Titre 1"/>
          <p:cNvSpPr txBox="1">
            <a:spLocks/>
          </p:cNvSpPr>
          <p:nvPr/>
        </p:nvSpPr>
        <p:spPr>
          <a:xfrm>
            <a:off x="1014876" y="-1126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dirty="0">
                <a:solidFill>
                  <a:schemeClr val="accent2"/>
                </a:solidFill>
              </a:rPr>
              <a:t>Noise</a:t>
            </a:r>
            <a:endParaRPr lang="de-CH" b="1" dirty="0">
              <a:solidFill>
                <a:schemeClr val="accent2"/>
              </a:solidFill>
            </a:endParaRPr>
          </a:p>
        </p:txBody>
      </p:sp>
    </p:spTree>
    <p:extLst>
      <p:ext uri="{BB962C8B-B14F-4D97-AF65-F5344CB8AC3E}">
        <p14:creationId xmlns:p14="http://schemas.microsoft.com/office/powerpoint/2010/main" val="1339768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Group 1038"/>
          <p:cNvGrpSpPr>
            <a:grpSpLocks/>
          </p:cNvGrpSpPr>
          <p:nvPr/>
        </p:nvGrpSpPr>
        <p:grpSpPr bwMode="auto">
          <a:xfrm>
            <a:off x="161689" y="1392793"/>
            <a:ext cx="3238500" cy="2844800"/>
            <a:chOff x="384" y="864"/>
            <a:chExt cx="2040" cy="1792"/>
          </a:xfrm>
        </p:grpSpPr>
        <p:pic>
          <p:nvPicPr>
            <p:cNvPr id="119" name="Picture 1039"/>
            <p:cNvPicPr>
              <a:picLocks noChangeAspect="1" noChangeArrowheads="1"/>
            </p:cNvPicPr>
            <p:nvPr/>
          </p:nvPicPr>
          <p:blipFill>
            <a:blip r:embed="rId3" cstate="print"/>
            <a:srcRect/>
            <a:stretch>
              <a:fillRect/>
            </a:stretch>
          </p:blipFill>
          <p:spPr bwMode="auto">
            <a:xfrm>
              <a:off x="384" y="864"/>
              <a:ext cx="2040" cy="1792"/>
            </a:xfrm>
            <a:prstGeom prst="rect">
              <a:avLst/>
            </a:prstGeom>
            <a:noFill/>
            <a:ln w="19050">
              <a:noFill/>
              <a:miter lim="800000"/>
              <a:headEnd/>
              <a:tailEnd/>
            </a:ln>
          </p:spPr>
        </p:pic>
        <p:pic>
          <p:nvPicPr>
            <p:cNvPr id="120" name="Picture 1040"/>
            <p:cNvPicPr>
              <a:picLocks noChangeAspect="1" noChangeArrowheads="1"/>
            </p:cNvPicPr>
            <p:nvPr/>
          </p:nvPicPr>
          <p:blipFill>
            <a:blip r:embed="rId4" cstate="print"/>
            <a:srcRect/>
            <a:stretch>
              <a:fillRect/>
            </a:stretch>
          </p:blipFill>
          <p:spPr bwMode="auto">
            <a:xfrm>
              <a:off x="384" y="864"/>
              <a:ext cx="2040" cy="1792"/>
            </a:xfrm>
            <a:prstGeom prst="rect">
              <a:avLst/>
            </a:prstGeom>
            <a:noFill/>
            <a:ln w="19050">
              <a:noFill/>
              <a:miter lim="800000"/>
              <a:headEnd/>
              <a:tailEnd/>
            </a:ln>
          </p:spPr>
        </p:pic>
      </p:grpSp>
      <p:pic>
        <p:nvPicPr>
          <p:cNvPr id="117" name="Picture 1034"/>
          <p:cNvPicPr>
            <a:picLocks noChangeAspect="1" noChangeArrowheads="1"/>
          </p:cNvPicPr>
          <p:nvPr/>
        </p:nvPicPr>
        <p:blipFill>
          <a:blip r:embed="rId5" cstate="print"/>
          <a:srcRect/>
          <a:stretch>
            <a:fillRect/>
          </a:stretch>
        </p:blipFill>
        <p:spPr bwMode="auto">
          <a:xfrm>
            <a:off x="6786897" y="3939815"/>
            <a:ext cx="4760164" cy="2601241"/>
          </a:xfrm>
          <a:prstGeom prst="rect">
            <a:avLst/>
          </a:prstGeom>
          <a:solidFill>
            <a:srgbClr val="FFFFCC"/>
          </a:solidFill>
          <a:ln w="38100">
            <a:noFill/>
            <a:miter lim="800000"/>
            <a:headEnd/>
            <a:tailEnd/>
          </a:ln>
        </p:spPr>
      </p:pic>
      <p:sp>
        <p:nvSpPr>
          <p:cNvPr id="55298" name="Rectangle 13"/>
          <p:cNvSpPr>
            <a:spLocks noGrp="1" noChangeArrowheads="1"/>
          </p:cNvSpPr>
          <p:nvPr>
            <p:ph type="title"/>
          </p:nvPr>
        </p:nvSpPr>
        <p:spPr>
          <a:xfrm>
            <a:off x="1001165" y="601423"/>
            <a:ext cx="10515600" cy="1325563"/>
          </a:xfrm>
        </p:spPr>
        <p:txBody>
          <a:bodyPr>
            <a:normAutofit/>
          </a:bodyPr>
          <a:lstStyle/>
          <a:p>
            <a:pPr eaLnBrk="1" hangingPunct="1"/>
            <a:r>
              <a:rPr lang="en-US" sz="4000" b="1" dirty="0"/>
              <a:t>Noise characteristics: low frequency noise</a:t>
            </a:r>
          </a:p>
        </p:txBody>
      </p:sp>
      <p:sp>
        <p:nvSpPr>
          <p:cNvPr id="137240" name="Text Box 24"/>
          <p:cNvSpPr txBox="1">
            <a:spLocks noChangeArrowheads="1"/>
          </p:cNvSpPr>
          <p:nvPr/>
        </p:nvSpPr>
        <p:spPr bwMode="auto">
          <a:xfrm>
            <a:off x="5268538" y="4099261"/>
            <a:ext cx="1021139" cy="523220"/>
          </a:xfrm>
          <a:prstGeom prst="rect">
            <a:avLst/>
          </a:prstGeom>
          <a:ln w="57150">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fr-CH" sz="2800" dirty="0"/>
              <a:t>NPS</a:t>
            </a:r>
            <a:endParaRPr lang="fr-FR" sz="2800" dirty="0"/>
          </a:p>
        </p:txBody>
      </p:sp>
      <p:sp>
        <p:nvSpPr>
          <p:cNvPr id="121" name="Line 74"/>
          <p:cNvSpPr>
            <a:spLocks noChangeShapeType="1"/>
          </p:cNvSpPr>
          <p:nvPr/>
        </p:nvSpPr>
        <p:spPr bwMode="auto">
          <a:xfrm>
            <a:off x="4786316" y="2464681"/>
            <a:ext cx="1587" cy="955675"/>
          </a:xfrm>
          <a:prstGeom prst="line">
            <a:avLst/>
          </a:prstGeom>
          <a:noFill/>
          <a:ln w="12700">
            <a:solidFill>
              <a:srgbClr val="DDDDDD"/>
            </a:solidFill>
            <a:round/>
            <a:headEnd/>
            <a:tailEnd/>
          </a:ln>
        </p:spPr>
        <p:txBody>
          <a:bodyPr/>
          <a:lstStyle/>
          <a:p>
            <a:endParaRPr lang="fr-CH"/>
          </a:p>
        </p:txBody>
      </p:sp>
      <p:sp>
        <p:nvSpPr>
          <p:cNvPr id="122" name="Line 75"/>
          <p:cNvSpPr>
            <a:spLocks noChangeShapeType="1"/>
          </p:cNvSpPr>
          <p:nvPr/>
        </p:nvSpPr>
        <p:spPr bwMode="auto">
          <a:xfrm>
            <a:off x="4748215" y="2458331"/>
            <a:ext cx="38100" cy="1587"/>
          </a:xfrm>
          <a:prstGeom prst="line">
            <a:avLst/>
          </a:prstGeom>
          <a:noFill/>
          <a:ln w="12700">
            <a:solidFill>
              <a:srgbClr val="DDDDDD"/>
            </a:solidFill>
            <a:round/>
            <a:headEnd/>
            <a:tailEnd/>
          </a:ln>
        </p:spPr>
        <p:txBody>
          <a:bodyPr/>
          <a:lstStyle/>
          <a:p>
            <a:endParaRPr lang="fr-CH"/>
          </a:p>
        </p:txBody>
      </p:sp>
      <p:sp>
        <p:nvSpPr>
          <p:cNvPr id="123" name="Line 76"/>
          <p:cNvSpPr>
            <a:spLocks noChangeShapeType="1"/>
          </p:cNvSpPr>
          <p:nvPr/>
        </p:nvSpPr>
        <p:spPr bwMode="auto">
          <a:xfrm>
            <a:off x="4748215" y="2515481"/>
            <a:ext cx="38100" cy="1587"/>
          </a:xfrm>
          <a:prstGeom prst="line">
            <a:avLst/>
          </a:prstGeom>
          <a:noFill/>
          <a:ln w="12700">
            <a:solidFill>
              <a:srgbClr val="DDDDDD"/>
            </a:solidFill>
            <a:round/>
            <a:headEnd/>
            <a:tailEnd/>
          </a:ln>
        </p:spPr>
        <p:txBody>
          <a:bodyPr/>
          <a:lstStyle/>
          <a:p>
            <a:endParaRPr lang="fr-CH"/>
          </a:p>
        </p:txBody>
      </p:sp>
      <p:sp>
        <p:nvSpPr>
          <p:cNvPr id="124" name="Line 77"/>
          <p:cNvSpPr>
            <a:spLocks noChangeShapeType="1"/>
          </p:cNvSpPr>
          <p:nvPr/>
        </p:nvSpPr>
        <p:spPr bwMode="auto">
          <a:xfrm>
            <a:off x="4748215" y="2577392"/>
            <a:ext cx="38100" cy="1588"/>
          </a:xfrm>
          <a:prstGeom prst="line">
            <a:avLst/>
          </a:prstGeom>
          <a:noFill/>
          <a:ln w="12700">
            <a:solidFill>
              <a:srgbClr val="DDDDDD"/>
            </a:solidFill>
            <a:round/>
            <a:headEnd/>
            <a:tailEnd/>
          </a:ln>
        </p:spPr>
        <p:txBody>
          <a:bodyPr/>
          <a:lstStyle/>
          <a:p>
            <a:endParaRPr lang="fr-CH"/>
          </a:p>
        </p:txBody>
      </p:sp>
      <p:sp>
        <p:nvSpPr>
          <p:cNvPr id="125" name="Line 78"/>
          <p:cNvSpPr>
            <a:spLocks noChangeShapeType="1"/>
          </p:cNvSpPr>
          <p:nvPr/>
        </p:nvSpPr>
        <p:spPr bwMode="auto">
          <a:xfrm>
            <a:off x="4706941" y="2642481"/>
            <a:ext cx="79375" cy="1587"/>
          </a:xfrm>
          <a:prstGeom prst="line">
            <a:avLst/>
          </a:prstGeom>
          <a:noFill/>
          <a:ln w="12700">
            <a:solidFill>
              <a:srgbClr val="DDDDDD"/>
            </a:solidFill>
            <a:round/>
            <a:headEnd/>
            <a:tailEnd/>
          </a:ln>
        </p:spPr>
        <p:txBody>
          <a:bodyPr/>
          <a:lstStyle/>
          <a:p>
            <a:endParaRPr lang="fr-CH"/>
          </a:p>
        </p:txBody>
      </p:sp>
      <p:sp>
        <p:nvSpPr>
          <p:cNvPr id="126" name="Rectangle 79"/>
          <p:cNvSpPr>
            <a:spLocks noChangeArrowheads="1"/>
          </p:cNvSpPr>
          <p:nvPr/>
        </p:nvSpPr>
        <p:spPr bwMode="auto">
          <a:xfrm>
            <a:off x="4435477" y="2575806"/>
            <a:ext cx="230832" cy="138499"/>
          </a:xfrm>
          <a:prstGeom prst="rect">
            <a:avLst/>
          </a:prstGeom>
          <a:noFill/>
          <a:ln w="9525">
            <a:noFill/>
            <a:miter lim="800000"/>
            <a:headEnd/>
            <a:tailEnd/>
          </a:ln>
        </p:spPr>
        <p:txBody>
          <a:bodyPr wrap="none" lIns="0" tIns="0" rIns="0" bIns="0">
            <a:spAutoFit/>
          </a:bodyPr>
          <a:lstStyle/>
          <a:p>
            <a:pPr>
              <a:defRPr/>
            </a:pPr>
            <a:r>
              <a:rPr lang="fr-FR" sz="900" b="1" dirty="0">
                <a:solidFill>
                  <a:schemeClr val="tx1">
                    <a:lumMod val="50000"/>
                    <a:lumOff val="50000"/>
                  </a:schemeClr>
                </a:solidFill>
              </a:rPr>
              <a:t>1004</a:t>
            </a:r>
            <a:endParaRPr lang="fr-FR" dirty="0">
              <a:solidFill>
                <a:schemeClr val="tx1">
                  <a:lumMod val="50000"/>
                  <a:lumOff val="50000"/>
                </a:schemeClr>
              </a:solidFill>
            </a:endParaRPr>
          </a:p>
        </p:txBody>
      </p:sp>
      <p:sp>
        <p:nvSpPr>
          <p:cNvPr id="127" name="Line 80"/>
          <p:cNvSpPr>
            <a:spLocks noChangeShapeType="1"/>
          </p:cNvSpPr>
          <p:nvPr/>
        </p:nvSpPr>
        <p:spPr bwMode="auto">
          <a:xfrm>
            <a:off x="4748215" y="2705981"/>
            <a:ext cx="38100" cy="1587"/>
          </a:xfrm>
          <a:prstGeom prst="line">
            <a:avLst/>
          </a:prstGeom>
          <a:noFill/>
          <a:ln w="12700">
            <a:solidFill>
              <a:srgbClr val="DDDDDD"/>
            </a:solidFill>
            <a:round/>
            <a:headEnd/>
            <a:tailEnd/>
          </a:ln>
        </p:spPr>
        <p:txBody>
          <a:bodyPr/>
          <a:lstStyle/>
          <a:p>
            <a:endParaRPr lang="fr-CH"/>
          </a:p>
        </p:txBody>
      </p:sp>
      <p:sp>
        <p:nvSpPr>
          <p:cNvPr id="128" name="Line 81"/>
          <p:cNvSpPr>
            <a:spLocks noChangeShapeType="1"/>
          </p:cNvSpPr>
          <p:nvPr/>
        </p:nvSpPr>
        <p:spPr bwMode="auto">
          <a:xfrm>
            <a:off x="4748215" y="2769481"/>
            <a:ext cx="38100" cy="1587"/>
          </a:xfrm>
          <a:prstGeom prst="line">
            <a:avLst/>
          </a:prstGeom>
          <a:noFill/>
          <a:ln w="12700">
            <a:solidFill>
              <a:srgbClr val="DDDDDD"/>
            </a:solidFill>
            <a:round/>
            <a:headEnd/>
            <a:tailEnd/>
          </a:ln>
        </p:spPr>
        <p:txBody>
          <a:bodyPr/>
          <a:lstStyle/>
          <a:p>
            <a:endParaRPr lang="fr-CH"/>
          </a:p>
        </p:txBody>
      </p:sp>
      <p:sp>
        <p:nvSpPr>
          <p:cNvPr id="129" name="Line 82"/>
          <p:cNvSpPr>
            <a:spLocks noChangeShapeType="1"/>
          </p:cNvSpPr>
          <p:nvPr/>
        </p:nvSpPr>
        <p:spPr bwMode="auto">
          <a:xfrm>
            <a:off x="4748215" y="2834567"/>
            <a:ext cx="38100" cy="1588"/>
          </a:xfrm>
          <a:prstGeom prst="line">
            <a:avLst/>
          </a:prstGeom>
          <a:noFill/>
          <a:ln w="12700">
            <a:solidFill>
              <a:srgbClr val="DDDDDD"/>
            </a:solidFill>
            <a:round/>
            <a:headEnd/>
            <a:tailEnd/>
          </a:ln>
        </p:spPr>
        <p:txBody>
          <a:bodyPr/>
          <a:lstStyle/>
          <a:p>
            <a:endParaRPr lang="fr-CH"/>
          </a:p>
        </p:txBody>
      </p:sp>
      <p:sp>
        <p:nvSpPr>
          <p:cNvPr id="130" name="Line 83"/>
          <p:cNvSpPr>
            <a:spLocks noChangeShapeType="1"/>
          </p:cNvSpPr>
          <p:nvPr/>
        </p:nvSpPr>
        <p:spPr bwMode="auto">
          <a:xfrm>
            <a:off x="4706941" y="2896481"/>
            <a:ext cx="79375" cy="1587"/>
          </a:xfrm>
          <a:prstGeom prst="line">
            <a:avLst/>
          </a:prstGeom>
          <a:noFill/>
          <a:ln w="12700">
            <a:solidFill>
              <a:srgbClr val="DDDDDD"/>
            </a:solidFill>
            <a:round/>
            <a:headEnd/>
            <a:tailEnd/>
          </a:ln>
        </p:spPr>
        <p:txBody>
          <a:bodyPr/>
          <a:lstStyle/>
          <a:p>
            <a:endParaRPr lang="fr-CH"/>
          </a:p>
        </p:txBody>
      </p:sp>
      <p:sp>
        <p:nvSpPr>
          <p:cNvPr id="131" name="Rectangle 84"/>
          <p:cNvSpPr>
            <a:spLocks noChangeArrowheads="1"/>
          </p:cNvSpPr>
          <p:nvPr/>
        </p:nvSpPr>
        <p:spPr bwMode="auto">
          <a:xfrm>
            <a:off x="4435477" y="2829806"/>
            <a:ext cx="230832" cy="138499"/>
          </a:xfrm>
          <a:prstGeom prst="rect">
            <a:avLst/>
          </a:prstGeom>
          <a:noFill/>
          <a:ln w="9525">
            <a:noFill/>
            <a:miter lim="800000"/>
            <a:headEnd/>
            <a:tailEnd/>
          </a:ln>
        </p:spPr>
        <p:txBody>
          <a:bodyPr wrap="none" lIns="0" tIns="0" rIns="0" bIns="0">
            <a:spAutoFit/>
          </a:bodyPr>
          <a:lstStyle/>
          <a:p>
            <a:pPr>
              <a:defRPr/>
            </a:pPr>
            <a:r>
              <a:rPr lang="fr-FR" sz="900" b="1">
                <a:solidFill>
                  <a:schemeClr val="tx1">
                    <a:lumMod val="50000"/>
                    <a:lumOff val="50000"/>
                  </a:schemeClr>
                </a:solidFill>
              </a:rPr>
              <a:t>1000</a:t>
            </a:r>
            <a:endParaRPr lang="fr-FR">
              <a:solidFill>
                <a:schemeClr val="tx1">
                  <a:lumMod val="50000"/>
                  <a:lumOff val="50000"/>
                </a:schemeClr>
              </a:solidFill>
            </a:endParaRPr>
          </a:p>
        </p:txBody>
      </p:sp>
      <p:sp>
        <p:nvSpPr>
          <p:cNvPr id="132" name="Line 85"/>
          <p:cNvSpPr>
            <a:spLocks noChangeShapeType="1"/>
          </p:cNvSpPr>
          <p:nvPr/>
        </p:nvSpPr>
        <p:spPr bwMode="auto">
          <a:xfrm>
            <a:off x="4748215" y="2961567"/>
            <a:ext cx="38100" cy="1588"/>
          </a:xfrm>
          <a:prstGeom prst="line">
            <a:avLst/>
          </a:prstGeom>
          <a:noFill/>
          <a:ln w="12700">
            <a:solidFill>
              <a:srgbClr val="DDDDDD"/>
            </a:solidFill>
            <a:round/>
            <a:headEnd/>
            <a:tailEnd/>
          </a:ln>
        </p:spPr>
        <p:txBody>
          <a:bodyPr/>
          <a:lstStyle/>
          <a:p>
            <a:endParaRPr lang="fr-CH"/>
          </a:p>
        </p:txBody>
      </p:sp>
      <p:sp>
        <p:nvSpPr>
          <p:cNvPr id="133" name="Line 86"/>
          <p:cNvSpPr>
            <a:spLocks noChangeShapeType="1"/>
          </p:cNvSpPr>
          <p:nvPr/>
        </p:nvSpPr>
        <p:spPr bwMode="auto">
          <a:xfrm>
            <a:off x="4748215" y="3025067"/>
            <a:ext cx="38100" cy="1588"/>
          </a:xfrm>
          <a:prstGeom prst="line">
            <a:avLst/>
          </a:prstGeom>
          <a:noFill/>
          <a:ln w="12700">
            <a:solidFill>
              <a:srgbClr val="DDDDDD"/>
            </a:solidFill>
            <a:round/>
            <a:headEnd/>
            <a:tailEnd/>
          </a:ln>
        </p:spPr>
        <p:txBody>
          <a:bodyPr/>
          <a:lstStyle/>
          <a:p>
            <a:endParaRPr lang="fr-CH"/>
          </a:p>
        </p:txBody>
      </p:sp>
      <p:sp>
        <p:nvSpPr>
          <p:cNvPr id="134" name="Line 87"/>
          <p:cNvSpPr>
            <a:spLocks noChangeShapeType="1"/>
          </p:cNvSpPr>
          <p:nvPr/>
        </p:nvSpPr>
        <p:spPr bwMode="auto">
          <a:xfrm>
            <a:off x="4748215" y="3088567"/>
            <a:ext cx="38100" cy="1588"/>
          </a:xfrm>
          <a:prstGeom prst="line">
            <a:avLst/>
          </a:prstGeom>
          <a:noFill/>
          <a:ln w="12700">
            <a:solidFill>
              <a:srgbClr val="DDDDDD"/>
            </a:solidFill>
            <a:round/>
            <a:headEnd/>
            <a:tailEnd/>
          </a:ln>
        </p:spPr>
        <p:txBody>
          <a:bodyPr/>
          <a:lstStyle/>
          <a:p>
            <a:endParaRPr lang="fr-CH"/>
          </a:p>
        </p:txBody>
      </p:sp>
      <p:sp>
        <p:nvSpPr>
          <p:cNvPr id="135" name="Line 88"/>
          <p:cNvSpPr>
            <a:spLocks noChangeShapeType="1"/>
          </p:cNvSpPr>
          <p:nvPr/>
        </p:nvSpPr>
        <p:spPr bwMode="auto">
          <a:xfrm>
            <a:off x="4706941" y="3152067"/>
            <a:ext cx="79375" cy="1588"/>
          </a:xfrm>
          <a:prstGeom prst="line">
            <a:avLst/>
          </a:prstGeom>
          <a:noFill/>
          <a:ln w="12700">
            <a:solidFill>
              <a:srgbClr val="DDDDDD"/>
            </a:solidFill>
            <a:round/>
            <a:headEnd/>
            <a:tailEnd/>
          </a:ln>
        </p:spPr>
        <p:txBody>
          <a:bodyPr/>
          <a:lstStyle/>
          <a:p>
            <a:endParaRPr lang="fr-CH"/>
          </a:p>
        </p:txBody>
      </p:sp>
      <p:sp>
        <p:nvSpPr>
          <p:cNvPr id="136" name="Rectangle 89"/>
          <p:cNvSpPr>
            <a:spLocks noChangeArrowheads="1"/>
          </p:cNvSpPr>
          <p:nvPr/>
        </p:nvSpPr>
        <p:spPr bwMode="auto">
          <a:xfrm>
            <a:off x="4497390" y="3085393"/>
            <a:ext cx="173124" cy="138499"/>
          </a:xfrm>
          <a:prstGeom prst="rect">
            <a:avLst/>
          </a:prstGeom>
          <a:noFill/>
          <a:ln w="9525">
            <a:noFill/>
            <a:miter lim="800000"/>
            <a:headEnd/>
            <a:tailEnd/>
          </a:ln>
        </p:spPr>
        <p:txBody>
          <a:bodyPr wrap="none" lIns="0" tIns="0" rIns="0" bIns="0">
            <a:spAutoFit/>
          </a:bodyPr>
          <a:lstStyle/>
          <a:p>
            <a:pPr>
              <a:defRPr/>
            </a:pPr>
            <a:r>
              <a:rPr lang="fr-FR" sz="900" b="1">
                <a:solidFill>
                  <a:schemeClr val="tx1">
                    <a:lumMod val="50000"/>
                    <a:lumOff val="50000"/>
                  </a:schemeClr>
                </a:solidFill>
              </a:rPr>
              <a:t>996</a:t>
            </a:r>
            <a:endParaRPr lang="fr-FR">
              <a:solidFill>
                <a:schemeClr val="tx1">
                  <a:lumMod val="50000"/>
                  <a:lumOff val="50000"/>
                </a:schemeClr>
              </a:solidFill>
            </a:endParaRPr>
          </a:p>
        </p:txBody>
      </p:sp>
      <p:sp>
        <p:nvSpPr>
          <p:cNvPr id="137" name="Line 90"/>
          <p:cNvSpPr>
            <a:spLocks noChangeShapeType="1"/>
          </p:cNvSpPr>
          <p:nvPr/>
        </p:nvSpPr>
        <p:spPr bwMode="auto">
          <a:xfrm>
            <a:off x="4748215" y="3215567"/>
            <a:ext cx="38100" cy="1588"/>
          </a:xfrm>
          <a:prstGeom prst="line">
            <a:avLst/>
          </a:prstGeom>
          <a:noFill/>
          <a:ln w="12700">
            <a:solidFill>
              <a:srgbClr val="DDDDDD"/>
            </a:solidFill>
            <a:round/>
            <a:headEnd/>
            <a:tailEnd/>
          </a:ln>
        </p:spPr>
        <p:txBody>
          <a:bodyPr/>
          <a:lstStyle/>
          <a:p>
            <a:endParaRPr lang="fr-CH"/>
          </a:p>
        </p:txBody>
      </p:sp>
      <p:sp>
        <p:nvSpPr>
          <p:cNvPr id="138" name="Line 91"/>
          <p:cNvSpPr>
            <a:spLocks noChangeShapeType="1"/>
          </p:cNvSpPr>
          <p:nvPr/>
        </p:nvSpPr>
        <p:spPr bwMode="auto">
          <a:xfrm>
            <a:off x="4748215" y="3279067"/>
            <a:ext cx="38100" cy="1588"/>
          </a:xfrm>
          <a:prstGeom prst="line">
            <a:avLst/>
          </a:prstGeom>
          <a:noFill/>
          <a:ln w="12700">
            <a:solidFill>
              <a:srgbClr val="DDDDDD"/>
            </a:solidFill>
            <a:round/>
            <a:headEnd/>
            <a:tailEnd/>
          </a:ln>
        </p:spPr>
        <p:txBody>
          <a:bodyPr/>
          <a:lstStyle/>
          <a:p>
            <a:endParaRPr lang="fr-CH"/>
          </a:p>
        </p:txBody>
      </p:sp>
      <p:sp>
        <p:nvSpPr>
          <p:cNvPr id="139" name="Line 92"/>
          <p:cNvSpPr>
            <a:spLocks noChangeShapeType="1"/>
          </p:cNvSpPr>
          <p:nvPr/>
        </p:nvSpPr>
        <p:spPr bwMode="auto">
          <a:xfrm>
            <a:off x="4748215" y="3344156"/>
            <a:ext cx="38100" cy="1587"/>
          </a:xfrm>
          <a:prstGeom prst="line">
            <a:avLst/>
          </a:prstGeom>
          <a:noFill/>
          <a:ln w="12700">
            <a:solidFill>
              <a:srgbClr val="DDDDDD"/>
            </a:solidFill>
            <a:round/>
            <a:headEnd/>
            <a:tailEnd/>
          </a:ln>
        </p:spPr>
        <p:txBody>
          <a:bodyPr/>
          <a:lstStyle/>
          <a:p>
            <a:endParaRPr lang="fr-CH"/>
          </a:p>
        </p:txBody>
      </p:sp>
      <p:sp>
        <p:nvSpPr>
          <p:cNvPr id="140" name="Line 93"/>
          <p:cNvSpPr>
            <a:spLocks noChangeShapeType="1"/>
          </p:cNvSpPr>
          <p:nvPr/>
        </p:nvSpPr>
        <p:spPr bwMode="auto">
          <a:xfrm>
            <a:off x="4706941" y="3401306"/>
            <a:ext cx="79375" cy="1587"/>
          </a:xfrm>
          <a:prstGeom prst="line">
            <a:avLst/>
          </a:prstGeom>
          <a:noFill/>
          <a:ln w="12700">
            <a:solidFill>
              <a:srgbClr val="DDDDDD"/>
            </a:solidFill>
            <a:round/>
            <a:headEnd/>
            <a:tailEnd/>
          </a:ln>
        </p:spPr>
        <p:txBody>
          <a:bodyPr/>
          <a:lstStyle/>
          <a:p>
            <a:endParaRPr lang="fr-CH"/>
          </a:p>
        </p:txBody>
      </p:sp>
      <p:sp>
        <p:nvSpPr>
          <p:cNvPr id="141" name="Rectangle 94"/>
          <p:cNvSpPr>
            <a:spLocks noChangeArrowheads="1"/>
          </p:cNvSpPr>
          <p:nvPr/>
        </p:nvSpPr>
        <p:spPr bwMode="auto">
          <a:xfrm>
            <a:off x="4497390" y="3334631"/>
            <a:ext cx="173124" cy="138499"/>
          </a:xfrm>
          <a:prstGeom prst="rect">
            <a:avLst/>
          </a:prstGeom>
          <a:noFill/>
          <a:ln w="9525">
            <a:noFill/>
            <a:miter lim="800000"/>
            <a:headEnd/>
            <a:tailEnd/>
          </a:ln>
        </p:spPr>
        <p:txBody>
          <a:bodyPr wrap="none" lIns="0" tIns="0" rIns="0" bIns="0">
            <a:spAutoFit/>
          </a:bodyPr>
          <a:lstStyle/>
          <a:p>
            <a:pPr>
              <a:defRPr/>
            </a:pPr>
            <a:r>
              <a:rPr lang="fr-FR" sz="900" b="1">
                <a:solidFill>
                  <a:schemeClr val="tx1">
                    <a:lumMod val="50000"/>
                    <a:lumOff val="50000"/>
                  </a:schemeClr>
                </a:solidFill>
              </a:rPr>
              <a:t>992</a:t>
            </a:r>
            <a:endParaRPr lang="fr-FR">
              <a:solidFill>
                <a:schemeClr val="tx1">
                  <a:lumMod val="50000"/>
                  <a:lumOff val="50000"/>
                </a:schemeClr>
              </a:solidFill>
            </a:endParaRPr>
          </a:p>
        </p:txBody>
      </p:sp>
      <p:sp>
        <p:nvSpPr>
          <p:cNvPr id="142" name="Line 95"/>
          <p:cNvSpPr>
            <a:spLocks noChangeShapeType="1"/>
          </p:cNvSpPr>
          <p:nvPr/>
        </p:nvSpPr>
        <p:spPr bwMode="auto">
          <a:xfrm>
            <a:off x="4786316" y="3433056"/>
            <a:ext cx="4624387" cy="1587"/>
          </a:xfrm>
          <a:prstGeom prst="line">
            <a:avLst/>
          </a:prstGeom>
          <a:noFill/>
          <a:ln w="12700">
            <a:solidFill>
              <a:srgbClr val="DDDDDD"/>
            </a:solidFill>
            <a:round/>
            <a:headEnd/>
            <a:tailEnd/>
          </a:ln>
        </p:spPr>
        <p:txBody>
          <a:bodyPr/>
          <a:lstStyle/>
          <a:p>
            <a:endParaRPr lang="fr-CH"/>
          </a:p>
        </p:txBody>
      </p:sp>
      <p:sp>
        <p:nvSpPr>
          <p:cNvPr id="143" name="Line 96"/>
          <p:cNvSpPr>
            <a:spLocks noChangeShapeType="1"/>
          </p:cNvSpPr>
          <p:nvPr/>
        </p:nvSpPr>
        <p:spPr bwMode="auto">
          <a:xfrm>
            <a:off x="9415466" y="3433056"/>
            <a:ext cx="1587" cy="79375"/>
          </a:xfrm>
          <a:prstGeom prst="line">
            <a:avLst/>
          </a:prstGeom>
          <a:noFill/>
          <a:ln w="12700">
            <a:solidFill>
              <a:srgbClr val="DDDDDD"/>
            </a:solidFill>
            <a:round/>
            <a:headEnd/>
            <a:tailEnd/>
          </a:ln>
        </p:spPr>
        <p:txBody>
          <a:bodyPr/>
          <a:lstStyle/>
          <a:p>
            <a:endParaRPr lang="fr-CH"/>
          </a:p>
        </p:txBody>
      </p:sp>
      <p:sp>
        <p:nvSpPr>
          <p:cNvPr id="144" name="Rectangle 97"/>
          <p:cNvSpPr>
            <a:spLocks noChangeArrowheads="1"/>
          </p:cNvSpPr>
          <p:nvPr/>
        </p:nvSpPr>
        <p:spPr bwMode="auto">
          <a:xfrm>
            <a:off x="9347202" y="3563231"/>
            <a:ext cx="173124" cy="138499"/>
          </a:xfrm>
          <a:prstGeom prst="rect">
            <a:avLst/>
          </a:prstGeom>
          <a:noFill/>
          <a:ln w="9525">
            <a:noFill/>
            <a:miter lim="800000"/>
            <a:headEnd/>
            <a:tailEnd/>
          </a:ln>
        </p:spPr>
        <p:txBody>
          <a:bodyPr wrap="none" lIns="0" tIns="0" rIns="0" bIns="0">
            <a:spAutoFit/>
          </a:bodyPr>
          <a:lstStyle/>
          <a:p>
            <a:pPr>
              <a:defRPr/>
            </a:pPr>
            <a:r>
              <a:rPr lang="fr-FR" sz="900" b="1">
                <a:solidFill>
                  <a:schemeClr val="tx1">
                    <a:lumMod val="50000"/>
                    <a:lumOff val="50000"/>
                  </a:schemeClr>
                </a:solidFill>
              </a:rPr>
              <a:t>250</a:t>
            </a:r>
            <a:endParaRPr lang="fr-FR">
              <a:solidFill>
                <a:schemeClr val="tx1">
                  <a:lumMod val="50000"/>
                  <a:lumOff val="50000"/>
                </a:schemeClr>
              </a:solidFill>
            </a:endParaRPr>
          </a:p>
        </p:txBody>
      </p:sp>
      <p:sp>
        <p:nvSpPr>
          <p:cNvPr id="145" name="Line 98"/>
          <p:cNvSpPr>
            <a:spLocks noChangeShapeType="1"/>
          </p:cNvSpPr>
          <p:nvPr/>
        </p:nvSpPr>
        <p:spPr bwMode="auto">
          <a:xfrm>
            <a:off x="9232902" y="3433056"/>
            <a:ext cx="1588" cy="39687"/>
          </a:xfrm>
          <a:prstGeom prst="line">
            <a:avLst/>
          </a:prstGeom>
          <a:noFill/>
          <a:ln w="12700">
            <a:solidFill>
              <a:srgbClr val="DDDDDD"/>
            </a:solidFill>
            <a:round/>
            <a:headEnd/>
            <a:tailEnd/>
          </a:ln>
        </p:spPr>
        <p:txBody>
          <a:bodyPr/>
          <a:lstStyle/>
          <a:p>
            <a:endParaRPr lang="fr-CH"/>
          </a:p>
        </p:txBody>
      </p:sp>
      <p:sp>
        <p:nvSpPr>
          <p:cNvPr id="146" name="Line 99"/>
          <p:cNvSpPr>
            <a:spLocks noChangeShapeType="1"/>
          </p:cNvSpPr>
          <p:nvPr/>
        </p:nvSpPr>
        <p:spPr bwMode="auto">
          <a:xfrm>
            <a:off x="9048752" y="3433056"/>
            <a:ext cx="1588" cy="39687"/>
          </a:xfrm>
          <a:prstGeom prst="line">
            <a:avLst/>
          </a:prstGeom>
          <a:noFill/>
          <a:ln w="12700">
            <a:solidFill>
              <a:srgbClr val="DDDDDD"/>
            </a:solidFill>
            <a:round/>
            <a:headEnd/>
            <a:tailEnd/>
          </a:ln>
        </p:spPr>
        <p:txBody>
          <a:bodyPr/>
          <a:lstStyle/>
          <a:p>
            <a:endParaRPr lang="fr-CH"/>
          </a:p>
        </p:txBody>
      </p:sp>
      <p:sp>
        <p:nvSpPr>
          <p:cNvPr id="147" name="Line 100"/>
          <p:cNvSpPr>
            <a:spLocks noChangeShapeType="1"/>
          </p:cNvSpPr>
          <p:nvPr/>
        </p:nvSpPr>
        <p:spPr bwMode="auto">
          <a:xfrm>
            <a:off x="8864602" y="3433056"/>
            <a:ext cx="1588" cy="39687"/>
          </a:xfrm>
          <a:prstGeom prst="line">
            <a:avLst/>
          </a:prstGeom>
          <a:noFill/>
          <a:ln w="12700">
            <a:solidFill>
              <a:srgbClr val="DDDDDD"/>
            </a:solidFill>
            <a:round/>
            <a:headEnd/>
            <a:tailEnd/>
          </a:ln>
        </p:spPr>
        <p:txBody>
          <a:bodyPr/>
          <a:lstStyle/>
          <a:p>
            <a:endParaRPr lang="fr-CH"/>
          </a:p>
        </p:txBody>
      </p:sp>
      <p:sp>
        <p:nvSpPr>
          <p:cNvPr id="148" name="Line 101"/>
          <p:cNvSpPr>
            <a:spLocks noChangeShapeType="1"/>
          </p:cNvSpPr>
          <p:nvPr/>
        </p:nvSpPr>
        <p:spPr bwMode="auto">
          <a:xfrm>
            <a:off x="8680452" y="3433056"/>
            <a:ext cx="1588" cy="39687"/>
          </a:xfrm>
          <a:prstGeom prst="line">
            <a:avLst/>
          </a:prstGeom>
          <a:noFill/>
          <a:ln w="12700">
            <a:solidFill>
              <a:srgbClr val="DDDDDD"/>
            </a:solidFill>
            <a:round/>
            <a:headEnd/>
            <a:tailEnd/>
          </a:ln>
        </p:spPr>
        <p:txBody>
          <a:bodyPr/>
          <a:lstStyle/>
          <a:p>
            <a:endParaRPr lang="fr-CH"/>
          </a:p>
        </p:txBody>
      </p:sp>
      <p:sp>
        <p:nvSpPr>
          <p:cNvPr id="149" name="Line 102"/>
          <p:cNvSpPr>
            <a:spLocks noChangeShapeType="1"/>
          </p:cNvSpPr>
          <p:nvPr/>
        </p:nvSpPr>
        <p:spPr bwMode="auto">
          <a:xfrm>
            <a:off x="8496302" y="3433056"/>
            <a:ext cx="1588" cy="79375"/>
          </a:xfrm>
          <a:prstGeom prst="line">
            <a:avLst/>
          </a:prstGeom>
          <a:noFill/>
          <a:ln w="12700">
            <a:solidFill>
              <a:srgbClr val="DDDDDD"/>
            </a:solidFill>
            <a:round/>
            <a:headEnd/>
            <a:tailEnd/>
          </a:ln>
        </p:spPr>
        <p:txBody>
          <a:bodyPr/>
          <a:lstStyle/>
          <a:p>
            <a:endParaRPr lang="fr-CH"/>
          </a:p>
        </p:txBody>
      </p:sp>
      <p:sp>
        <p:nvSpPr>
          <p:cNvPr id="150" name="Rectangle 103"/>
          <p:cNvSpPr>
            <a:spLocks noChangeArrowheads="1"/>
          </p:cNvSpPr>
          <p:nvPr/>
        </p:nvSpPr>
        <p:spPr bwMode="auto">
          <a:xfrm>
            <a:off x="8428040" y="3563231"/>
            <a:ext cx="173124" cy="138499"/>
          </a:xfrm>
          <a:prstGeom prst="rect">
            <a:avLst/>
          </a:prstGeom>
          <a:noFill/>
          <a:ln w="9525">
            <a:noFill/>
            <a:miter lim="800000"/>
            <a:headEnd/>
            <a:tailEnd/>
          </a:ln>
        </p:spPr>
        <p:txBody>
          <a:bodyPr wrap="none" lIns="0" tIns="0" rIns="0" bIns="0">
            <a:spAutoFit/>
          </a:bodyPr>
          <a:lstStyle/>
          <a:p>
            <a:pPr>
              <a:defRPr/>
            </a:pPr>
            <a:r>
              <a:rPr lang="fr-FR" sz="900" b="1">
                <a:solidFill>
                  <a:schemeClr val="tx1">
                    <a:lumMod val="50000"/>
                    <a:lumOff val="50000"/>
                  </a:schemeClr>
                </a:solidFill>
              </a:rPr>
              <a:t>200</a:t>
            </a:r>
            <a:endParaRPr lang="fr-FR">
              <a:solidFill>
                <a:schemeClr val="tx1">
                  <a:lumMod val="50000"/>
                  <a:lumOff val="50000"/>
                </a:schemeClr>
              </a:solidFill>
            </a:endParaRPr>
          </a:p>
        </p:txBody>
      </p:sp>
      <p:sp>
        <p:nvSpPr>
          <p:cNvPr id="151" name="Line 104"/>
          <p:cNvSpPr>
            <a:spLocks noChangeShapeType="1"/>
          </p:cNvSpPr>
          <p:nvPr/>
        </p:nvSpPr>
        <p:spPr bwMode="auto">
          <a:xfrm>
            <a:off x="8312152" y="3433056"/>
            <a:ext cx="1588" cy="39687"/>
          </a:xfrm>
          <a:prstGeom prst="line">
            <a:avLst/>
          </a:prstGeom>
          <a:noFill/>
          <a:ln w="12700">
            <a:solidFill>
              <a:srgbClr val="DDDDDD"/>
            </a:solidFill>
            <a:round/>
            <a:headEnd/>
            <a:tailEnd/>
          </a:ln>
        </p:spPr>
        <p:txBody>
          <a:bodyPr/>
          <a:lstStyle/>
          <a:p>
            <a:endParaRPr lang="fr-CH"/>
          </a:p>
        </p:txBody>
      </p:sp>
      <p:sp>
        <p:nvSpPr>
          <p:cNvPr id="152" name="Line 105"/>
          <p:cNvSpPr>
            <a:spLocks noChangeShapeType="1"/>
          </p:cNvSpPr>
          <p:nvPr/>
        </p:nvSpPr>
        <p:spPr bwMode="auto">
          <a:xfrm>
            <a:off x="8129591" y="3433056"/>
            <a:ext cx="1587" cy="39687"/>
          </a:xfrm>
          <a:prstGeom prst="line">
            <a:avLst/>
          </a:prstGeom>
          <a:noFill/>
          <a:ln w="12700">
            <a:solidFill>
              <a:srgbClr val="DDDDDD"/>
            </a:solidFill>
            <a:round/>
            <a:headEnd/>
            <a:tailEnd/>
          </a:ln>
        </p:spPr>
        <p:txBody>
          <a:bodyPr/>
          <a:lstStyle/>
          <a:p>
            <a:endParaRPr lang="fr-CH"/>
          </a:p>
        </p:txBody>
      </p:sp>
      <p:sp>
        <p:nvSpPr>
          <p:cNvPr id="153" name="Line 106"/>
          <p:cNvSpPr>
            <a:spLocks noChangeShapeType="1"/>
          </p:cNvSpPr>
          <p:nvPr/>
        </p:nvSpPr>
        <p:spPr bwMode="auto">
          <a:xfrm>
            <a:off x="7943852" y="3433056"/>
            <a:ext cx="1588" cy="39687"/>
          </a:xfrm>
          <a:prstGeom prst="line">
            <a:avLst/>
          </a:prstGeom>
          <a:noFill/>
          <a:ln w="12700">
            <a:solidFill>
              <a:srgbClr val="DDDDDD"/>
            </a:solidFill>
            <a:round/>
            <a:headEnd/>
            <a:tailEnd/>
          </a:ln>
        </p:spPr>
        <p:txBody>
          <a:bodyPr/>
          <a:lstStyle/>
          <a:p>
            <a:endParaRPr lang="fr-CH"/>
          </a:p>
        </p:txBody>
      </p:sp>
      <p:sp>
        <p:nvSpPr>
          <p:cNvPr id="154" name="Line 107"/>
          <p:cNvSpPr>
            <a:spLocks noChangeShapeType="1"/>
          </p:cNvSpPr>
          <p:nvPr/>
        </p:nvSpPr>
        <p:spPr bwMode="auto">
          <a:xfrm>
            <a:off x="7761291" y="3433056"/>
            <a:ext cx="1587" cy="39687"/>
          </a:xfrm>
          <a:prstGeom prst="line">
            <a:avLst/>
          </a:prstGeom>
          <a:noFill/>
          <a:ln w="12700">
            <a:solidFill>
              <a:srgbClr val="DDDDDD"/>
            </a:solidFill>
            <a:round/>
            <a:headEnd/>
            <a:tailEnd/>
          </a:ln>
        </p:spPr>
        <p:txBody>
          <a:bodyPr/>
          <a:lstStyle/>
          <a:p>
            <a:endParaRPr lang="fr-CH"/>
          </a:p>
        </p:txBody>
      </p:sp>
      <p:sp>
        <p:nvSpPr>
          <p:cNvPr id="155" name="Line 108"/>
          <p:cNvSpPr>
            <a:spLocks noChangeShapeType="1"/>
          </p:cNvSpPr>
          <p:nvPr/>
        </p:nvSpPr>
        <p:spPr bwMode="auto">
          <a:xfrm>
            <a:off x="7577141" y="3433056"/>
            <a:ext cx="1587" cy="79375"/>
          </a:xfrm>
          <a:prstGeom prst="line">
            <a:avLst/>
          </a:prstGeom>
          <a:noFill/>
          <a:ln w="12700">
            <a:solidFill>
              <a:srgbClr val="DDDDDD"/>
            </a:solidFill>
            <a:round/>
            <a:headEnd/>
            <a:tailEnd/>
          </a:ln>
        </p:spPr>
        <p:txBody>
          <a:bodyPr/>
          <a:lstStyle/>
          <a:p>
            <a:endParaRPr lang="fr-CH"/>
          </a:p>
        </p:txBody>
      </p:sp>
      <p:sp>
        <p:nvSpPr>
          <p:cNvPr id="156" name="Rectangle 109"/>
          <p:cNvSpPr>
            <a:spLocks noChangeArrowheads="1"/>
          </p:cNvSpPr>
          <p:nvPr/>
        </p:nvSpPr>
        <p:spPr bwMode="auto">
          <a:xfrm>
            <a:off x="7507290" y="3563231"/>
            <a:ext cx="173124" cy="138499"/>
          </a:xfrm>
          <a:prstGeom prst="rect">
            <a:avLst/>
          </a:prstGeom>
          <a:noFill/>
          <a:ln w="9525">
            <a:noFill/>
            <a:miter lim="800000"/>
            <a:headEnd/>
            <a:tailEnd/>
          </a:ln>
        </p:spPr>
        <p:txBody>
          <a:bodyPr wrap="none" lIns="0" tIns="0" rIns="0" bIns="0">
            <a:spAutoFit/>
          </a:bodyPr>
          <a:lstStyle/>
          <a:p>
            <a:pPr>
              <a:defRPr/>
            </a:pPr>
            <a:r>
              <a:rPr lang="fr-FR" sz="900" b="1">
                <a:solidFill>
                  <a:schemeClr val="tx1">
                    <a:lumMod val="50000"/>
                    <a:lumOff val="50000"/>
                  </a:schemeClr>
                </a:solidFill>
              </a:rPr>
              <a:t>150</a:t>
            </a:r>
            <a:endParaRPr lang="fr-FR">
              <a:solidFill>
                <a:schemeClr val="tx1">
                  <a:lumMod val="50000"/>
                  <a:lumOff val="50000"/>
                </a:schemeClr>
              </a:solidFill>
            </a:endParaRPr>
          </a:p>
        </p:txBody>
      </p:sp>
      <p:sp>
        <p:nvSpPr>
          <p:cNvPr id="157" name="Line 110"/>
          <p:cNvSpPr>
            <a:spLocks noChangeShapeType="1"/>
          </p:cNvSpPr>
          <p:nvPr/>
        </p:nvSpPr>
        <p:spPr bwMode="auto">
          <a:xfrm>
            <a:off x="7392991" y="3433056"/>
            <a:ext cx="1587" cy="39687"/>
          </a:xfrm>
          <a:prstGeom prst="line">
            <a:avLst/>
          </a:prstGeom>
          <a:noFill/>
          <a:ln w="12700">
            <a:solidFill>
              <a:srgbClr val="DDDDDD"/>
            </a:solidFill>
            <a:round/>
            <a:headEnd/>
            <a:tailEnd/>
          </a:ln>
        </p:spPr>
        <p:txBody>
          <a:bodyPr/>
          <a:lstStyle/>
          <a:p>
            <a:endParaRPr lang="fr-CH"/>
          </a:p>
        </p:txBody>
      </p:sp>
      <p:sp>
        <p:nvSpPr>
          <p:cNvPr id="158" name="Line 111"/>
          <p:cNvSpPr>
            <a:spLocks noChangeShapeType="1"/>
          </p:cNvSpPr>
          <p:nvPr/>
        </p:nvSpPr>
        <p:spPr bwMode="auto">
          <a:xfrm>
            <a:off x="7208841" y="3433056"/>
            <a:ext cx="1587" cy="39687"/>
          </a:xfrm>
          <a:prstGeom prst="line">
            <a:avLst/>
          </a:prstGeom>
          <a:noFill/>
          <a:ln w="12700">
            <a:solidFill>
              <a:srgbClr val="DDDDDD"/>
            </a:solidFill>
            <a:round/>
            <a:headEnd/>
            <a:tailEnd/>
          </a:ln>
        </p:spPr>
        <p:txBody>
          <a:bodyPr/>
          <a:lstStyle/>
          <a:p>
            <a:endParaRPr lang="fr-CH"/>
          </a:p>
        </p:txBody>
      </p:sp>
      <p:sp>
        <p:nvSpPr>
          <p:cNvPr id="159" name="Line 112"/>
          <p:cNvSpPr>
            <a:spLocks noChangeShapeType="1"/>
          </p:cNvSpPr>
          <p:nvPr/>
        </p:nvSpPr>
        <p:spPr bwMode="auto">
          <a:xfrm>
            <a:off x="7024691" y="3433056"/>
            <a:ext cx="1587" cy="39687"/>
          </a:xfrm>
          <a:prstGeom prst="line">
            <a:avLst/>
          </a:prstGeom>
          <a:noFill/>
          <a:ln w="12700">
            <a:solidFill>
              <a:srgbClr val="DDDDDD"/>
            </a:solidFill>
            <a:round/>
            <a:headEnd/>
            <a:tailEnd/>
          </a:ln>
        </p:spPr>
        <p:txBody>
          <a:bodyPr/>
          <a:lstStyle/>
          <a:p>
            <a:endParaRPr lang="fr-CH"/>
          </a:p>
        </p:txBody>
      </p:sp>
      <p:sp>
        <p:nvSpPr>
          <p:cNvPr id="160" name="Line 113"/>
          <p:cNvSpPr>
            <a:spLocks noChangeShapeType="1"/>
          </p:cNvSpPr>
          <p:nvPr/>
        </p:nvSpPr>
        <p:spPr bwMode="auto">
          <a:xfrm>
            <a:off x="6840541" y="3433056"/>
            <a:ext cx="1587" cy="39687"/>
          </a:xfrm>
          <a:prstGeom prst="line">
            <a:avLst/>
          </a:prstGeom>
          <a:noFill/>
          <a:ln w="12700">
            <a:solidFill>
              <a:srgbClr val="DDDDDD"/>
            </a:solidFill>
            <a:round/>
            <a:headEnd/>
            <a:tailEnd/>
          </a:ln>
        </p:spPr>
        <p:txBody>
          <a:bodyPr/>
          <a:lstStyle/>
          <a:p>
            <a:endParaRPr lang="fr-CH"/>
          </a:p>
        </p:txBody>
      </p:sp>
      <p:sp>
        <p:nvSpPr>
          <p:cNvPr id="161" name="Line 114"/>
          <p:cNvSpPr>
            <a:spLocks noChangeShapeType="1"/>
          </p:cNvSpPr>
          <p:nvPr/>
        </p:nvSpPr>
        <p:spPr bwMode="auto">
          <a:xfrm>
            <a:off x="6657977" y="3433056"/>
            <a:ext cx="1588" cy="79375"/>
          </a:xfrm>
          <a:prstGeom prst="line">
            <a:avLst/>
          </a:prstGeom>
          <a:noFill/>
          <a:ln w="12700">
            <a:solidFill>
              <a:srgbClr val="DDDDDD"/>
            </a:solidFill>
            <a:round/>
            <a:headEnd/>
            <a:tailEnd/>
          </a:ln>
        </p:spPr>
        <p:txBody>
          <a:bodyPr/>
          <a:lstStyle/>
          <a:p>
            <a:endParaRPr lang="fr-CH"/>
          </a:p>
        </p:txBody>
      </p:sp>
      <p:sp>
        <p:nvSpPr>
          <p:cNvPr id="162" name="Rectangle 115"/>
          <p:cNvSpPr>
            <a:spLocks noChangeArrowheads="1"/>
          </p:cNvSpPr>
          <p:nvPr/>
        </p:nvSpPr>
        <p:spPr bwMode="auto">
          <a:xfrm>
            <a:off x="6588127" y="3563231"/>
            <a:ext cx="173124" cy="138499"/>
          </a:xfrm>
          <a:prstGeom prst="rect">
            <a:avLst/>
          </a:prstGeom>
          <a:noFill/>
          <a:ln w="9525">
            <a:noFill/>
            <a:miter lim="800000"/>
            <a:headEnd/>
            <a:tailEnd/>
          </a:ln>
        </p:spPr>
        <p:txBody>
          <a:bodyPr wrap="none" lIns="0" tIns="0" rIns="0" bIns="0">
            <a:spAutoFit/>
          </a:bodyPr>
          <a:lstStyle/>
          <a:p>
            <a:pPr>
              <a:defRPr/>
            </a:pPr>
            <a:r>
              <a:rPr lang="fr-FR" sz="900" b="1">
                <a:solidFill>
                  <a:schemeClr val="tx1">
                    <a:lumMod val="50000"/>
                    <a:lumOff val="50000"/>
                  </a:schemeClr>
                </a:solidFill>
              </a:rPr>
              <a:t>100</a:t>
            </a:r>
            <a:endParaRPr lang="fr-FR">
              <a:solidFill>
                <a:schemeClr val="tx1">
                  <a:lumMod val="50000"/>
                  <a:lumOff val="50000"/>
                </a:schemeClr>
              </a:solidFill>
            </a:endParaRPr>
          </a:p>
        </p:txBody>
      </p:sp>
      <p:sp>
        <p:nvSpPr>
          <p:cNvPr id="163" name="Line 116"/>
          <p:cNvSpPr>
            <a:spLocks noChangeShapeType="1"/>
          </p:cNvSpPr>
          <p:nvPr/>
        </p:nvSpPr>
        <p:spPr bwMode="auto">
          <a:xfrm>
            <a:off x="6472241" y="3433056"/>
            <a:ext cx="1587" cy="39687"/>
          </a:xfrm>
          <a:prstGeom prst="line">
            <a:avLst/>
          </a:prstGeom>
          <a:noFill/>
          <a:ln w="12700">
            <a:solidFill>
              <a:srgbClr val="DDDDDD"/>
            </a:solidFill>
            <a:round/>
            <a:headEnd/>
            <a:tailEnd/>
          </a:ln>
        </p:spPr>
        <p:txBody>
          <a:bodyPr/>
          <a:lstStyle/>
          <a:p>
            <a:endParaRPr lang="fr-CH"/>
          </a:p>
        </p:txBody>
      </p:sp>
      <p:sp>
        <p:nvSpPr>
          <p:cNvPr id="164" name="Line 117"/>
          <p:cNvSpPr>
            <a:spLocks noChangeShapeType="1"/>
          </p:cNvSpPr>
          <p:nvPr/>
        </p:nvSpPr>
        <p:spPr bwMode="auto">
          <a:xfrm>
            <a:off x="6289677" y="3433056"/>
            <a:ext cx="1588" cy="39687"/>
          </a:xfrm>
          <a:prstGeom prst="line">
            <a:avLst/>
          </a:prstGeom>
          <a:noFill/>
          <a:ln w="12700">
            <a:solidFill>
              <a:srgbClr val="DDDDDD"/>
            </a:solidFill>
            <a:round/>
            <a:headEnd/>
            <a:tailEnd/>
          </a:ln>
        </p:spPr>
        <p:txBody>
          <a:bodyPr/>
          <a:lstStyle/>
          <a:p>
            <a:endParaRPr lang="fr-CH"/>
          </a:p>
        </p:txBody>
      </p:sp>
      <p:sp>
        <p:nvSpPr>
          <p:cNvPr id="165" name="Line 118"/>
          <p:cNvSpPr>
            <a:spLocks noChangeShapeType="1"/>
          </p:cNvSpPr>
          <p:nvPr/>
        </p:nvSpPr>
        <p:spPr bwMode="auto">
          <a:xfrm>
            <a:off x="6105527" y="3433056"/>
            <a:ext cx="1588" cy="39687"/>
          </a:xfrm>
          <a:prstGeom prst="line">
            <a:avLst/>
          </a:prstGeom>
          <a:noFill/>
          <a:ln w="12700">
            <a:solidFill>
              <a:srgbClr val="DDDDDD"/>
            </a:solidFill>
            <a:round/>
            <a:headEnd/>
            <a:tailEnd/>
          </a:ln>
        </p:spPr>
        <p:txBody>
          <a:bodyPr/>
          <a:lstStyle/>
          <a:p>
            <a:endParaRPr lang="fr-CH"/>
          </a:p>
        </p:txBody>
      </p:sp>
      <p:sp>
        <p:nvSpPr>
          <p:cNvPr id="166" name="Line 119"/>
          <p:cNvSpPr>
            <a:spLocks noChangeShapeType="1"/>
          </p:cNvSpPr>
          <p:nvPr/>
        </p:nvSpPr>
        <p:spPr bwMode="auto">
          <a:xfrm>
            <a:off x="5921377" y="3433056"/>
            <a:ext cx="1588" cy="39687"/>
          </a:xfrm>
          <a:prstGeom prst="line">
            <a:avLst/>
          </a:prstGeom>
          <a:noFill/>
          <a:ln w="12700">
            <a:solidFill>
              <a:srgbClr val="DDDDDD"/>
            </a:solidFill>
            <a:round/>
            <a:headEnd/>
            <a:tailEnd/>
          </a:ln>
        </p:spPr>
        <p:txBody>
          <a:bodyPr/>
          <a:lstStyle/>
          <a:p>
            <a:endParaRPr lang="fr-CH"/>
          </a:p>
        </p:txBody>
      </p:sp>
      <p:sp>
        <p:nvSpPr>
          <p:cNvPr id="167" name="Line 120"/>
          <p:cNvSpPr>
            <a:spLocks noChangeShapeType="1"/>
          </p:cNvSpPr>
          <p:nvPr/>
        </p:nvSpPr>
        <p:spPr bwMode="auto">
          <a:xfrm>
            <a:off x="5737227" y="3433056"/>
            <a:ext cx="1588" cy="79375"/>
          </a:xfrm>
          <a:prstGeom prst="line">
            <a:avLst/>
          </a:prstGeom>
          <a:noFill/>
          <a:ln w="12700">
            <a:solidFill>
              <a:srgbClr val="DDDDDD"/>
            </a:solidFill>
            <a:round/>
            <a:headEnd/>
            <a:tailEnd/>
          </a:ln>
        </p:spPr>
        <p:txBody>
          <a:bodyPr/>
          <a:lstStyle/>
          <a:p>
            <a:endParaRPr lang="fr-CH"/>
          </a:p>
        </p:txBody>
      </p:sp>
      <p:sp>
        <p:nvSpPr>
          <p:cNvPr id="168" name="Rectangle 121"/>
          <p:cNvSpPr>
            <a:spLocks noChangeArrowheads="1"/>
          </p:cNvSpPr>
          <p:nvPr/>
        </p:nvSpPr>
        <p:spPr bwMode="auto">
          <a:xfrm>
            <a:off x="5700715" y="3563231"/>
            <a:ext cx="115416" cy="138499"/>
          </a:xfrm>
          <a:prstGeom prst="rect">
            <a:avLst/>
          </a:prstGeom>
          <a:noFill/>
          <a:ln w="9525">
            <a:noFill/>
            <a:miter lim="800000"/>
            <a:headEnd/>
            <a:tailEnd/>
          </a:ln>
        </p:spPr>
        <p:txBody>
          <a:bodyPr wrap="none" lIns="0" tIns="0" rIns="0" bIns="0">
            <a:spAutoFit/>
          </a:bodyPr>
          <a:lstStyle/>
          <a:p>
            <a:pPr>
              <a:defRPr/>
            </a:pPr>
            <a:r>
              <a:rPr lang="fr-FR" sz="900" b="1">
                <a:solidFill>
                  <a:schemeClr val="tx1">
                    <a:lumMod val="50000"/>
                    <a:lumOff val="50000"/>
                  </a:schemeClr>
                </a:solidFill>
              </a:rPr>
              <a:t>50</a:t>
            </a:r>
            <a:endParaRPr lang="fr-FR">
              <a:solidFill>
                <a:schemeClr val="tx1">
                  <a:lumMod val="50000"/>
                  <a:lumOff val="50000"/>
                </a:schemeClr>
              </a:solidFill>
            </a:endParaRPr>
          </a:p>
        </p:txBody>
      </p:sp>
      <p:sp>
        <p:nvSpPr>
          <p:cNvPr id="169" name="Line 122"/>
          <p:cNvSpPr>
            <a:spLocks noChangeShapeType="1"/>
          </p:cNvSpPr>
          <p:nvPr/>
        </p:nvSpPr>
        <p:spPr bwMode="auto">
          <a:xfrm>
            <a:off x="5553077" y="3433056"/>
            <a:ext cx="1588" cy="39687"/>
          </a:xfrm>
          <a:prstGeom prst="line">
            <a:avLst/>
          </a:prstGeom>
          <a:noFill/>
          <a:ln w="12700">
            <a:solidFill>
              <a:srgbClr val="DDDDDD"/>
            </a:solidFill>
            <a:round/>
            <a:headEnd/>
            <a:tailEnd/>
          </a:ln>
        </p:spPr>
        <p:txBody>
          <a:bodyPr/>
          <a:lstStyle/>
          <a:p>
            <a:endParaRPr lang="fr-CH"/>
          </a:p>
        </p:txBody>
      </p:sp>
      <p:sp>
        <p:nvSpPr>
          <p:cNvPr id="170" name="Line 123"/>
          <p:cNvSpPr>
            <a:spLocks noChangeShapeType="1"/>
          </p:cNvSpPr>
          <p:nvPr/>
        </p:nvSpPr>
        <p:spPr bwMode="auto">
          <a:xfrm>
            <a:off x="5368927" y="3433056"/>
            <a:ext cx="1588" cy="39687"/>
          </a:xfrm>
          <a:prstGeom prst="line">
            <a:avLst/>
          </a:prstGeom>
          <a:noFill/>
          <a:ln w="12700">
            <a:solidFill>
              <a:srgbClr val="DDDDDD"/>
            </a:solidFill>
            <a:round/>
            <a:headEnd/>
            <a:tailEnd/>
          </a:ln>
        </p:spPr>
        <p:txBody>
          <a:bodyPr/>
          <a:lstStyle/>
          <a:p>
            <a:endParaRPr lang="fr-CH"/>
          </a:p>
        </p:txBody>
      </p:sp>
      <p:sp>
        <p:nvSpPr>
          <p:cNvPr id="171" name="Line 124"/>
          <p:cNvSpPr>
            <a:spLocks noChangeShapeType="1"/>
          </p:cNvSpPr>
          <p:nvPr/>
        </p:nvSpPr>
        <p:spPr bwMode="auto">
          <a:xfrm>
            <a:off x="5186366" y="3433056"/>
            <a:ext cx="1587" cy="39687"/>
          </a:xfrm>
          <a:prstGeom prst="line">
            <a:avLst/>
          </a:prstGeom>
          <a:noFill/>
          <a:ln w="12700">
            <a:solidFill>
              <a:srgbClr val="DDDDDD"/>
            </a:solidFill>
            <a:round/>
            <a:headEnd/>
            <a:tailEnd/>
          </a:ln>
        </p:spPr>
        <p:txBody>
          <a:bodyPr/>
          <a:lstStyle/>
          <a:p>
            <a:endParaRPr lang="fr-CH"/>
          </a:p>
        </p:txBody>
      </p:sp>
      <p:sp>
        <p:nvSpPr>
          <p:cNvPr id="172" name="Line 125"/>
          <p:cNvSpPr>
            <a:spLocks noChangeShapeType="1"/>
          </p:cNvSpPr>
          <p:nvPr/>
        </p:nvSpPr>
        <p:spPr bwMode="auto">
          <a:xfrm>
            <a:off x="5000627" y="3433056"/>
            <a:ext cx="1588" cy="39687"/>
          </a:xfrm>
          <a:prstGeom prst="line">
            <a:avLst/>
          </a:prstGeom>
          <a:noFill/>
          <a:ln w="12700">
            <a:solidFill>
              <a:srgbClr val="DDDDDD"/>
            </a:solidFill>
            <a:round/>
            <a:headEnd/>
            <a:tailEnd/>
          </a:ln>
        </p:spPr>
        <p:txBody>
          <a:bodyPr/>
          <a:lstStyle/>
          <a:p>
            <a:endParaRPr lang="fr-CH"/>
          </a:p>
        </p:txBody>
      </p:sp>
      <p:sp>
        <p:nvSpPr>
          <p:cNvPr id="173" name="Line 126"/>
          <p:cNvSpPr>
            <a:spLocks noChangeShapeType="1"/>
          </p:cNvSpPr>
          <p:nvPr/>
        </p:nvSpPr>
        <p:spPr bwMode="auto">
          <a:xfrm>
            <a:off x="4818066" y="3433056"/>
            <a:ext cx="1587" cy="79375"/>
          </a:xfrm>
          <a:prstGeom prst="line">
            <a:avLst/>
          </a:prstGeom>
          <a:noFill/>
          <a:ln w="12700">
            <a:solidFill>
              <a:srgbClr val="DDDDDD"/>
            </a:solidFill>
            <a:round/>
            <a:headEnd/>
            <a:tailEnd/>
          </a:ln>
        </p:spPr>
        <p:txBody>
          <a:bodyPr/>
          <a:lstStyle/>
          <a:p>
            <a:endParaRPr lang="fr-CH"/>
          </a:p>
        </p:txBody>
      </p:sp>
      <p:sp>
        <p:nvSpPr>
          <p:cNvPr id="174" name="Rectangle 127"/>
          <p:cNvSpPr>
            <a:spLocks noChangeArrowheads="1"/>
          </p:cNvSpPr>
          <p:nvPr/>
        </p:nvSpPr>
        <p:spPr bwMode="auto">
          <a:xfrm>
            <a:off x="4813302" y="3563231"/>
            <a:ext cx="57708" cy="138499"/>
          </a:xfrm>
          <a:prstGeom prst="rect">
            <a:avLst/>
          </a:prstGeom>
          <a:noFill/>
          <a:ln w="9525">
            <a:noFill/>
            <a:miter lim="800000"/>
            <a:headEnd/>
            <a:tailEnd/>
          </a:ln>
        </p:spPr>
        <p:txBody>
          <a:bodyPr wrap="none" lIns="0" tIns="0" rIns="0" bIns="0">
            <a:spAutoFit/>
          </a:bodyPr>
          <a:lstStyle/>
          <a:p>
            <a:pPr>
              <a:defRPr/>
            </a:pPr>
            <a:r>
              <a:rPr lang="fr-FR" sz="900" b="1">
                <a:solidFill>
                  <a:schemeClr val="tx1">
                    <a:lumMod val="50000"/>
                    <a:lumOff val="50000"/>
                  </a:schemeClr>
                </a:solidFill>
              </a:rPr>
              <a:t>0</a:t>
            </a:r>
            <a:endParaRPr lang="fr-FR">
              <a:solidFill>
                <a:schemeClr val="tx1">
                  <a:lumMod val="50000"/>
                  <a:lumOff val="50000"/>
                </a:schemeClr>
              </a:solidFill>
            </a:endParaRPr>
          </a:p>
        </p:txBody>
      </p:sp>
      <p:sp>
        <p:nvSpPr>
          <p:cNvPr id="175" name="Freeform 128"/>
          <p:cNvSpPr>
            <a:spLocks/>
          </p:cNvSpPr>
          <p:nvPr/>
        </p:nvSpPr>
        <p:spPr bwMode="auto">
          <a:xfrm>
            <a:off x="4818065" y="2363081"/>
            <a:ext cx="1801812" cy="942975"/>
          </a:xfrm>
          <a:custGeom>
            <a:avLst/>
            <a:gdLst/>
            <a:ahLst/>
            <a:cxnLst>
              <a:cxn ang="0">
                <a:pos x="31" y="494"/>
              </a:cxn>
              <a:cxn ang="0">
                <a:pos x="62" y="210"/>
              </a:cxn>
              <a:cxn ang="0">
                <a:pos x="93" y="174"/>
              </a:cxn>
              <a:cxn ang="0">
                <a:pos x="124" y="292"/>
              </a:cxn>
              <a:cxn ang="0">
                <a:pos x="154" y="434"/>
              </a:cxn>
              <a:cxn ang="0">
                <a:pos x="185" y="470"/>
              </a:cxn>
              <a:cxn ang="0">
                <a:pos x="216" y="559"/>
              </a:cxn>
              <a:cxn ang="0">
                <a:pos x="247" y="580"/>
              </a:cxn>
              <a:cxn ang="0">
                <a:pos x="278" y="577"/>
              </a:cxn>
              <a:cxn ang="0">
                <a:pos x="309" y="539"/>
              </a:cxn>
              <a:cxn ang="0">
                <a:pos x="340" y="447"/>
              </a:cxn>
              <a:cxn ang="0">
                <a:pos x="371" y="440"/>
              </a:cxn>
              <a:cxn ang="0">
                <a:pos x="402" y="400"/>
              </a:cxn>
              <a:cxn ang="0">
                <a:pos x="433" y="326"/>
              </a:cxn>
              <a:cxn ang="0">
                <a:pos x="463" y="214"/>
              </a:cxn>
              <a:cxn ang="0">
                <a:pos x="494" y="194"/>
              </a:cxn>
              <a:cxn ang="0">
                <a:pos x="525" y="313"/>
              </a:cxn>
              <a:cxn ang="0">
                <a:pos x="556" y="473"/>
              </a:cxn>
              <a:cxn ang="0">
                <a:pos x="587" y="592"/>
              </a:cxn>
              <a:cxn ang="0">
                <a:pos x="618" y="589"/>
              </a:cxn>
              <a:cxn ang="0">
                <a:pos x="649" y="538"/>
              </a:cxn>
              <a:cxn ang="0">
                <a:pos x="680" y="489"/>
              </a:cxn>
              <a:cxn ang="0">
                <a:pos x="711" y="416"/>
              </a:cxn>
              <a:cxn ang="0">
                <a:pos x="742" y="426"/>
              </a:cxn>
              <a:cxn ang="0">
                <a:pos x="772" y="512"/>
              </a:cxn>
              <a:cxn ang="0">
                <a:pos x="803" y="614"/>
              </a:cxn>
              <a:cxn ang="0">
                <a:pos x="834" y="618"/>
              </a:cxn>
              <a:cxn ang="0">
                <a:pos x="865" y="614"/>
              </a:cxn>
              <a:cxn ang="0">
                <a:pos x="896" y="577"/>
              </a:cxn>
              <a:cxn ang="0">
                <a:pos x="927" y="569"/>
              </a:cxn>
              <a:cxn ang="0">
                <a:pos x="958" y="566"/>
              </a:cxn>
              <a:cxn ang="0">
                <a:pos x="989" y="479"/>
              </a:cxn>
              <a:cxn ang="0">
                <a:pos x="1020" y="360"/>
              </a:cxn>
              <a:cxn ang="0">
                <a:pos x="1050" y="334"/>
              </a:cxn>
              <a:cxn ang="0">
                <a:pos x="1081" y="323"/>
              </a:cxn>
              <a:cxn ang="0">
                <a:pos x="1112" y="227"/>
              </a:cxn>
              <a:cxn ang="0">
                <a:pos x="1143" y="135"/>
              </a:cxn>
              <a:cxn ang="0">
                <a:pos x="1174" y="83"/>
              </a:cxn>
              <a:cxn ang="0">
                <a:pos x="1205" y="88"/>
              </a:cxn>
              <a:cxn ang="0">
                <a:pos x="1236" y="179"/>
              </a:cxn>
              <a:cxn ang="0">
                <a:pos x="1267" y="69"/>
              </a:cxn>
              <a:cxn ang="0">
                <a:pos x="1298" y="16"/>
              </a:cxn>
              <a:cxn ang="0">
                <a:pos x="1329" y="29"/>
              </a:cxn>
              <a:cxn ang="0">
                <a:pos x="1359" y="332"/>
              </a:cxn>
              <a:cxn ang="0">
                <a:pos x="1390" y="640"/>
              </a:cxn>
              <a:cxn ang="0">
                <a:pos x="1421" y="792"/>
              </a:cxn>
              <a:cxn ang="0">
                <a:pos x="1452" y="717"/>
              </a:cxn>
              <a:cxn ang="0">
                <a:pos x="1483" y="634"/>
              </a:cxn>
              <a:cxn ang="0">
                <a:pos x="1514" y="446"/>
              </a:cxn>
            </a:cxnLst>
            <a:rect l="0" t="0" r="r" b="b"/>
            <a:pathLst>
              <a:path w="1514" h="792">
                <a:moveTo>
                  <a:pt x="0" y="625"/>
                </a:moveTo>
                <a:lnTo>
                  <a:pt x="15" y="625"/>
                </a:lnTo>
                <a:lnTo>
                  <a:pt x="15" y="494"/>
                </a:lnTo>
                <a:lnTo>
                  <a:pt x="31" y="494"/>
                </a:lnTo>
                <a:lnTo>
                  <a:pt x="31" y="353"/>
                </a:lnTo>
                <a:lnTo>
                  <a:pt x="46" y="353"/>
                </a:lnTo>
                <a:lnTo>
                  <a:pt x="46" y="210"/>
                </a:lnTo>
                <a:lnTo>
                  <a:pt x="62" y="210"/>
                </a:lnTo>
                <a:lnTo>
                  <a:pt x="62" y="158"/>
                </a:lnTo>
                <a:lnTo>
                  <a:pt x="77" y="158"/>
                </a:lnTo>
                <a:lnTo>
                  <a:pt x="77" y="174"/>
                </a:lnTo>
                <a:lnTo>
                  <a:pt x="93" y="174"/>
                </a:lnTo>
                <a:lnTo>
                  <a:pt x="93" y="256"/>
                </a:lnTo>
                <a:lnTo>
                  <a:pt x="108" y="256"/>
                </a:lnTo>
                <a:lnTo>
                  <a:pt x="108" y="292"/>
                </a:lnTo>
                <a:lnTo>
                  <a:pt x="124" y="292"/>
                </a:lnTo>
                <a:lnTo>
                  <a:pt x="124" y="360"/>
                </a:lnTo>
                <a:lnTo>
                  <a:pt x="139" y="360"/>
                </a:lnTo>
                <a:lnTo>
                  <a:pt x="139" y="434"/>
                </a:lnTo>
                <a:lnTo>
                  <a:pt x="154" y="434"/>
                </a:lnTo>
                <a:lnTo>
                  <a:pt x="154" y="443"/>
                </a:lnTo>
                <a:lnTo>
                  <a:pt x="170" y="443"/>
                </a:lnTo>
                <a:lnTo>
                  <a:pt x="170" y="470"/>
                </a:lnTo>
                <a:lnTo>
                  <a:pt x="185" y="470"/>
                </a:lnTo>
                <a:lnTo>
                  <a:pt x="185" y="534"/>
                </a:lnTo>
                <a:lnTo>
                  <a:pt x="201" y="534"/>
                </a:lnTo>
                <a:lnTo>
                  <a:pt x="201" y="559"/>
                </a:lnTo>
                <a:lnTo>
                  <a:pt x="216" y="559"/>
                </a:lnTo>
                <a:lnTo>
                  <a:pt x="216" y="560"/>
                </a:lnTo>
                <a:lnTo>
                  <a:pt x="232" y="560"/>
                </a:lnTo>
                <a:lnTo>
                  <a:pt x="232" y="580"/>
                </a:lnTo>
                <a:lnTo>
                  <a:pt x="247" y="580"/>
                </a:lnTo>
                <a:lnTo>
                  <a:pt x="247" y="558"/>
                </a:lnTo>
                <a:lnTo>
                  <a:pt x="263" y="558"/>
                </a:lnTo>
                <a:lnTo>
                  <a:pt x="263" y="577"/>
                </a:lnTo>
                <a:lnTo>
                  <a:pt x="278" y="577"/>
                </a:lnTo>
                <a:lnTo>
                  <a:pt x="278" y="568"/>
                </a:lnTo>
                <a:lnTo>
                  <a:pt x="294" y="568"/>
                </a:lnTo>
                <a:lnTo>
                  <a:pt x="294" y="539"/>
                </a:lnTo>
                <a:lnTo>
                  <a:pt x="309" y="539"/>
                </a:lnTo>
                <a:lnTo>
                  <a:pt x="309" y="486"/>
                </a:lnTo>
                <a:lnTo>
                  <a:pt x="324" y="486"/>
                </a:lnTo>
                <a:lnTo>
                  <a:pt x="324" y="447"/>
                </a:lnTo>
                <a:lnTo>
                  <a:pt x="340" y="447"/>
                </a:lnTo>
                <a:lnTo>
                  <a:pt x="340" y="433"/>
                </a:lnTo>
                <a:lnTo>
                  <a:pt x="355" y="433"/>
                </a:lnTo>
                <a:lnTo>
                  <a:pt x="355" y="440"/>
                </a:lnTo>
                <a:lnTo>
                  <a:pt x="371" y="440"/>
                </a:lnTo>
                <a:lnTo>
                  <a:pt x="371" y="433"/>
                </a:lnTo>
                <a:lnTo>
                  <a:pt x="386" y="433"/>
                </a:lnTo>
                <a:lnTo>
                  <a:pt x="386" y="400"/>
                </a:lnTo>
                <a:lnTo>
                  <a:pt x="402" y="400"/>
                </a:lnTo>
                <a:lnTo>
                  <a:pt x="402" y="396"/>
                </a:lnTo>
                <a:lnTo>
                  <a:pt x="417" y="396"/>
                </a:lnTo>
                <a:lnTo>
                  <a:pt x="417" y="326"/>
                </a:lnTo>
                <a:lnTo>
                  <a:pt x="433" y="326"/>
                </a:lnTo>
                <a:lnTo>
                  <a:pt x="433" y="261"/>
                </a:lnTo>
                <a:lnTo>
                  <a:pt x="448" y="261"/>
                </a:lnTo>
                <a:lnTo>
                  <a:pt x="448" y="214"/>
                </a:lnTo>
                <a:lnTo>
                  <a:pt x="463" y="214"/>
                </a:lnTo>
                <a:lnTo>
                  <a:pt x="463" y="189"/>
                </a:lnTo>
                <a:lnTo>
                  <a:pt x="479" y="189"/>
                </a:lnTo>
                <a:lnTo>
                  <a:pt x="479" y="194"/>
                </a:lnTo>
                <a:lnTo>
                  <a:pt x="494" y="194"/>
                </a:lnTo>
                <a:lnTo>
                  <a:pt x="494" y="222"/>
                </a:lnTo>
                <a:lnTo>
                  <a:pt x="510" y="222"/>
                </a:lnTo>
                <a:lnTo>
                  <a:pt x="510" y="313"/>
                </a:lnTo>
                <a:lnTo>
                  <a:pt x="525" y="313"/>
                </a:lnTo>
                <a:lnTo>
                  <a:pt x="525" y="377"/>
                </a:lnTo>
                <a:lnTo>
                  <a:pt x="541" y="377"/>
                </a:lnTo>
                <a:lnTo>
                  <a:pt x="541" y="473"/>
                </a:lnTo>
                <a:lnTo>
                  <a:pt x="556" y="473"/>
                </a:lnTo>
                <a:lnTo>
                  <a:pt x="556" y="564"/>
                </a:lnTo>
                <a:lnTo>
                  <a:pt x="572" y="564"/>
                </a:lnTo>
                <a:lnTo>
                  <a:pt x="572" y="592"/>
                </a:lnTo>
                <a:lnTo>
                  <a:pt x="587" y="592"/>
                </a:lnTo>
                <a:lnTo>
                  <a:pt x="587" y="631"/>
                </a:lnTo>
                <a:lnTo>
                  <a:pt x="602" y="631"/>
                </a:lnTo>
                <a:lnTo>
                  <a:pt x="602" y="589"/>
                </a:lnTo>
                <a:lnTo>
                  <a:pt x="618" y="589"/>
                </a:lnTo>
                <a:lnTo>
                  <a:pt x="618" y="565"/>
                </a:lnTo>
                <a:lnTo>
                  <a:pt x="633" y="565"/>
                </a:lnTo>
                <a:lnTo>
                  <a:pt x="633" y="538"/>
                </a:lnTo>
                <a:lnTo>
                  <a:pt x="649" y="538"/>
                </a:lnTo>
                <a:lnTo>
                  <a:pt x="649" y="493"/>
                </a:lnTo>
                <a:lnTo>
                  <a:pt x="664" y="493"/>
                </a:lnTo>
                <a:lnTo>
                  <a:pt x="664" y="489"/>
                </a:lnTo>
                <a:lnTo>
                  <a:pt x="680" y="489"/>
                </a:lnTo>
                <a:lnTo>
                  <a:pt x="680" y="430"/>
                </a:lnTo>
                <a:lnTo>
                  <a:pt x="695" y="430"/>
                </a:lnTo>
                <a:lnTo>
                  <a:pt x="695" y="416"/>
                </a:lnTo>
                <a:lnTo>
                  <a:pt x="711" y="416"/>
                </a:lnTo>
                <a:lnTo>
                  <a:pt x="711" y="414"/>
                </a:lnTo>
                <a:lnTo>
                  <a:pt x="726" y="414"/>
                </a:lnTo>
                <a:lnTo>
                  <a:pt x="726" y="426"/>
                </a:lnTo>
                <a:lnTo>
                  <a:pt x="742" y="426"/>
                </a:lnTo>
                <a:lnTo>
                  <a:pt x="742" y="446"/>
                </a:lnTo>
                <a:lnTo>
                  <a:pt x="757" y="446"/>
                </a:lnTo>
                <a:lnTo>
                  <a:pt x="757" y="512"/>
                </a:lnTo>
                <a:lnTo>
                  <a:pt x="772" y="512"/>
                </a:lnTo>
                <a:lnTo>
                  <a:pt x="772" y="568"/>
                </a:lnTo>
                <a:lnTo>
                  <a:pt x="788" y="568"/>
                </a:lnTo>
                <a:lnTo>
                  <a:pt x="788" y="614"/>
                </a:lnTo>
                <a:lnTo>
                  <a:pt x="803" y="614"/>
                </a:lnTo>
                <a:lnTo>
                  <a:pt x="803" y="638"/>
                </a:lnTo>
                <a:lnTo>
                  <a:pt x="819" y="638"/>
                </a:lnTo>
                <a:lnTo>
                  <a:pt x="819" y="618"/>
                </a:lnTo>
                <a:lnTo>
                  <a:pt x="834" y="618"/>
                </a:lnTo>
                <a:lnTo>
                  <a:pt x="834" y="632"/>
                </a:lnTo>
                <a:lnTo>
                  <a:pt x="850" y="632"/>
                </a:lnTo>
                <a:lnTo>
                  <a:pt x="850" y="614"/>
                </a:lnTo>
                <a:lnTo>
                  <a:pt x="865" y="614"/>
                </a:lnTo>
                <a:lnTo>
                  <a:pt x="865" y="600"/>
                </a:lnTo>
                <a:lnTo>
                  <a:pt x="881" y="600"/>
                </a:lnTo>
                <a:lnTo>
                  <a:pt x="881" y="577"/>
                </a:lnTo>
                <a:lnTo>
                  <a:pt x="896" y="577"/>
                </a:lnTo>
                <a:lnTo>
                  <a:pt x="896" y="587"/>
                </a:lnTo>
                <a:lnTo>
                  <a:pt x="911" y="587"/>
                </a:lnTo>
                <a:lnTo>
                  <a:pt x="911" y="569"/>
                </a:lnTo>
                <a:lnTo>
                  <a:pt x="927" y="569"/>
                </a:lnTo>
                <a:lnTo>
                  <a:pt x="927" y="567"/>
                </a:lnTo>
                <a:lnTo>
                  <a:pt x="942" y="567"/>
                </a:lnTo>
                <a:lnTo>
                  <a:pt x="942" y="566"/>
                </a:lnTo>
                <a:lnTo>
                  <a:pt x="958" y="566"/>
                </a:lnTo>
                <a:lnTo>
                  <a:pt x="958" y="525"/>
                </a:lnTo>
                <a:lnTo>
                  <a:pt x="973" y="525"/>
                </a:lnTo>
                <a:lnTo>
                  <a:pt x="973" y="479"/>
                </a:lnTo>
                <a:lnTo>
                  <a:pt x="989" y="479"/>
                </a:lnTo>
                <a:lnTo>
                  <a:pt x="989" y="421"/>
                </a:lnTo>
                <a:lnTo>
                  <a:pt x="1004" y="421"/>
                </a:lnTo>
                <a:lnTo>
                  <a:pt x="1004" y="360"/>
                </a:lnTo>
                <a:lnTo>
                  <a:pt x="1020" y="360"/>
                </a:lnTo>
                <a:lnTo>
                  <a:pt x="1020" y="335"/>
                </a:lnTo>
                <a:lnTo>
                  <a:pt x="1035" y="335"/>
                </a:lnTo>
                <a:lnTo>
                  <a:pt x="1035" y="334"/>
                </a:lnTo>
                <a:lnTo>
                  <a:pt x="1050" y="334"/>
                </a:lnTo>
                <a:lnTo>
                  <a:pt x="1050" y="297"/>
                </a:lnTo>
                <a:lnTo>
                  <a:pt x="1066" y="297"/>
                </a:lnTo>
                <a:lnTo>
                  <a:pt x="1066" y="323"/>
                </a:lnTo>
                <a:lnTo>
                  <a:pt x="1081" y="323"/>
                </a:lnTo>
                <a:lnTo>
                  <a:pt x="1081" y="260"/>
                </a:lnTo>
                <a:lnTo>
                  <a:pt x="1097" y="260"/>
                </a:lnTo>
                <a:lnTo>
                  <a:pt x="1097" y="227"/>
                </a:lnTo>
                <a:lnTo>
                  <a:pt x="1112" y="227"/>
                </a:lnTo>
                <a:lnTo>
                  <a:pt x="1112" y="190"/>
                </a:lnTo>
                <a:lnTo>
                  <a:pt x="1128" y="190"/>
                </a:lnTo>
                <a:lnTo>
                  <a:pt x="1128" y="135"/>
                </a:lnTo>
                <a:lnTo>
                  <a:pt x="1143" y="135"/>
                </a:lnTo>
                <a:lnTo>
                  <a:pt x="1143" y="77"/>
                </a:lnTo>
                <a:lnTo>
                  <a:pt x="1159" y="77"/>
                </a:lnTo>
                <a:lnTo>
                  <a:pt x="1159" y="83"/>
                </a:lnTo>
                <a:lnTo>
                  <a:pt x="1174" y="83"/>
                </a:lnTo>
                <a:lnTo>
                  <a:pt x="1174" y="90"/>
                </a:lnTo>
                <a:lnTo>
                  <a:pt x="1189" y="90"/>
                </a:lnTo>
                <a:lnTo>
                  <a:pt x="1189" y="88"/>
                </a:lnTo>
                <a:lnTo>
                  <a:pt x="1205" y="88"/>
                </a:lnTo>
                <a:lnTo>
                  <a:pt x="1205" y="146"/>
                </a:lnTo>
                <a:lnTo>
                  <a:pt x="1220" y="146"/>
                </a:lnTo>
                <a:lnTo>
                  <a:pt x="1220" y="179"/>
                </a:lnTo>
                <a:lnTo>
                  <a:pt x="1236" y="179"/>
                </a:lnTo>
                <a:lnTo>
                  <a:pt x="1236" y="129"/>
                </a:lnTo>
                <a:lnTo>
                  <a:pt x="1251" y="129"/>
                </a:lnTo>
                <a:lnTo>
                  <a:pt x="1251" y="69"/>
                </a:lnTo>
                <a:lnTo>
                  <a:pt x="1267" y="69"/>
                </a:lnTo>
                <a:lnTo>
                  <a:pt x="1267" y="59"/>
                </a:lnTo>
                <a:lnTo>
                  <a:pt x="1282" y="59"/>
                </a:lnTo>
                <a:lnTo>
                  <a:pt x="1282" y="16"/>
                </a:lnTo>
                <a:lnTo>
                  <a:pt x="1298" y="16"/>
                </a:lnTo>
                <a:lnTo>
                  <a:pt x="1298" y="0"/>
                </a:lnTo>
                <a:lnTo>
                  <a:pt x="1313" y="0"/>
                </a:lnTo>
                <a:lnTo>
                  <a:pt x="1313" y="29"/>
                </a:lnTo>
                <a:lnTo>
                  <a:pt x="1329" y="29"/>
                </a:lnTo>
                <a:lnTo>
                  <a:pt x="1329" y="124"/>
                </a:lnTo>
                <a:lnTo>
                  <a:pt x="1344" y="124"/>
                </a:lnTo>
                <a:lnTo>
                  <a:pt x="1344" y="332"/>
                </a:lnTo>
                <a:lnTo>
                  <a:pt x="1359" y="332"/>
                </a:lnTo>
                <a:lnTo>
                  <a:pt x="1359" y="513"/>
                </a:lnTo>
                <a:lnTo>
                  <a:pt x="1375" y="513"/>
                </a:lnTo>
                <a:lnTo>
                  <a:pt x="1375" y="640"/>
                </a:lnTo>
                <a:lnTo>
                  <a:pt x="1390" y="640"/>
                </a:lnTo>
                <a:lnTo>
                  <a:pt x="1390" y="766"/>
                </a:lnTo>
                <a:lnTo>
                  <a:pt x="1406" y="766"/>
                </a:lnTo>
                <a:lnTo>
                  <a:pt x="1406" y="792"/>
                </a:lnTo>
                <a:lnTo>
                  <a:pt x="1421" y="792"/>
                </a:lnTo>
                <a:lnTo>
                  <a:pt x="1421" y="735"/>
                </a:lnTo>
                <a:lnTo>
                  <a:pt x="1437" y="735"/>
                </a:lnTo>
                <a:lnTo>
                  <a:pt x="1437" y="717"/>
                </a:lnTo>
                <a:lnTo>
                  <a:pt x="1452" y="717"/>
                </a:lnTo>
                <a:lnTo>
                  <a:pt x="1452" y="683"/>
                </a:lnTo>
                <a:lnTo>
                  <a:pt x="1468" y="683"/>
                </a:lnTo>
                <a:lnTo>
                  <a:pt x="1468" y="634"/>
                </a:lnTo>
                <a:lnTo>
                  <a:pt x="1483" y="634"/>
                </a:lnTo>
                <a:lnTo>
                  <a:pt x="1483" y="571"/>
                </a:lnTo>
                <a:lnTo>
                  <a:pt x="1498" y="571"/>
                </a:lnTo>
                <a:lnTo>
                  <a:pt x="1498" y="446"/>
                </a:lnTo>
                <a:lnTo>
                  <a:pt x="1514" y="446"/>
                </a:lnTo>
                <a:lnTo>
                  <a:pt x="1514" y="400"/>
                </a:lnTo>
              </a:path>
            </a:pathLst>
          </a:custGeom>
          <a:noFill/>
          <a:ln w="23813">
            <a:solidFill>
              <a:schemeClr val="tx1"/>
            </a:solidFill>
            <a:prstDash val="solid"/>
            <a:round/>
            <a:headEnd/>
            <a:tailEnd/>
          </a:ln>
        </p:spPr>
        <p:txBody>
          <a:bodyPr/>
          <a:lstStyle/>
          <a:p>
            <a:pPr>
              <a:defRPr/>
            </a:pPr>
            <a:endParaRPr lang="fr-CH"/>
          </a:p>
        </p:txBody>
      </p:sp>
      <p:sp>
        <p:nvSpPr>
          <p:cNvPr id="176" name="Freeform 129"/>
          <p:cNvSpPr>
            <a:spLocks/>
          </p:cNvSpPr>
          <p:nvPr/>
        </p:nvSpPr>
        <p:spPr bwMode="auto">
          <a:xfrm>
            <a:off x="6619877" y="2493256"/>
            <a:ext cx="1784350" cy="738187"/>
          </a:xfrm>
          <a:custGeom>
            <a:avLst/>
            <a:gdLst/>
            <a:ahLst/>
            <a:cxnLst>
              <a:cxn ang="0">
                <a:pos x="15" y="320"/>
              </a:cxn>
              <a:cxn ang="0">
                <a:pos x="46" y="250"/>
              </a:cxn>
              <a:cxn ang="0">
                <a:pos x="77" y="287"/>
              </a:cxn>
              <a:cxn ang="0">
                <a:pos x="108" y="319"/>
              </a:cxn>
              <a:cxn ang="0">
                <a:pos x="139" y="379"/>
              </a:cxn>
              <a:cxn ang="0">
                <a:pos x="170" y="318"/>
              </a:cxn>
              <a:cxn ang="0">
                <a:pos x="201" y="304"/>
              </a:cxn>
              <a:cxn ang="0">
                <a:pos x="232" y="311"/>
              </a:cxn>
              <a:cxn ang="0">
                <a:pos x="263" y="357"/>
              </a:cxn>
              <a:cxn ang="0">
                <a:pos x="293" y="245"/>
              </a:cxn>
              <a:cxn ang="0">
                <a:pos x="324" y="168"/>
              </a:cxn>
              <a:cxn ang="0">
                <a:pos x="355" y="97"/>
              </a:cxn>
              <a:cxn ang="0">
                <a:pos x="386" y="38"/>
              </a:cxn>
              <a:cxn ang="0">
                <a:pos x="417" y="58"/>
              </a:cxn>
              <a:cxn ang="0">
                <a:pos x="448" y="124"/>
              </a:cxn>
              <a:cxn ang="0">
                <a:pos x="479" y="138"/>
              </a:cxn>
              <a:cxn ang="0">
                <a:pos x="510" y="256"/>
              </a:cxn>
              <a:cxn ang="0">
                <a:pos x="541" y="293"/>
              </a:cxn>
              <a:cxn ang="0">
                <a:pos x="571" y="305"/>
              </a:cxn>
              <a:cxn ang="0">
                <a:pos x="602" y="299"/>
              </a:cxn>
              <a:cxn ang="0">
                <a:pos x="633" y="300"/>
              </a:cxn>
              <a:cxn ang="0">
                <a:pos x="664" y="354"/>
              </a:cxn>
              <a:cxn ang="0">
                <a:pos x="695" y="532"/>
              </a:cxn>
              <a:cxn ang="0">
                <a:pos x="726" y="571"/>
              </a:cxn>
              <a:cxn ang="0">
                <a:pos x="757" y="552"/>
              </a:cxn>
              <a:cxn ang="0">
                <a:pos x="788" y="374"/>
              </a:cxn>
              <a:cxn ang="0">
                <a:pos x="819" y="253"/>
              </a:cxn>
              <a:cxn ang="0">
                <a:pos x="850" y="175"/>
              </a:cxn>
              <a:cxn ang="0">
                <a:pos x="880" y="100"/>
              </a:cxn>
              <a:cxn ang="0">
                <a:pos x="911" y="28"/>
              </a:cxn>
              <a:cxn ang="0">
                <a:pos x="942" y="99"/>
              </a:cxn>
              <a:cxn ang="0">
                <a:pos x="973" y="239"/>
              </a:cxn>
              <a:cxn ang="0">
                <a:pos x="1004" y="286"/>
              </a:cxn>
              <a:cxn ang="0">
                <a:pos x="1035" y="229"/>
              </a:cxn>
              <a:cxn ang="0">
                <a:pos x="1066" y="109"/>
              </a:cxn>
              <a:cxn ang="0">
                <a:pos x="1097" y="62"/>
              </a:cxn>
              <a:cxn ang="0">
                <a:pos x="1128" y="0"/>
              </a:cxn>
              <a:cxn ang="0">
                <a:pos x="1159" y="156"/>
              </a:cxn>
              <a:cxn ang="0">
                <a:pos x="1189" y="340"/>
              </a:cxn>
              <a:cxn ang="0">
                <a:pos x="1220" y="450"/>
              </a:cxn>
              <a:cxn ang="0">
                <a:pos x="1251" y="459"/>
              </a:cxn>
              <a:cxn ang="0">
                <a:pos x="1282" y="296"/>
              </a:cxn>
              <a:cxn ang="0">
                <a:pos x="1313" y="143"/>
              </a:cxn>
              <a:cxn ang="0">
                <a:pos x="1344" y="226"/>
              </a:cxn>
              <a:cxn ang="0">
                <a:pos x="1375" y="367"/>
              </a:cxn>
              <a:cxn ang="0">
                <a:pos x="1406" y="437"/>
              </a:cxn>
              <a:cxn ang="0">
                <a:pos x="1437" y="535"/>
              </a:cxn>
              <a:cxn ang="0">
                <a:pos x="1467" y="536"/>
              </a:cxn>
              <a:cxn ang="0">
                <a:pos x="1498" y="476"/>
              </a:cxn>
            </a:cxnLst>
            <a:rect l="0" t="0" r="r" b="b"/>
            <a:pathLst>
              <a:path w="1498" h="620">
                <a:moveTo>
                  <a:pt x="0" y="320"/>
                </a:moveTo>
                <a:lnTo>
                  <a:pt x="0" y="320"/>
                </a:lnTo>
                <a:lnTo>
                  <a:pt x="0" y="320"/>
                </a:lnTo>
                <a:lnTo>
                  <a:pt x="15" y="320"/>
                </a:lnTo>
                <a:lnTo>
                  <a:pt x="15" y="284"/>
                </a:lnTo>
                <a:lnTo>
                  <a:pt x="31" y="284"/>
                </a:lnTo>
                <a:lnTo>
                  <a:pt x="31" y="250"/>
                </a:lnTo>
                <a:lnTo>
                  <a:pt x="46" y="250"/>
                </a:lnTo>
                <a:lnTo>
                  <a:pt x="46" y="262"/>
                </a:lnTo>
                <a:lnTo>
                  <a:pt x="62" y="262"/>
                </a:lnTo>
                <a:lnTo>
                  <a:pt x="62" y="287"/>
                </a:lnTo>
                <a:lnTo>
                  <a:pt x="77" y="287"/>
                </a:lnTo>
                <a:lnTo>
                  <a:pt x="77" y="263"/>
                </a:lnTo>
                <a:lnTo>
                  <a:pt x="93" y="263"/>
                </a:lnTo>
                <a:lnTo>
                  <a:pt x="93" y="319"/>
                </a:lnTo>
                <a:lnTo>
                  <a:pt x="108" y="319"/>
                </a:lnTo>
                <a:lnTo>
                  <a:pt x="108" y="350"/>
                </a:lnTo>
                <a:lnTo>
                  <a:pt x="123" y="350"/>
                </a:lnTo>
                <a:lnTo>
                  <a:pt x="123" y="379"/>
                </a:lnTo>
                <a:lnTo>
                  <a:pt x="139" y="379"/>
                </a:lnTo>
                <a:lnTo>
                  <a:pt x="139" y="371"/>
                </a:lnTo>
                <a:lnTo>
                  <a:pt x="154" y="371"/>
                </a:lnTo>
                <a:lnTo>
                  <a:pt x="154" y="318"/>
                </a:lnTo>
                <a:lnTo>
                  <a:pt x="170" y="318"/>
                </a:lnTo>
                <a:lnTo>
                  <a:pt x="170" y="291"/>
                </a:lnTo>
                <a:lnTo>
                  <a:pt x="185" y="291"/>
                </a:lnTo>
                <a:lnTo>
                  <a:pt x="185" y="304"/>
                </a:lnTo>
                <a:lnTo>
                  <a:pt x="201" y="304"/>
                </a:lnTo>
                <a:lnTo>
                  <a:pt x="201" y="274"/>
                </a:lnTo>
                <a:lnTo>
                  <a:pt x="216" y="274"/>
                </a:lnTo>
                <a:lnTo>
                  <a:pt x="216" y="311"/>
                </a:lnTo>
                <a:lnTo>
                  <a:pt x="232" y="311"/>
                </a:lnTo>
                <a:lnTo>
                  <a:pt x="232" y="323"/>
                </a:lnTo>
                <a:lnTo>
                  <a:pt x="247" y="323"/>
                </a:lnTo>
                <a:lnTo>
                  <a:pt x="247" y="357"/>
                </a:lnTo>
                <a:lnTo>
                  <a:pt x="263" y="357"/>
                </a:lnTo>
                <a:lnTo>
                  <a:pt x="263" y="322"/>
                </a:lnTo>
                <a:lnTo>
                  <a:pt x="278" y="322"/>
                </a:lnTo>
                <a:lnTo>
                  <a:pt x="278" y="245"/>
                </a:lnTo>
                <a:lnTo>
                  <a:pt x="293" y="245"/>
                </a:lnTo>
                <a:lnTo>
                  <a:pt x="293" y="252"/>
                </a:lnTo>
                <a:lnTo>
                  <a:pt x="309" y="252"/>
                </a:lnTo>
                <a:lnTo>
                  <a:pt x="309" y="168"/>
                </a:lnTo>
                <a:lnTo>
                  <a:pt x="324" y="168"/>
                </a:lnTo>
                <a:lnTo>
                  <a:pt x="324" y="150"/>
                </a:lnTo>
                <a:lnTo>
                  <a:pt x="340" y="150"/>
                </a:lnTo>
                <a:lnTo>
                  <a:pt x="340" y="97"/>
                </a:lnTo>
                <a:lnTo>
                  <a:pt x="355" y="97"/>
                </a:lnTo>
                <a:lnTo>
                  <a:pt x="355" y="112"/>
                </a:lnTo>
                <a:lnTo>
                  <a:pt x="371" y="112"/>
                </a:lnTo>
                <a:lnTo>
                  <a:pt x="371" y="38"/>
                </a:lnTo>
                <a:lnTo>
                  <a:pt x="386" y="38"/>
                </a:lnTo>
                <a:lnTo>
                  <a:pt x="386" y="63"/>
                </a:lnTo>
                <a:lnTo>
                  <a:pt x="402" y="63"/>
                </a:lnTo>
                <a:lnTo>
                  <a:pt x="402" y="58"/>
                </a:lnTo>
                <a:lnTo>
                  <a:pt x="417" y="58"/>
                </a:lnTo>
                <a:lnTo>
                  <a:pt x="417" y="100"/>
                </a:lnTo>
                <a:lnTo>
                  <a:pt x="432" y="100"/>
                </a:lnTo>
                <a:lnTo>
                  <a:pt x="432" y="124"/>
                </a:lnTo>
                <a:lnTo>
                  <a:pt x="448" y="124"/>
                </a:lnTo>
                <a:lnTo>
                  <a:pt x="448" y="92"/>
                </a:lnTo>
                <a:lnTo>
                  <a:pt x="463" y="92"/>
                </a:lnTo>
                <a:lnTo>
                  <a:pt x="463" y="138"/>
                </a:lnTo>
                <a:lnTo>
                  <a:pt x="479" y="138"/>
                </a:lnTo>
                <a:lnTo>
                  <a:pt x="479" y="167"/>
                </a:lnTo>
                <a:lnTo>
                  <a:pt x="494" y="167"/>
                </a:lnTo>
                <a:lnTo>
                  <a:pt x="494" y="256"/>
                </a:lnTo>
                <a:lnTo>
                  <a:pt x="510" y="256"/>
                </a:lnTo>
                <a:lnTo>
                  <a:pt x="510" y="300"/>
                </a:lnTo>
                <a:lnTo>
                  <a:pt x="525" y="300"/>
                </a:lnTo>
                <a:lnTo>
                  <a:pt x="525" y="293"/>
                </a:lnTo>
                <a:lnTo>
                  <a:pt x="541" y="293"/>
                </a:lnTo>
                <a:lnTo>
                  <a:pt x="541" y="288"/>
                </a:lnTo>
                <a:lnTo>
                  <a:pt x="556" y="288"/>
                </a:lnTo>
                <a:lnTo>
                  <a:pt x="556" y="305"/>
                </a:lnTo>
                <a:lnTo>
                  <a:pt x="571" y="305"/>
                </a:lnTo>
                <a:lnTo>
                  <a:pt x="571" y="296"/>
                </a:lnTo>
                <a:lnTo>
                  <a:pt x="587" y="296"/>
                </a:lnTo>
                <a:lnTo>
                  <a:pt x="587" y="299"/>
                </a:lnTo>
                <a:lnTo>
                  <a:pt x="602" y="299"/>
                </a:lnTo>
                <a:lnTo>
                  <a:pt x="602" y="316"/>
                </a:lnTo>
                <a:lnTo>
                  <a:pt x="618" y="316"/>
                </a:lnTo>
                <a:lnTo>
                  <a:pt x="618" y="300"/>
                </a:lnTo>
                <a:lnTo>
                  <a:pt x="633" y="300"/>
                </a:lnTo>
                <a:lnTo>
                  <a:pt x="633" y="331"/>
                </a:lnTo>
                <a:lnTo>
                  <a:pt x="649" y="331"/>
                </a:lnTo>
                <a:lnTo>
                  <a:pt x="649" y="354"/>
                </a:lnTo>
                <a:lnTo>
                  <a:pt x="664" y="354"/>
                </a:lnTo>
                <a:lnTo>
                  <a:pt x="664" y="439"/>
                </a:lnTo>
                <a:lnTo>
                  <a:pt x="680" y="439"/>
                </a:lnTo>
                <a:lnTo>
                  <a:pt x="680" y="532"/>
                </a:lnTo>
                <a:lnTo>
                  <a:pt x="695" y="532"/>
                </a:lnTo>
                <a:lnTo>
                  <a:pt x="695" y="620"/>
                </a:lnTo>
                <a:lnTo>
                  <a:pt x="711" y="620"/>
                </a:lnTo>
                <a:lnTo>
                  <a:pt x="711" y="571"/>
                </a:lnTo>
                <a:lnTo>
                  <a:pt x="726" y="571"/>
                </a:lnTo>
                <a:lnTo>
                  <a:pt x="726" y="568"/>
                </a:lnTo>
                <a:lnTo>
                  <a:pt x="741" y="568"/>
                </a:lnTo>
                <a:lnTo>
                  <a:pt x="741" y="552"/>
                </a:lnTo>
                <a:lnTo>
                  <a:pt x="757" y="552"/>
                </a:lnTo>
                <a:lnTo>
                  <a:pt x="757" y="462"/>
                </a:lnTo>
                <a:lnTo>
                  <a:pt x="772" y="462"/>
                </a:lnTo>
                <a:lnTo>
                  <a:pt x="772" y="374"/>
                </a:lnTo>
                <a:lnTo>
                  <a:pt x="788" y="374"/>
                </a:lnTo>
                <a:lnTo>
                  <a:pt x="788" y="298"/>
                </a:lnTo>
                <a:lnTo>
                  <a:pt x="803" y="298"/>
                </a:lnTo>
                <a:lnTo>
                  <a:pt x="803" y="253"/>
                </a:lnTo>
                <a:lnTo>
                  <a:pt x="819" y="253"/>
                </a:lnTo>
                <a:lnTo>
                  <a:pt x="819" y="177"/>
                </a:lnTo>
                <a:lnTo>
                  <a:pt x="834" y="177"/>
                </a:lnTo>
                <a:lnTo>
                  <a:pt x="834" y="175"/>
                </a:lnTo>
                <a:lnTo>
                  <a:pt x="850" y="175"/>
                </a:lnTo>
                <a:lnTo>
                  <a:pt x="850" y="75"/>
                </a:lnTo>
                <a:lnTo>
                  <a:pt x="865" y="75"/>
                </a:lnTo>
                <a:lnTo>
                  <a:pt x="865" y="100"/>
                </a:lnTo>
                <a:lnTo>
                  <a:pt x="880" y="100"/>
                </a:lnTo>
                <a:lnTo>
                  <a:pt x="880" y="70"/>
                </a:lnTo>
                <a:lnTo>
                  <a:pt x="896" y="70"/>
                </a:lnTo>
                <a:lnTo>
                  <a:pt x="896" y="28"/>
                </a:lnTo>
                <a:lnTo>
                  <a:pt x="911" y="28"/>
                </a:lnTo>
                <a:lnTo>
                  <a:pt x="911" y="79"/>
                </a:lnTo>
                <a:lnTo>
                  <a:pt x="927" y="79"/>
                </a:lnTo>
                <a:lnTo>
                  <a:pt x="927" y="99"/>
                </a:lnTo>
                <a:lnTo>
                  <a:pt x="942" y="99"/>
                </a:lnTo>
                <a:lnTo>
                  <a:pt x="942" y="144"/>
                </a:lnTo>
                <a:lnTo>
                  <a:pt x="958" y="144"/>
                </a:lnTo>
                <a:lnTo>
                  <a:pt x="958" y="239"/>
                </a:lnTo>
                <a:lnTo>
                  <a:pt x="973" y="239"/>
                </a:lnTo>
                <a:lnTo>
                  <a:pt x="973" y="284"/>
                </a:lnTo>
                <a:lnTo>
                  <a:pt x="989" y="284"/>
                </a:lnTo>
                <a:lnTo>
                  <a:pt x="989" y="286"/>
                </a:lnTo>
                <a:lnTo>
                  <a:pt x="1004" y="286"/>
                </a:lnTo>
                <a:lnTo>
                  <a:pt x="1004" y="292"/>
                </a:lnTo>
                <a:lnTo>
                  <a:pt x="1019" y="292"/>
                </a:lnTo>
                <a:lnTo>
                  <a:pt x="1019" y="229"/>
                </a:lnTo>
                <a:lnTo>
                  <a:pt x="1035" y="229"/>
                </a:lnTo>
                <a:lnTo>
                  <a:pt x="1035" y="147"/>
                </a:lnTo>
                <a:lnTo>
                  <a:pt x="1050" y="147"/>
                </a:lnTo>
                <a:lnTo>
                  <a:pt x="1050" y="109"/>
                </a:lnTo>
                <a:lnTo>
                  <a:pt x="1066" y="109"/>
                </a:lnTo>
                <a:lnTo>
                  <a:pt x="1066" y="67"/>
                </a:lnTo>
                <a:lnTo>
                  <a:pt x="1081" y="67"/>
                </a:lnTo>
                <a:lnTo>
                  <a:pt x="1081" y="62"/>
                </a:lnTo>
                <a:lnTo>
                  <a:pt x="1097" y="62"/>
                </a:lnTo>
                <a:lnTo>
                  <a:pt x="1097" y="28"/>
                </a:lnTo>
                <a:lnTo>
                  <a:pt x="1112" y="28"/>
                </a:lnTo>
                <a:lnTo>
                  <a:pt x="1112" y="0"/>
                </a:lnTo>
                <a:lnTo>
                  <a:pt x="1128" y="0"/>
                </a:lnTo>
                <a:lnTo>
                  <a:pt x="1128" y="79"/>
                </a:lnTo>
                <a:lnTo>
                  <a:pt x="1143" y="79"/>
                </a:lnTo>
                <a:lnTo>
                  <a:pt x="1143" y="156"/>
                </a:lnTo>
                <a:lnTo>
                  <a:pt x="1159" y="156"/>
                </a:lnTo>
                <a:lnTo>
                  <a:pt x="1159" y="296"/>
                </a:lnTo>
                <a:lnTo>
                  <a:pt x="1174" y="296"/>
                </a:lnTo>
                <a:lnTo>
                  <a:pt x="1174" y="340"/>
                </a:lnTo>
                <a:lnTo>
                  <a:pt x="1189" y="340"/>
                </a:lnTo>
                <a:lnTo>
                  <a:pt x="1189" y="444"/>
                </a:lnTo>
                <a:lnTo>
                  <a:pt x="1205" y="444"/>
                </a:lnTo>
                <a:lnTo>
                  <a:pt x="1205" y="450"/>
                </a:lnTo>
                <a:lnTo>
                  <a:pt x="1220" y="450"/>
                </a:lnTo>
                <a:lnTo>
                  <a:pt x="1220" y="447"/>
                </a:lnTo>
                <a:lnTo>
                  <a:pt x="1236" y="447"/>
                </a:lnTo>
                <a:lnTo>
                  <a:pt x="1236" y="459"/>
                </a:lnTo>
                <a:lnTo>
                  <a:pt x="1251" y="459"/>
                </a:lnTo>
                <a:lnTo>
                  <a:pt x="1251" y="399"/>
                </a:lnTo>
                <a:lnTo>
                  <a:pt x="1267" y="399"/>
                </a:lnTo>
                <a:lnTo>
                  <a:pt x="1267" y="296"/>
                </a:lnTo>
                <a:lnTo>
                  <a:pt x="1282" y="296"/>
                </a:lnTo>
                <a:lnTo>
                  <a:pt x="1282" y="175"/>
                </a:lnTo>
                <a:lnTo>
                  <a:pt x="1298" y="175"/>
                </a:lnTo>
                <a:lnTo>
                  <a:pt x="1298" y="143"/>
                </a:lnTo>
                <a:lnTo>
                  <a:pt x="1313" y="143"/>
                </a:lnTo>
                <a:lnTo>
                  <a:pt x="1313" y="144"/>
                </a:lnTo>
                <a:lnTo>
                  <a:pt x="1328" y="144"/>
                </a:lnTo>
                <a:lnTo>
                  <a:pt x="1328" y="226"/>
                </a:lnTo>
                <a:lnTo>
                  <a:pt x="1344" y="226"/>
                </a:lnTo>
                <a:lnTo>
                  <a:pt x="1344" y="285"/>
                </a:lnTo>
                <a:lnTo>
                  <a:pt x="1359" y="285"/>
                </a:lnTo>
                <a:lnTo>
                  <a:pt x="1359" y="367"/>
                </a:lnTo>
                <a:lnTo>
                  <a:pt x="1375" y="367"/>
                </a:lnTo>
                <a:lnTo>
                  <a:pt x="1375" y="442"/>
                </a:lnTo>
                <a:lnTo>
                  <a:pt x="1390" y="442"/>
                </a:lnTo>
                <a:lnTo>
                  <a:pt x="1390" y="437"/>
                </a:lnTo>
                <a:lnTo>
                  <a:pt x="1406" y="437"/>
                </a:lnTo>
                <a:lnTo>
                  <a:pt x="1406" y="503"/>
                </a:lnTo>
                <a:lnTo>
                  <a:pt x="1421" y="503"/>
                </a:lnTo>
                <a:lnTo>
                  <a:pt x="1421" y="535"/>
                </a:lnTo>
                <a:lnTo>
                  <a:pt x="1437" y="535"/>
                </a:lnTo>
                <a:lnTo>
                  <a:pt x="1437" y="535"/>
                </a:lnTo>
                <a:lnTo>
                  <a:pt x="1452" y="535"/>
                </a:lnTo>
                <a:lnTo>
                  <a:pt x="1452" y="536"/>
                </a:lnTo>
                <a:lnTo>
                  <a:pt x="1467" y="536"/>
                </a:lnTo>
                <a:lnTo>
                  <a:pt x="1467" y="526"/>
                </a:lnTo>
                <a:lnTo>
                  <a:pt x="1483" y="526"/>
                </a:lnTo>
                <a:lnTo>
                  <a:pt x="1483" y="476"/>
                </a:lnTo>
                <a:lnTo>
                  <a:pt x="1498" y="476"/>
                </a:lnTo>
                <a:lnTo>
                  <a:pt x="1498" y="458"/>
                </a:lnTo>
              </a:path>
            </a:pathLst>
          </a:custGeom>
          <a:noFill/>
          <a:ln w="23813">
            <a:solidFill>
              <a:schemeClr val="tx1"/>
            </a:solidFill>
            <a:prstDash val="solid"/>
            <a:round/>
            <a:headEnd/>
            <a:tailEnd/>
          </a:ln>
        </p:spPr>
        <p:txBody>
          <a:bodyPr/>
          <a:lstStyle/>
          <a:p>
            <a:pPr>
              <a:defRPr/>
            </a:pPr>
            <a:endParaRPr lang="fr-CH"/>
          </a:p>
        </p:txBody>
      </p:sp>
      <p:sp>
        <p:nvSpPr>
          <p:cNvPr id="177" name="Freeform 130"/>
          <p:cNvSpPr>
            <a:spLocks/>
          </p:cNvSpPr>
          <p:nvPr/>
        </p:nvSpPr>
        <p:spPr bwMode="auto">
          <a:xfrm>
            <a:off x="8404228" y="2675818"/>
            <a:ext cx="993775" cy="625475"/>
          </a:xfrm>
          <a:custGeom>
            <a:avLst/>
            <a:gdLst/>
            <a:ahLst/>
            <a:cxnLst>
              <a:cxn ang="0">
                <a:pos x="0" y="356"/>
              </a:cxn>
              <a:cxn ang="0">
                <a:pos x="16" y="356"/>
              </a:cxn>
              <a:cxn ang="0">
                <a:pos x="31" y="352"/>
              </a:cxn>
              <a:cxn ang="0">
                <a:pos x="47" y="312"/>
              </a:cxn>
              <a:cxn ang="0">
                <a:pos x="62" y="273"/>
              </a:cxn>
              <a:cxn ang="0">
                <a:pos x="78" y="276"/>
              </a:cxn>
              <a:cxn ang="0">
                <a:pos x="93" y="197"/>
              </a:cxn>
              <a:cxn ang="0">
                <a:pos x="108" y="219"/>
              </a:cxn>
              <a:cxn ang="0">
                <a:pos x="124" y="199"/>
              </a:cxn>
              <a:cxn ang="0">
                <a:pos x="139" y="216"/>
              </a:cxn>
              <a:cxn ang="0">
                <a:pos x="155" y="260"/>
              </a:cxn>
              <a:cxn ang="0">
                <a:pos x="170" y="293"/>
              </a:cxn>
              <a:cxn ang="0">
                <a:pos x="186" y="291"/>
              </a:cxn>
              <a:cxn ang="0">
                <a:pos x="201" y="339"/>
              </a:cxn>
              <a:cxn ang="0">
                <a:pos x="217" y="353"/>
              </a:cxn>
              <a:cxn ang="0">
                <a:pos x="232" y="254"/>
              </a:cxn>
              <a:cxn ang="0">
                <a:pos x="248" y="286"/>
              </a:cxn>
              <a:cxn ang="0">
                <a:pos x="263" y="237"/>
              </a:cxn>
              <a:cxn ang="0">
                <a:pos x="278" y="256"/>
              </a:cxn>
              <a:cxn ang="0">
                <a:pos x="294" y="268"/>
              </a:cxn>
              <a:cxn ang="0">
                <a:pos x="309" y="321"/>
              </a:cxn>
              <a:cxn ang="0">
                <a:pos x="325" y="385"/>
              </a:cxn>
              <a:cxn ang="0">
                <a:pos x="340" y="403"/>
              </a:cxn>
              <a:cxn ang="0">
                <a:pos x="356" y="445"/>
              </a:cxn>
              <a:cxn ang="0">
                <a:pos x="371" y="488"/>
              </a:cxn>
              <a:cxn ang="0">
                <a:pos x="387" y="525"/>
              </a:cxn>
              <a:cxn ang="0">
                <a:pos x="402" y="483"/>
              </a:cxn>
              <a:cxn ang="0">
                <a:pos x="417" y="472"/>
              </a:cxn>
              <a:cxn ang="0">
                <a:pos x="433" y="389"/>
              </a:cxn>
              <a:cxn ang="0">
                <a:pos x="448" y="361"/>
              </a:cxn>
              <a:cxn ang="0">
                <a:pos x="464" y="325"/>
              </a:cxn>
              <a:cxn ang="0">
                <a:pos x="479" y="269"/>
              </a:cxn>
              <a:cxn ang="0">
                <a:pos x="495" y="274"/>
              </a:cxn>
              <a:cxn ang="0">
                <a:pos x="510" y="203"/>
              </a:cxn>
              <a:cxn ang="0">
                <a:pos x="526" y="170"/>
              </a:cxn>
              <a:cxn ang="0">
                <a:pos x="541" y="229"/>
              </a:cxn>
              <a:cxn ang="0">
                <a:pos x="556" y="283"/>
              </a:cxn>
              <a:cxn ang="0">
                <a:pos x="572" y="253"/>
              </a:cxn>
              <a:cxn ang="0">
                <a:pos x="587" y="272"/>
              </a:cxn>
              <a:cxn ang="0">
                <a:pos x="603" y="279"/>
              </a:cxn>
              <a:cxn ang="0">
                <a:pos x="618" y="298"/>
              </a:cxn>
              <a:cxn ang="0">
                <a:pos x="634" y="283"/>
              </a:cxn>
              <a:cxn ang="0">
                <a:pos x="649" y="208"/>
              </a:cxn>
              <a:cxn ang="0">
                <a:pos x="665" y="203"/>
              </a:cxn>
              <a:cxn ang="0">
                <a:pos x="680" y="150"/>
              </a:cxn>
              <a:cxn ang="0">
                <a:pos x="696" y="61"/>
              </a:cxn>
              <a:cxn ang="0">
                <a:pos x="711" y="32"/>
              </a:cxn>
              <a:cxn ang="0">
                <a:pos x="726" y="48"/>
              </a:cxn>
              <a:cxn ang="0">
                <a:pos x="742" y="35"/>
              </a:cxn>
              <a:cxn ang="0">
                <a:pos x="757" y="0"/>
              </a:cxn>
              <a:cxn ang="0">
                <a:pos x="773" y="4"/>
              </a:cxn>
              <a:cxn ang="0">
                <a:pos x="788" y="40"/>
              </a:cxn>
              <a:cxn ang="0">
                <a:pos x="804" y="84"/>
              </a:cxn>
              <a:cxn ang="0">
                <a:pos x="819" y="98"/>
              </a:cxn>
              <a:cxn ang="0">
                <a:pos x="835" y="137"/>
              </a:cxn>
            </a:cxnLst>
            <a:rect l="0" t="0" r="r" b="b"/>
            <a:pathLst>
              <a:path w="835" h="525">
                <a:moveTo>
                  <a:pt x="0" y="356"/>
                </a:moveTo>
                <a:lnTo>
                  <a:pt x="0" y="356"/>
                </a:lnTo>
                <a:lnTo>
                  <a:pt x="0" y="356"/>
                </a:lnTo>
                <a:lnTo>
                  <a:pt x="16" y="356"/>
                </a:lnTo>
                <a:lnTo>
                  <a:pt x="16" y="352"/>
                </a:lnTo>
                <a:lnTo>
                  <a:pt x="31" y="352"/>
                </a:lnTo>
                <a:lnTo>
                  <a:pt x="31" y="312"/>
                </a:lnTo>
                <a:lnTo>
                  <a:pt x="47" y="312"/>
                </a:lnTo>
                <a:lnTo>
                  <a:pt x="47" y="273"/>
                </a:lnTo>
                <a:lnTo>
                  <a:pt x="62" y="273"/>
                </a:lnTo>
                <a:lnTo>
                  <a:pt x="62" y="276"/>
                </a:lnTo>
                <a:lnTo>
                  <a:pt x="78" y="276"/>
                </a:lnTo>
                <a:lnTo>
                  <a:pt x="78" y="197"/>
                </a:lnTo>
                <a:lnTo>
                  <a:pt x="93" y="197"/>
                </a:lnTo>
                <a:lnTo>
                  <a:pt x="93" y="219"/>
                </a:lnTo>
                <a:lnTo>
                  <a:pt x="108" y="219"/>
                </a:lnTo>
                <a:lnTo>
                  <a:pt x="108" y="199"/>
                </a:lnTo>
                <a:lnTo>
                  <a:pt x="124" y="199"/>
                </a:lnTo>
                <a:lnTo>
                  <a:pt x="124" y="216"/>
                </a:lnTo>
                <a:lnTo>
                  <a:pt x="139" y="216"/>
                </a:lnTo>
                <a:lnTo>
                  <a:pt x="139" y="260"/>
                </a:lnTo>
                <a:lnTo>
                  <a:pt x="155" y="260"/>
                </a:lnTo>
                <a:lnTo>
                  <a:pt x="155" y="293"/>
                </a:lnTo>
                <a:lnTo>
                  <a:pt x="170" y="293"/>
                </a:lnTo>
                <a:lnTo>
                  <a:pt x="170" y="291"/>
                </a:lnTo>
                <a:lnTo>
                  <a:pt x="186" y="291"/>
                </a:lnTo>
                <a:lnTo>
                  <a:pt x="186" y="339"/>
                </a:lnTo>
                <a:lnTo>
                  <a:pt x="201" y="339"/>
                </a:lnTo>
                <a:lnTo>
                  <a:pt x="201" y="353"/>
                </a:lnTo>
                <a:lnTo>
                  <a:pt x="217" y="353"/>
                </a:lnTo>
                <a:lnTo>
                  <a:pt x="217" y="254"/>
                </a:lnTo>
                <a:lnTo>
                  <a:pt x="232" y="254"/>
                </a:lnTo>
                <a:lnTo>
                  <a:pt x="232" y="286"/>
                </a:lnTo>
                <a:lnTo>
                  <a:pt x="248" y="286"/>
                </a:lnTo>
                <a:lnTo>
                  <a:pt x="248" y="237"/>
                </a:lnTo>
                <a:lnTo>
                  <a:pt x="263" y="237"/>
                </a:lnTo>
                <a:lnTo>
                  <a:pt x="263" y="256"/>
                </a:lnTo>
                <a:lnTo>
                  <a:pt x="278" y="256"/>
                </a:lnTo>
                <a:lnTo>
                  <a:pt x="278" y="268"/>
                </a:lnTo>
                <a:lnTo>
                  <a:pt x="294" y="268"/>
                </a:lnTo>
                <a:lnTo>
                  <a:pt x="294" y="321"/>
                </a:lnTo>
                <a:lnTo>
                  <a:pt x="309" y="321"/>
                </a:lnTo>
                <a:lnTo>
                  <a:pt x="309" y="385"/>
                </a:lnTo>
                <a:lnTo>
                  <a:pt x="325" y="385"/>
                </a:lnTo>
                <a:lnTo>
                  <a:pt x="325" y="403"/>
                </a:lnTo>
                <a:lnTo>
                  <a:pt x="340" y="403"/>
                </a:lnTo>
                <a:lnTo>
                  <a:pt x="340" y="445"/>
                </a:lnTo>
                <a:lnTo>
                  <a:pt x="356" y="445"/>
                </a:lnTo>
                <a:lnTo>
                  <a:pt x="356" y="488"/>
                </a:lnTo>
                <a:lnTo>
                  <a:pt x="371" y="488"/>
                </a:lnTo>
                <a:lnTo>
                  <a:pt x="371" y="525"/>
                </a:lnTo>
                <a:lnTo>
                  <a:pt x="387" y="525"/>
                </a:lnTo>
                <a:lnTo>
                  <a:pt x="387" y="483"/>
                </a:lnTo>
                <a:lnTo>
                  <a:pt x="402" y="483"/>
                </a:lnTo>
                <a:lnTo>
                  <a:pt x="402" y="472"/>
                </a:lnTo>
                <a:lnTo>
                  <a:pt x="417" y="472"/>
                </a:lnTo>
                <a:lnTo>
                  <a:pt x="417" y="389"/>
                </a:lnTo>
                <a:lnTo>
                  <a:pt x="433" y="389"/>
                </a:lnTo>
                <a:lnTo>
                  <a:pt x="433" y="361"/>
                </a:lnTo>
                <a:lnTo>
                  <a:pt x="448" y="361"/>
                </a:lnTo>
                <a:lnTo>
                  <a:pt x="448" y="325"/>
                </a:lnTo>
                <a:lnTo>
                  <a:pt x="464" y="325"/>
                </a:lnTo>
                <a:lnTo>
                  <a:pt x="464" y="269"/>
                </a:lnTo>
                <a:lnTo>
                  <a:pt x="479" y="269"/>
                </a:lnTo>
                <a:lnTo>
                  <a:pt x="479" y="274"/>
                </a:lnTo>
                <a:lnTo>
                  <a:pt x="495" y="274"/>
                </a:lnTo>
                <a:lnTo>
                  <a:pt x="495" y="203"/>
                </a:lnTo>
                <a:lnTo>
                  <a:pt x="510" y="203"/>
                </a:lnTo>
                <a:lnTo>
                  <a:pt x="510" y="170"/>
                </a:lnTo>
                <a:lnTo>
                  <a:pt x="526" y="170"/>
                </a:lnTo>
                <a:lnTo>
                  <a:pt x="526" y="229"/>
                </a:lnTo>
                <a:lnTo>
                  <a:pt x="541" y="229"/>
                </a:lnTo>
                <a:lnTo>
                  <a:pt x="541" y="283"/>
                </a:lnTo>
                <a:lnTo>
                  <a:pt x="556" y="283"/>
                </a:lnTo>
                <a:lnTo>
                  <a:pt x="556" y="253"/>
                </a:lnTo>
                <a:lnTo>
                  <a:pt x="572" y="253"/>
                </a:lnTo>
                <a:lnTo>
                  <a:pt x="572" y="272"/>
                </a:lnTo>
                <a:lnTo>
                  <a:pt x="587" y="272"/>
                </a:lnTo>
                <a:lnTo>
                  <a:pt x="587" y="279"/>
                </a:lnTo>
                <a:lnTo>
                  <a:pt x="603" y="279"/>
                </a:lnTo>
                <a:lnTo>
                  <a:pt x="603" y="298"/>
                </a:lnTo>
                <a:lnTo>
                  <a:pt x="618" y="298"/>
                </a:lnTo>
                <a:lnTo>
                  <a:pt x="618" y="283"/>
                </a:lnTo>
                <a:lnTo>
                  <a:pt x="634" y="283"/>
                </a:lnTo>
                <a:lnTo>
                  <a:pt x="634" y="208"/>
                </a:lnTo>
                <a:lnTo>
                  <a:pt x="649" y="208"/>
                </a:lnTo>
                <a:lnTo>
                  <a:pt x="649" y="203"/>
                </a:lnTo>
                <a:lnTo>
                  <a:pt x="665" y="203"/>
                </a:lnTo>
                <a:lnTo>
                  <a:pt x="665" y="150"/>
                </a:lnTo>
                <a:lnTo>
                  <a:pt x="680" y="150"/>
                </a:lnTo>
                <a:lnTo>
                  <a:pt x="680" y="61"/>
                </a:lnTo>
                <a:lnTo>
                  <a:pt x="696" y="61"/>
                </a:lnTo>
                <a:lnTo>
                  <a:pt x="696" y="32"/>
                </a:lnTo>
                <a:lnTo>
                  <a:pt x="711" y="32"/>
                </a:lnTo>
                <a:lnTo>
                  <a:pt x="711" y="48"/>
                </a:lnTo>
                <a:lnTo>
                  <a:pt x="726" y="48"/>
                </a:lnTo>
                <a:lnTo>
                  <a:pt x="726" y="35"/>
                </a:lnTo>
                <a:lnTo>
                  <a:pt x="742" y="35"/>
                </a:lnTo>
                <a:lnTo>
                  <a:pt x="742" y="0"/>
                </a:lnTo>
                <a:lnTo>
                  <a:pt x="757" y="0"/>
                </a:lnTo>
                <a:lnTo>
                  <a:pt x="757" y="4"/>
                </a:lnTo>
                <a:lnTo>
                  <a:pt x="773" y="4"/>
                </a:lnTo>
                <a:lnTo>
                  <a:pt x="773" y="40"/>
                </a:lnTo>
                <a:lnTo>
                  <a:pt x="788" y="40"/>
                </a:lnTo>
                <a:lnTo>
                  <a:pt x="788" y="84"/>
                </a:lnTo>
                <a:lnTo>
                  <a:pt x="804" y="84"/>
                </a:lnTo>
                <a:lnTo>
                  <a:pt x="804" y="98"/>
                </a:lnTo>
                <a:lnTo>
                  <a:pt x="819" y="98"/>
                </a:lnTo>
                <a:lnTo>
                  <a:pt x="819" y="137"/>
                </a:lnTo>
                <a:lnTo>
                  <a:pt x="835" y="137"/>
                </a:lnTo>
              </a:path>
            </a:pathLst>
          </a:custGeom>
          <a:noFill/>
          <a:ln w="23813">
            <a:solidFill>
              <a:schemeClr val="tx1"/>
            </a:solidFill>
            <a:prstDash val="solid"/>
            <a:round/>
            <a:headEnd/>
            <a:tailEnd/>
          </a:ln>
        </p:spPr>
        <p:txBody>
          <a:bodyPr/>
          <a:lstStyle/>
          <a:p>
            <a:pPr>
              <a:defRPr/>
            </a:pPr>
            <a:endParaRPr lang="fr-CH"/>
          </a:p>
        </p:txBody>
      </p:sp>
      <p:sp>
        <p:nvSpPr>
          <p:cNvPr id="178" name="AutoShape 3"/>
          <p:cNvSpPr>
            <a:spLocks noChangeAspect="1" noChangeArrowheads="1" noTextEdit="1"/>
          </p:cNvSpPr>
          <p:nvPr/>
        </p:nvSpPr>
        <p:spPr bwMode="auto">
          <a:xfrm>
            <a:off x="844314" y="4372149"/>
            <a:ext cx="4102100" cy="2235200"/>
          </a:xfrm>
          <a:prstGeom prst="rect">
            <a:avLst/>
          </a:prstGeom>
          <a:noFill/>
          <a:ln w="9525">
            <a:noFill/>
            <a:miter lim="800000"/>
            <a:headEnd/>
            <a:tailEnd/>
          </a:ln>
        </p:spPr>
        <p:txBody>
          <a:bodyPr/>
          <a:lstStyle/>
          <a:p>
            <a:endParaRPr lang="fr-CH"/>
          </a:p>
        </p:txBody>
      </p:sp>
      <p:sp>
        <p:nvSpPr>
          <p:cNvPr id="179" name="Line 5"/>
          <p:cNvSpPr>
            <a:spLocks noChangeShapeType="1"/>
          </p:cNvSpPr>
          <p:nvPr/>
        </p:nvSpPr>
        <p:spPr bwMode="auto">
          <a:xfrm>
            <a:off x="1761890" y="4608687"/>
            <a:ext cx="1587" cy="1371600"/>
          </a:xfrm>
          <a:prstGeom prst="line">
            <a:avLst/>
          </a:prstGeom>
          <a:noFill/>
          <a:ln w="12700">
            <a:solidFill>
              <a:srgbClr val="DDDDDD"/>
            </a:solidFill>
            <a:round/>
            <a:headEnd/>
            <a:tailEnd/>
          </a:ln>
        </p:spPr>
        <p:txBody>
          <a:bodyPr/>
          <a:lstStyle/>
          <a:p>
            <a:endParaRPr lang="fr-CH"/>
          </a:p>
        </p:txBody>
      </p:sp>
      <p:sp>
        <p:nvSpPr>
          <p:cNvPr id="180" name="Line 6"/>
          <p:cNvSpPr>
            <a:spLocks noChangeShapeType="1"/>
          </p:cNvSpPr>
          <p:nvPr/>
        </p:nvSpPr>
        <p:spPr bwMode="auto">
          <a:xfrm>
            <a:off x="1722201" y="4622974"/>
            <a:ext cx="39688" cy="1588"/>
          </a:xfrm>
          <a:prstGeom prst="line">
            <a:avLst/>
          </a:prstGeom>
          <a:noFill/>
          <a:ln w="12700">
            <a:solidFill>
              <a:srgbClr val="DDDDDD"/>
            </a:solidFill>
            <a:round/>
            <a:headEnd/>
            <a:tailEnd/>
          </a:ln>
        </p:spPr>
        <p:txBody>
          <a:bodyPr/>
          <a:lstStyle/>
          <a:p>
            <a:endParaRPr lang="fr-CH"/>
          </a:p>
        </p:txBody>
      </p:sp>
      <p:sp>
        <p:nvSpPr>
          <p:cNvPr id="181" name="Line 7"/>
          <p:cNvSpPr>
            <a:spLocks noChangeShapeType="1"/>
          </p:cNvSpPr>
          <p:nvPr/>
        </p:nvSpPr>
        <p:spPr bwMode="auto">
          <a:xfrm>
            <a:off x="1680927" y="4815063"/>
            <a:ext cx="80963" cy="1587"/>
          </a:xfrm>
          <a:prstGeom prst="line">
            <a:avLst/>
          </a:prstGeom>
          <a:noFill/>
          <a:ln w="12700">
            <a:solidFill>
              <a:srgbClr val="DDDDDD"/>
            </a:solidFill>
            <a:round/>
            <a:headEnd/>
            <a:tailEnd/>
          </a:ln>
        </p:spPr>
        <p:txBody>
          <a:bodyPr/>
          <a:lstStyle/>
          <a:p>
            <a:endParaRPr lang="fr-CH"/>
          </a:p>
        </p:txBody>
      </p:sp>
      <p:sp>
        <p:nvSpPr>
          <p:cNvPr id="182" name="Rectangle 8"/>
          <p:cNvSpPr>
            <a:spLocks noChangeArrowheads="1"/>
          </p:cNvSpPr>
          <p:nvPr/>
        </p:nvSpPr>
        <p:spPr bwMode="auto">
          <a:xfrm>
            <a:off x="1249127" y="4699175"/>
            <a:ext cx="416781"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3000</a:t>
            </a:r>
            <a:endParaRPr lang="fr-FR">
              <a:solidFill>
                <a:schemeClr val="tx1">
                  <a:lumMod val="50000"/>
                  <a:lumOff val="50000"/>
                </a:schemeClr>
              </a:solidFill>
            </a:endParaRPr>
          </a:p>
        </p:txBody>
      </p:sp>
      <p:sp>
        <p:nvSpPr>
          <p:cNvPr id="183" name="Line 9"/>
          <p:cNvSpPr>
            <a:spLocks noChangeShapeType="1"/>
          </p:cNvSpPr>
          <p:nvPr/>
        </p:nvSpPr>
        <p:spPr bwMode="auto">
          <a:xfrm>
            <a:off x="1722201" y="5005563"/>
            <a:ext cx="39688" cy="1587"/>
          </a:xfrm>
          <a:prstGeom prst="line">
            <a:avLst/>
          </a:prstGeom>
          <a:noFill/>
          <a:ln w="12700">
            <a:solidFill>
              <a:srgbClr val="DDDDDD"/>
            </a:solidFill>
            <a:round/>
            <a:headEnd/>
            <a:tailEnd/>
          </a:ln>
        </p:spPr>
        <p:txBody>
          <a:bodyPr/>
          <a:lstStyle/>
          <a:p>
            <a:endParaRPr lang="fr-CH"/>
          </a:p>
        </p:txBody>
      </p:sp>
      <p:sp>
        <p:nvSpPr>
          <p:cNvPr id="184" name="Line 10"/>
          <p:cNvSpPr>
            <a:spLocks noChangeShapeType="1"/>
          </p:cNvSpPr>
          <p:nvPr/>
        </p:nvSpPr>
        <p:spPr bwMode="auto">
          <a:xfrm>
            <a:off x="1680927" y="5196063"/>
            <a:ext cx="80963" cy="1587"/>
          </a:xfrm>
          <a:prstGeom prst="line">
            <a:avLst/>
          </a:prstGeom>
          <a:noFill/>
          <a:ln w="12700">
            <a:solidFill>
              <a:srgbClr val="DDDDDD"/>
            </a:solidFill>
            <a:round/>
            <a:headEnd/>
            <a:tailEnd/>
          </a:ln>
        </p:spPr>
        <p:txBody>
          <a:bodyPr/>
          <a:lstStyle/>
          <a:p>
            <a:endParaRPr lang="fr-CH"/>
          </a:p>
        </p:txBody>
      </p:sp>
      <p:sp>
        <p:nvSpPr>
          <p:cNvPr id="185" name="Rectangle 11"/>
          <p:cNvSpPr>
            <a:spLocks noChangeArrowheads="1"/>
          </p:cNvSpPr>
          <p:nvPr/>
        </p:nvSpPr>
        <p:spPr bwMode="auto">
          <a:xfrm>
            <a:off x="1249127" y="5080175"/>
            <a:ext cx="416781"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2000</a:t>
            </a:r>
            <a:endParaRPr lang="fr-FR">
              <a:solidFill>
                <a:schemeClr val="tx1">
                  <a:lumMod val="50000"/>
                  <a:lumOff val="50000"/>
                </a:schemeClr>
              </a:solidFill>
            </a:endParaRPr>
          </a:p>
        </p:txBody>
      </p:sp>
      <p:sp>
        <p:nvSpPr>
          <p:cNvPr id="186" name="Line 12"/>
          <p:cNvSpPr>
            <a:spLocks noChangeShapeType="1"/>
          </p:cNvSpPr>
          <p:nvPr/>
        </p:nvSpPr>
        <p:spPr bwMode="auto">
          <a:xfrm>
            <a:off x="1722201" y="5388149"/>
            <a:ext cx="39688" cy="1588"/>
          </a:xfrm>
          <a:prstGeom prst="line">
            <a:avLst/>
          </a:prstGeom>
          <a:noFill/>
          <a:ln w="12700">
            <a:solidFill>
              <a:srgbClr val="DDDDDD"/>
            </a:solidFill>
            <a:round/>
            <a:headEnd/>
            <a:tailEnd/>
          </a:ln>
        </p:spPr>
        <p:txBody>
          <a:bodyPr/>
          <a:lstStyle/>
          <a:p>
            <a:endParaRPr lang="fr-CH"/>
          </a:p>
        </p:txBody>
      </p:sp>
      <p:sp>
        <p:nvSpPr>
          <p:cNvPr id="187" name="Line 13"/>
          <p:cNvSpPr>
            <a:spLocks noChangeShapeType="1"/>
          </p:cNvSpPr>
          <p:nvPr/>
        </p:nvSpPr>
        <p:spPr bwMode="auto">
          <a:xfrm>
            <a:off x="1680927" y="5578649"/>
            <a:ext cx="80963" cy="1588"/>
          </a:xfrm>
          <a:prstGeom prst="line">
            <a:avLst/>
          </a:prstGeom>
          <a:noFill/>
          <a:ln w="12700">
            <a:solidFill>
              <a:srgbClr val="DDDDDD"/>
            </a:solidFill>
            <a:round/>
            <a:headEnd/>
            <a:tailEnd/>
          </a:ln>
        </p:spPr>
        <p:txBody>
          <a:bodyPr/>
          <a:lstStyle/>
          <a:p>
            <a:endParaRPr lang="fr-CH"/>
          </a:p>
        </p:txBody>
      </p:sp>
      <p:sp>
        <p:nvSpPr>
          <p:cNvPr id="188" name="Rectangle 14"/>
          <p:cNvSpPr>
            <a:spLocks noChangeArrowheads="1"/>
          </p:cNvSpPr>
          <p:nvPr/>
        </p:nvSpPr>
        <p:spPr bwMode="auto">
          <a:xfrm>
            <a:off x="1249127" y="5462763"/>
            <a:ext cx="416781"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1000</a:t>
            </a:r>
            <a:endParaRPr lang="fr-FR">
              <a:solidFill>
                <a:schemeClr val="tx1">
                  <a:lumMod val="50000"/>
                  <a:lumOff val="50000"/>
                </a:schemeClr>
              </a:solidFill>
            </a:endParaRPr>
          </a:p>
        </p:txBody>
      </p:sp>
      <p:sp>
        <p:nvSpPr>
          <p:cNvPr id="189" name="Line 15"/>
          <p:cNvSpPr>
            <a:spLocks noChangeShapeType="1"/>
          </p:cNvSpPr>
          <p:nvPr/>
        </p:nvSpPr>
        <p:spPr bwMode="auto">
          <a:xfrm>
            <a:off x="1722201" y="5770738"/>
            <a:ext cx="39688" cy="1587"/>
          </a:xfrm>
          <a:prstGeom prst="line">
            <a:avLst/>
          </a:prstGeom>
          <a:noFill/>
          <a:ln w="12700">
            <a:solidFill>
              <a:srgbClr val="DDDDDD"/>
            </a:solidFill>
            <a:round/>
            <a:headEnd/>
            <a:tailEnd/>
          </a:ln>
        </p:spPr>
        <p:txBody>
          <a:bodyPr/>
          <a:lstStyle/>
          <a:p>
            <a:endParaRPr lang="fr-CH"/>
          </a:p>
        </p:txBody>
      </p:sp>
      <p:sp>
        <p:nvSpPr>
          <p:cNvPr id="190" name="Line 16"/>
          <p:cNvSpPr>
            <a:spLocks noChangeShapeType="1"/>
          </p:cNvSpPr>
          <p:nvPr/>
        </p:nvSpPr>
        <p:spPr bwMode="auto">
          <a:xfrm>
            <a:off x="1680927" y="5961238"/>
            <a:ext cx="80963" cy="1587"/>
          </a:xfrm>
          <a:prstGeom prst="line">
            <a:avLst/>
          </a:prstGeom>
          <a:noFill/>
          <a:ln w="12700">
            <a:solidFill>
              <a:srgbClr val="DDDDDD"/>
            </a:solidFill>
            <a:round/>
            <a:headEnd/>
            <a:tailEnd/>
          </a:ln>
        </p:spPr>
        <p:txBody>
          <a:bodyPr/>
          <a:lstStyle/>
          <a:p>
            <a:endParaRPr lang="fr-CH"/>
          </a:p>
        </p:txBody>
      </p:sp>
      <p:sp>
        <p:nvSpPr>
          <p:cNvPr id="191" name="Rectangle 17"/>
          <p:cNvSpPr>
            <a:spLocks noChangeArrowheads="1"/>
          </p:cNvSpPr>
          <p:nvPr/>
        </p:nvSpPr>
        <p:spPr bwMode="auto">
          <a:xfrm>
            <a:off x="1590439" y="5843763"/>
            <a:ext cx="104196"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0</a:t>
            </a:r>
            <a:endParaRPr lang="fr-FR">
              <a:solidFill>
                <a:schemeClr val="tx1">
                  <a:lumMod val="50000"/>
                  <a:lumOff val="50000"/>
                </a:schemeClr>
              </a:solidFill>
            </a:endParaRPr>
          </a:p>
        </p:txBody>
      </p:sp>
      <p:sp>
        <p:nvSpPr>
          <p:cNvPr id="192" name="Rectangle 18"/>
          <p:cNvSpPr>
            <a:spLocks noChangeArrowheads="1"/>
          </p:cNvSpPr>
          <p:nvPr/>
        </p:nvSpPr>
        <p:spPr bwMode="auto">
          <a:xfrm rot="16200000">
            <a:off x="571158" y="5105497"/>
            <a:ext cx="855875"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 of pixels</a:t>
            </a:r>
            <a:endParaRPr lang="fr-FR">
              <a:solidFill>
                <a:schemeClr val="tx1">
                  <a:lumMod val="50000"/>
                  <a:lumOff val="50000"/>
                </a:schemeClr>
              </a:solidFill>
            </a:endParaRPr>
          </a:p>
        </p:txBody>
      </p:sp>
      <p:sp>
        <p:nvSpPr>
          <p:cNvPr id="193" name="Line 19"/>
          <p:cNvSpPr>
            <a:spLocks noChangeShapeType="1"/>
          </p:cNvSpPr>
          <p:nvPr/>
        </p:nvSpPr>
        <p:spPr bwMode="auto">
          <a:xfrm>
            <a:off x="1761890" y="5991399"/>
            <a:ext cx="2700337" cy="1588"/>
          </a:xfrm>
          <a:prstGeom prst="line">
            <a:avLst/>
          </a:prstGeom>
          <a:noFill/>
          <a:ln w="12700">
            <a:solidFill>
              <a:srgbClr val="DDDDDD"/>
            </a:solidFill>
            <a:round/>
            <a:headEnd/>
            <a:tailEnd/>
          </a:ln>
        </p:spPr>
        <p:txBody>
          <a:bodyPr/>
          <a:lstStyle/>
          <a:p>
            <a:endParaRPr lang="fr-CH"/>
          </a:p>
        </p:txBody>
      </p:sp>
      <p:sp>
        <p:nvSpPr>
          <p:cNvPr id="194" name="Line 20"/>
          <p:cNvSpPr>
            <a:spLocks noChangeShapeType="1"/>
          </p:cNvSpPr>
          <p:nvPr/>
        </p:nvSpPr>
        <p:spPr bwMode="auto">
          <a:xfrm>
            <a:off x="4468576" y="5991399"/>
            <a:ext cx="1588" cy="39688"/>
          </a:xfrm>
          <a:prstGeom prst="line">
            <a:avLst/>
          </a:prstGeom>
          <a:noFill/>
          <a:ln w="12700">
            <a:solidFill>
              <a:srgbClr val="DDDDDD"/>
            </a:solidFill>
            <a:round/>
            <a:headEnd/>
            <a:tailEnd/>
          </a:ln>
        </p:spPr>
        <p:txBody>
          <a:bodyPr/>
          <a:lstStyle/>
          <a:p>
            <a:endParaRPr lang="fr-CH"/>
          </a:p>
        </p:txBody>
      </p:sp>
      <p:sp>
        <p:nvSpPr>
          <p:cNvPr id="195" name="Line 21"/>
          <p:cNvSpPr>
            <a:spLocks noChangeShapeType="1"/>
          </p:cNvSpPr>
          <p:nvPr/>
        </p:nvSpPr>
        <p:spPr bwMode="auto">
          <a:xfrm>
            <a:off x="4414601" y="5991399"/>
            <a:ext cx="1588" cy="39688"/>
          </a:xfrm>
          <a:prstGeom prst="line">
            <a:avLst/>
          </a:prstGeom>
          <a:noFill/>
          <a:ln w="12700">
            <a:solidFill>
              <a:srgbClr val="DDDDDD"/>
            </a:solidFill>
            <a:round/>
            <a:headEnd/>
            <a:tailEnd/>
          </a:ln>
        </p:spPr>
        <p:txBody>
          <a:bodyPr/>
          <a:lstStyle/>
          <a:p>
            <a:endParaRPr lang="fr-CH"/>
          </a:p>
        </p:txBody>
      </p:sp>
      <p:sp>
        <p:nvSpPr>
          <p:cNvPr id="196" name="Line 22"/>
          <p:cNvSpPr>
            <a:spLocks noChangeShapeType="1"/>
          </p:cNvSpPr>
          <p:nvPr/>
        </p:nvSpPr>
        <p:spPr bwMode="auto">
          <a:xfrm>
            <a:off x="4352690" y="5991400"/>
            <a:ext cx="1587" cy="79375"/>
          </a:xfrm>
          <a:prstGeom prst="line">
            <a:avLst/>
          </a:prstGeom>
          <a:noFill/>
          <a:ln w="12700">
            <a:solidFill>
              <a:srgbClr val="DDDDDD"/>
            </a:solidFill>
            <a:round/>
            <a:headEnd/>
            <a:tailEnd/>
          </a:ln>
        </p:spPr>
        <p:txBody>
          <a:bodyPr/>
          <a:lstStyle/>
          <a:p>
            <a:endParaRPr lang="fr-CH"/>
          </a:p>
        </p:txBody>
      </p:sp>
      <p:sp>
        <p:nvSpPr>
          <p:cNvPr id="197" name="Rectangle 23"/>
          <p:cNvSpPr>
            <a:spLocks noChangeArrowheads="1"/>
          </p:cNvSpPr>
          <p:nvPr/>
        </p:nvSpPr>
        <p:spPr bwMode="auto">
          <a:xfrm>
            <a:off x="4166952" y="6121575"/>
            <a:ext cx="416781"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1020</a:t>
            </a:r>
            <a:endParaRPr lang="fr-FR">
              <a:solidFill>
                <a:schemeClr val="tx1">
                  <a:lumMod val="50000"/>
                  <a:lumOff val="50000"/>
                </a:schemeClr>
              </a:solidFill>
            </a:endParaRPr>
          </a:p>
        </p:txBody>
      </p:sp>
      <p:sp>
        <p:nvSpPr>
          <p:cNvPr id="198" name="Line 24"/>
          <p:cNvSpPr>
            <a:spLocks noChangeShapeType="1"/>
          </p:cNvSpPr>
          <p:nvPr/>
        </p:nvSpPr>
        <p:spPr bwMode="auto">
          <a:xfrm>
            <a:off x="4290776" y="5991399"/>
            <a:ext cx="1588" cy="39688"/>
          </a:xfrm>
          <a:prstGeom prst="line">
            <a:avLst/>
          </a:prstGeom>
          <a:noFill/>
          <a:ln w="12700">
            <a:solidFill>
              <a:srgbClr val="DDDDDD"/>
            </a:solidFill>
            <a:round/>
            <a:headEnd/>
            <a:tailEnd/>
          </a:ln>
        </p:spPr>
        <p:txBody>
          <a:bodyPr/>
          <a:lstStyle/>
          <a:p>
            <a:endParaRPr lang="fr-CH"/>
          </a:p>
        </p:txBody>
      </p:sp>
      <p:sp>
        <p:nvSpPr>
          <p:cNvPr id="199" name="Line 25"/>
          <p:cNvSpPr>
            <a:spLocks noChangeShapeType="1"/>
          </p:cNvSpPr>
          <p:nvPr/>
        </p:nvSpPr>
        <p:spPr bwMode="auto">
          <a:xfrm>
            <a:off x="4230451" y="5991399"/>
            <a:ext cx="1588" cy="39688"/>
          </a:xfrm>
          <a:prstGeom prst="line">
            <a:avLst/>
          </a:prstGeom>
          <a:noFill/>
          <a:ln w="12700">
            <a:solidFill>
              <a:srgbClr val="DDDDDD"/>
            </a:solidFill>
            <a:round/>
            <a:headEnd/>
            <a:tailEnd/>
          </a:ln>
        </p:spPr>
        <p:txBody>
          <a:bodyPr/>
          <a:lstStyle/>
          <a:p>
            <a:endParaRPr lang="fr-CH"/>
          </a:p>
        </p:txBody>
      </p:sp>
      <p:sp>
        <p:nvSpPr>
          <p:cNvPr id="200" name="Line 26"/>
          <p:cNvSpPr>
            <a:spLocks noChangeShapeType="1"/>
          </p:cNvSpPr>
          <p:nvPr/>
        </p:nvSpPr>
        <p:spPr bwMode="auto">
          <a:xfrm>
            <a:off x="4168540" y="5991399"/>
            <a:ext cx="1587" cy="39688"/>
          </a:xfrm>
          <a:prstGeom prst="line">
            <a:avLst/>
          </a:prstGeom>
          <a:noFill/>
          <a:ln w="12700">
            <a:solidFill>
              <a:srgbClr val="DDDDDD"/>
            </a:solidFill>
            <a:round/>
            <a:headEnd/>
            <a:tailEnd/>
          </a:ln>
        </p:spPr>
        <p:txBody>
          <a:bodyPr/>
          <a:lstStyle/>
          <a:p>
            <a:endParaRPr lang="fr-CH"/>
          </a:p>
        </p:txBody>
      </p:sp>
      <p:sp>
        <p:nvSpPr>
          <p:cNvPr id="201" name="Line 27"/>
          <p:cNvSpPr>
            <a:spLocks noChangeShapeType="1"/>
          </p:cNvSpPr>
          <p:nvPr/>
        </p:nvSpPr>
        <p:spPr bwMode="auto">
          <a:xfrm>
            <a:off x="4106626" y="5991399"/>
            <a:ext cx="1588" cy="39688"/>
          </a:xfrm>
          <a:prstGeom prst="line">
            <a:avLst/>
          </a:prstGeom>
          <a:noFill/>
          <a:ln w="12700">
            <a:solidFill>
              <a:srgbClr val="DDDDDD"/>
            </a:solidFill>
            <a:round/>
            <a:headEnd/>
            <a:tailEnd/>
          </a:ln>
        </p:spPr>
        <p:txBody>
          <a:bodyPr/>
          <a:lstStyle/>
          <a:p>
            <a:endParaRPr lang="fr-CH"/>
          </a:p>
        </p:txBody>
      </p:sp>
      <p:sp>
        <p:nvSpPr>
          <p:cNvPr id="202" name="Line 28"/>
          <p:cNvSpPr>
            <a:spLocks noChangeShapeType="1"/>
          </p:cNvSpPr>
          <p:nvPr/>
        </p:nvSpPr>
        <p:spPr bwMode="auto">
          <a:xfrm>
            <a:off x="4046301" y="5991400"/>
            <a:ext cx="1588" cy="60325"/>
          </a:xfrm>
          <a:prstGeom prst="line">
            <a:avLst/>
          </a:prstGeom>
          <a:noFill/>
          <a:ln w="12700">
            <a:solidFill>
              <a:srgbClr val="DDDDDD"/>
            </a:solidFill>
            <a:round/>
            <a:headEnd/>
            <a:tailEnd/>
          </a:ln>
        </p:spPr>
        <p:txBody>
          <a:bodyPr/>
          <a:lstStyle/>
          <a:p>
            <a:endParaRPr lang="fr-CH"/>
          </a:p>
        </p:txBody>
      </p:sp>
      <p:sp>
        <p:nvSpPr>
          <p:cNvPr id="203" name="Line 29"/>
          <p:cNvSpPr>
            <a:spLocks noChangeShapeType="1"/>
          </p:cNvSpPr>
          <p:nvPr/>
        </p:nvSpPr>
        <p:spPr bwMode="auto">
          <a:xfrm>
            <a:off x="3984390" y="5991399"/>
            <a:ext cx="1587" cy="39688"/>
          </a:xfrm>
          <a:prstGeom prst="line">
            <a:avLst/>
          </a:prstGeom>
          <a:noFill/>
          <a:ln w="12700">
            <a:solidFill>
              <a:srgbClr val="DDDDDD"/>
            </a:solidFill>
            <a:round/>
            <a:headEnd/>
            <a:tailEnd/>
          </a:ln>
        </p:spPr>
        <p:txBody>
          <a:bodyPr/>
          <a:lstStyle/>
          <a:p>
            <a:endParaRPr lang="fr-CH"/>
          </a:p>
        </p:txBody>
      </p:sp>
      <p:sp>
        <p:nvSpPr>
          <p:cNvPr id="204" name="Line 30"/>
          <p:cNvSpPr>
            <a:spLocks noChangeShapeType="1"/>
          </p:cNvSpPr>
          <p:nvPr/>
        </p:nvSpPr>
        <p:spPr bwMode="auto">
          <a:xfrm>
            <a:off x="3924065" y="5991399"/>
            <a:ext cx="1587" cy="39688"/>
          </a:xfrm>
          <a:prstGeom prst="line">
            <a:avLst/>
          </a:prstGeom>
          <a:noFill/>
          <a:ln w="12700">
            <a:solidFill>
              <a:srgbClr val="DDDDDD"/>
            </a:solidFill>
            <a:round/>
            <a:headEnd/>
            <a:tailEnd/>
          </a:ln>
        </p:spPr>
        <p:txBody>
          <a:bodyPr/>
          <a:lstStyle/>
          <a:p>
            <a:endParaRPr lang="fr-CH"/>
          </a:p>
        </p:txBody>
      </p:sp>
      <p:sp>
        <p:nvSpPr>
          <p:cNvPr id="205" name="Line 31"/>
          <p:cNvSpPr>
            <a:spLocks noChangeShapeType="1"/>
          </p:cNvSpPr>
          <p:nvPr/>
        </p:nvSpPr>
        <p:spPr bwMode="auto">
          <a:xfrm>
            <a:off x="3862151" y="5991399"/>
            <a:ext cx="1588" cy="39688"/>
          </a:xfrm>
          <a:prstGeom prst="line">
            <a:avLst/>
          </a:prstGeom>
          <a:noFill/>
          <a:ln w="12700">
            <a:solidFill>
              <a:srgbClr val="DDDDDD"/>
            </a:solidFill>
            <a:round/>
            <a:headEnd/>
            <a:tailEnd/>
          </a:ln>
        </p:spPr>
        <p:txBody>
          <a:bodyPr/>
          <a:lstStyle/>
          <a:p>
            <a:endParaRPr lang="fr-CH"/>
          </a:p>
        </p:txBody>
      </p:sp>
      <p:sp>
        <p:nvSpPr>
          <p:cNvPr id="206" name="Line 32"/>
          <p:cNvSpPr>
            <a:spLocks noChangeShapeType="1"/>
          </p:cNvSpPr>
          <p:nvPr/>
        </p:nvSpPr>
        <p:spPr bwMode="auto">
          <a:xfrm>
            <a:off x="3800240" y="5991399"/>
            <a:ext cx="1587" cy="39688"/>
          </a:xfrm>
          <a:prstGeom prst="line">
            <a:avLst/>
          </a:prstGeom>
          <a:noFill/>
          <a:ln w="12700">
            <a:solidFill>
              <a:srgbClr val="DDDDDD"/>
            </a:solidFill>
            <a:round/>
            <a:headEnd/>
            <a:tailEnd/>
          </a:ln>
        </p:spPr>
        <p:txBody>
          <a:bodyPr/>
          <a:lstStyle/>
          <a:p>
            <a:endParaRPr lang="fr-CH"/>
          </a:p>
        </p:txBody>
      </p:sp>
      <p:sp>
        <p:nvSpPr>
          <p:cNvPr id="207" name="Line 33"/>
          <p:cNvSpPr>
            <a:spLocks noChangeShapeType="1"/>
          </p:cNvSpPr>
          <p:nvPr/>
        </p:nvSpPr>
        <p:spPr bwMode="auto">
          <a:xfrm>
            <a:off x="3738326" y="5991400"/>
            <a:ext cx="1588" cy="79375"/>
          </a:xfrm>
          <a:prstGeom prst="line">
            <a:avLst/>
          </a:prstGeom>
          <a:noFill/>
          <a:ln w="12700">
            <a:solidFill>
              <a:srgbClr val="DDDDDD"/>
            </a:solidFill>
            <a:round/>
            <a:headEnd/>
            <a:tailEnd/>
          </a:ln>
        </p:spPr>
        <p:txBody>
          <a:bodyPr/>
          <a:lstStyle/>
          <a:p>
            <a:endParaRPr lang="fr-CH"/>
          </a:p>
        </p:txBody>
      </p:sp>
      <p:sp>
        <p:nvSpPr>
          <p:cNvPr id="208" name="Rectangle 34"/>
          <p:cNvSpPr>
            <a:spLocks noChangeArrowheads="1"/>
          </p:cNvSpPr>
          <p:nvPr/>
        </p:nvSpPr>
        <p:spPr bwMode="auto">
          <a:xfrm>
            <a:off x="3552590" y="6121575"/>
            <a:ext cx="416781"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1010</a:t>
            </a:r>
            <a:endParaRPr lang="fr-FR">
              <a:solidFill>
                <a:schemeClr val="tx1">
                  <a:lumMod val="50000"/>
                  <a:lumOff val="50000"/>
                </a:schemeClr>
              </a:solidFill>
            </a:endParaRPr>
          </a:p>
        </p:txBody>
      </p:sp>
      <p:sp>
        <p:nvSpPr>
          <p:cNvPr id="209" name="Line 35"/>
          <p:cNvSpPr>
            <a:spLocks noChangeShapeType="1"/>
          </p:cNvSpPr>
          <p:nvPr/>
        </p:nvSpPr>
        <p:spPr bwMode="auto">
          <a:xfrm>
            <a:off x="3676415" y="5991399"/>
            <a:ext cx="1587" cy="39688"/>
          </a:xfrm>
          <a:prstGeom prst="line">
            <a:avLst/>
          </a:prstGeom>
          <a:noFill/>
          <a:ln w="12700">
            <a:solidFill>
              <a:srgbClr val="DDDDDD"/>
            </a:solidFill>
            <a:round/>
            <a:headEnd/>
            <a:tailEnd/>
          </a:ln>
        </p:spPr>
        <p:txBody>
          <a:bodyPr/>
          <a:lstStyle/>
          <a:p>
            <a:endParaRPr lang="fr-CH"/>
          </a:p>
        </p:txBody>
      </p:sp>
      <p:sp>
        <p:nvSpPr>
          <p:cNvPr id="210" name="Line 36"/>
          <p:cNvSpPr>
            <a:spLocks noChangeShapeType="1"/>
          </p:cNvSpPr>
          <p:nvPr/>
        </p:nvSpPr>
        <p:spPr bwMode="auto">
          <a:xfrm>
            <a:off x="3614501" y="5991399"/>
            <a:ext cx="1588" cy="39688"/>
          </a:xfrm>
          <a:prstGeom prst="line">
            <a:avLst/>
          </a:prstGeom>
          <a:noFill/>
          <a:ln w="12700">
            <a:solidFill>
              <a:srgbClr val="DDDDDD"/>
            </a:solidFill>
            <a:round/>
            <a:headEnd/>
            <a:tailEnd/>
          </a:ln>
        </p:spPr>
        <p:txBody>
          <a:bodyPr/>
          <a:lstStyle/>
          <a:p>
            <a:endParaRPr lang="fr-CH"/>
          </a:p>
        </p:txBody>
      </p:sp>
      <p:sp>
        <p:nvSpPr>
          <p:cNvPr id="211" name="Line 37"/>
          <p:cNvSpPr>
            <a:spLocks noChangeShapeType="1"/>
          </p:cNvSpPr>
          <p:nvPr/>
        </p:nvSpPr>
        <p:spPr bwMode="auto">
          <a:xfrm>
            <a:off x="3554176" y="5991399"/>
            <a:ext cx="1588" cy="39688"/>
          </a:xfrm>
          <a:prstGeom prst="line">
            <a:avLst/>
          </a:prstGeom>
          <a:noFill/>
          <a:ln w="12700">
            <a:solidFill>
              <a:srgbClr val="DDDDDD"/>
            </a:solidFill>
            <a:round/>
            <a:headEnd/>
            <a:tailEnd/>
          </a:ln>
        </p:spPr>
        <p:txBody>
          <a:bodyPr/>
          <a:lstStyle/>
          <a:p>
            <a:endParaRPr lang="fr-CH"/>
          </a:p>
        </p:txBody>
      </p:sp>
      <p:sp>
        <p:nvSpPr>
          <p:cNvPr id="212" name="Line 38"/>
          <p:cNvSpPr>
            <a:spLocks noChangeShapeType="1"/>
          </p:cNvSpPr>
          <p:nvPr/>
        </p:nvSpPr>
        <p:spPr bwMode="auto">
          <a:xfrm>
            <a:off x="3492265" y="5991399"/>
            <a:ext cx="1587" cy="39688"/>
          </a:xfrm>
          <a:prstGeom prst="line">
            <a:avLst/>
          </a:prstGeom>
          <a:noFill/>
          <a:ln w="12700">
            <a:solidFill>
              <a:srgbClr val="DDDDDD"/>
            </a:solidFill>
            <a:round/>
            <a:headEnd/>
            <a:tailEnd/>
          </a:ln>
        </p:spPr>
        <p:txBody>
          <a:bodyPr/>
          <a:lstStyle/>
          <a:p>
            <a:endParaRPr lang="fr-CH"/>
          </a:p>
        </p:txBody>
      </p:sp>
      <p:sp>
        <p:nvSpPr>
          <p:cNvPr id="213" name="Line 39"/>
          <p:cNvSpPr>
            <a:spLocks noChangeShapeType="1"/>
          </p:cNvSpPr>
          <p:nvPr/>
        </p:nvSpPr>
        <p:spPr bwMode="auto">
          <a:xfrm>
            <a:off x="3431940" y="5991400"/>
            <a:ext cx="1587" cy="60325"/>
          </a:xfrm>
          <a:prstGeom prst="line">
            <a:avLst/>
          </a:prstGeom>
          <a:noFill/>
          <a:ln w="12700">
            <a:solidFill>
              <a:srgbClr val="DDDDDD"/>
            </a:solidFill>
            <a:round/>
            <a:headEnd/>
            <a:tailEnd/>
          </a:ln>
        </p:spPr>
        <p:txBody>
          <a:bodyPr/>
          <a:lstStyle/>
          <a:p>
            <a:endParaRPr lang="fr-CH"/>
          </a:p>
        </p:txBody>
      </p:sp>
      <p:sp>
        <p:nvSpPr>
          <p:cNvPr id="214" name="Line 40"/>
          <p:cNvSpPr>
            <a:spLocks noChangeShapeType="1"/>
          </p:cNvSpPr>
          <p:nvPr/>
        </p:nvSpPr>
        <p:spPr bwMode="auto">
          <a:xfrm>
            <a:off x="3370026" y="5991399"/>
            <a:ext cx="1588" cy="39688"/>
          </a:xfrm>
          <a:prstGeom prst="line">
            <a:avLst/>
          </a:prstGeom>
          <a:noFill/>
          <a:ln w="12700">
            <a:solidFill>
              <a:srgbClr val="DDDDDD"/>
            </a:solidFill>
            <a:round/>
            <a:headEnd/>
            <a:tailEnd/>
          </a:ln>
        </p:spPr>
        <p:txBody>
          <a:bodyPr/>
          <a:lstStyle/>
          <a:p>
            <a:endParaRPr lang="fr-CH"/>
          </a:p>
        </p:txBody>
      </p:sp>
      <p:sp>
        <p:nvSpPr>
          <p:cNvPr id="215" name="Line 41"/>
          <p:cNvSpPr>
            <a:spLocks noChangeShapeType="1"/>
          </p:cNvSpPr>
          <p:nvPr/>
        </p:nvSpPr>
        <p:spPr bwMode="auto">
          <a:xfrm>
            <a:off x="3308115" y="5991399"/>
            <a:ext cx="1587" cy="39688"/>
          </a:xfrm>
          <a:prstGeom prst="line">
            <a:avLst/>
          </a:prstGeom>
          <a:noFill/>
          <a:ln w="12700">
            <a:solidFill>
              <a:srgbClr val="DDDDDD"/>
            </a:solidFill>
            <a:round/>
            <a:headEnd/>
            <a:tailEnd/>
          </a:ln>
        </p:spPr>
        <p:txBody>
          <a:bodyPr/>
          <a:lstStyle/>
          <a:p>
            <a:endParaRPr lang="fr-CH"/>
          </a:p>
        </p:txBody>
      </p:sp>
      <p:sp>
        <p:nvSpPr>
          <p:cNvPr id="216" name="Line 42"/>
          <p:cNvSpPr>
            <a:spLocks noChangeShapeType="1"/>
          </p:cNvSpPr>
          <p:nvPr/>
        </p:nvSpPr>
        <p:spPr bwMode="auto">
          <a:xfrm>
            <a:off x="3247790" y="5991399"/>
            <a:ext cx="1587" cy="39688"/>
          </a:xfrm>
          <a:prstGeom prst="line">
            <a:avLst/>
          </a:prstGeom>
          <a:noFill/>
          <a:ln w="12700">
            <a:solidFill>
              <a:srgbClr val="DDDDDD"/>
            </a:solidFill>
            <a:round/>
            <a:headEnd/>
            <a:tailEnd/>
          </a:ln>
        </p:spPr>
        <p:txBody>
          <a:bodyPr/>
          <a:lstStyle/>
          <a:p>
            <a:endParaRPr lang="fr-CH"/>
          </a:p>
        </p:txBody>
      </p:sp>
      <p:sp>
        <p:nvSpPr>
          <p:cNvPr id="217" name="Line 43"/>
          <p:cNvSpPr>
            <a:spLocks noChangeShapeType="1"/>
          </p:cNvSpPr>
          <p:nvPr/>
        </p:nvSpPr>
        <p:spPr bwMode="auto">
          <a:xfrm>
            <a:off x="3185876" y="5991399"/>
            <a:ext cx="1588" cy="39688"/>
          </a:xfrm>
          <a:prstGeom prst="line">
            <a:avLst/>
          </a:prstGeom>
          <a:noFill/>
          <a:ln w="12700">
            <a:solidFill>
              <a:srgbClr val="DDDDDD"/>
            </a:solidFill>
            <a:round/>
            <a:headEnd/>
            <a:tailEnd/>
          </a:ln>
        </p:spPr>
        <p:txBody>
          <a:bodyPr/>
          <a:lstStyle/>
          <a:p>
            <a:endParaRPr lang="fr-CH"/>
          </a:p>
        </p:txBody>
      </p:sp>
      <p:sp>
        <p:nvSpPr>
          <p:cNvPr id="218" name="Line 44"/>
          <p:cNvSpPr>
            <a:spLocks noChangeShapeType="1"/>
          </p:cNvSpPr>
          <p:nvPr/>
        </p:nvSpPr>
        <p:spPr bwMode="auto">
          <a:xfrm>
            <a:off x="3123965" y="5991400"/>
            <a:ext cx="1587" cy="79375"/>
          </a:xfrm>
          <a:prstGeom prst="line">
            <a:avLst/>
          </a:prstGeom>
          <a:noFill/>
          <a:ln w="12700">
            <a:solidFill>
              <a:srgbClr val="DDDDDD"/>
            </a:solidFill>
            <a:round/>
            <a:headEnd/>
            <a:tailEnd/>
          </a:ln>
        </p:spPr>
        <p:txBody>
          <a:bodyPr/>
          <a:lstStyle/>
          <a:p>
            <a:endParaRPr lang="fr-CH"/>
          </a:p>
        </p:txBody>
      </p:sp>
      <p:sp>
        <p:nvSpPr>
          <p:cNvPr id="219" name="Rectangle 45"/>
          <p:cNvSpPr>
            <a:spLocks noChangeArrowheads="1"/>
          </p:cNvSpPr>
          <p:nvPr/>
        </p:nvSpPr>
        <p:spPr bwMode="auto">
          <a:xfrm>
            <a:off x="2938227" y="6121575"/>
            <a:ext cx="416781"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1000</a:t>
            </a:r>
            <a:endParaRPr lang="fr-FR">
              <a:solidFill>
                <a:schemeClr val="tx1">
                  <a:lumMod val="50000"/>
                  <a:lumOff val="50000"/>
                </a:schemeClr>
              </a:solidFill>
            </a:endParaRPr>
          </a:p>
        </p:txBody>
      </p:sp>
      <p:sp>
        <p:nvSpPr>
          <p:cNvPr id="220" name="Line 46"/>
          <p:cNvSpPr>
            <a:spLocks noChangeShapeType="1"/>
          </p:cNvSpPr>
          <p:nvPr/>
        </p:nvSpPr>
        <p:spPr bwMode="auto">
          <a:xfrm>
            <a:off x="3062051" y="5991399"/>
            <a:ext cx="1588" cy="39688"/>
          </a:xfrm>
          <a:prstGeom prst="line">
            <a:avLst/>
          </a:prstGeom>
          <a:noFill/>
          <a:ln w="12700">
            <a:solidFill>
              <a:srgbClr val="DDDDDD"/>
            </a:solidFill>
            <a:round/>
            <a:headEnd/>
            <a:tailEnd/>
          </a:ln>
        </p:spPr>
        <p:txBody>
          <a:bodyPr/>
          <a:lstStyle/>
          <a:p>
            <a:endParaRPr lang="fr-CH"/>
          </a:p>
        </p:txBody>
      </p:sp>
      <p:sp>
        <p:nvSpPr>
          <p:cNvPr id="221" name="Line 47"/>
          <p:cNvSpPr>
            <a:spLocks noChangeShapeType="1"/>
          </p:cNvSpPr>
          <p:nvPr/>
        </p:nvSpPr>
        <p:spPr bwMode="auto">
          <a:xfrm>
            <a:off x="3000140" y="5991399"/>
            <a:ext cx="1587" cy="39688"/>
          </a:xfrm>
          <a:prstGeom prst="line">
            <a:avLst/>
          </a:prstGeom>
          <a:noFill/>
          <a:ln w="12700">
            <a:solidFill>
              <a:srgbClr val="DDDDDD"/>
            </a:solidFill>
            <a:round/>
            <a:headEnd/>
            <a:tailEnd/>
          </a:ln>
        </p:spPr>
        <p:txBody>
          <a:bodyPr/>
          <a:lstStyle/>
          <a:p>
            <a:endParaRPr lang="fr-CH"/>
          </a:p>
        </p:txBody>
      </p:sp>
      <p:sp>
        <p:nvSpPr>
          <p:cNvPr id="222" name="Line 48"/>
          <p:cNvSpPr>
            <a:spLocks noChangeShapeType="1"/>
          </p:cNvSpPr>
          <p:nvPr/>
        </p:nvSpPr>
        <p:spPr bwMode="auto">
          <a:xfrm>
            <a:off x="2939815" y="5991399"/>
            <a:ext cx="1587" cy="39688"/>
          </a:xfrm>
          <a:prstGeom prst="line">
            <a:avLst/>
          </a:prstGeom>
          <a:noFill/>
          <a:ln w="12700">
            <a:solidFill>
              <a:srgbClr val="DDDDDD"/>
            </a:solidFill>
            <a:round/>
            <a:headEnd/>
            <a:tailEnd/>
          </a:ln>
        </p:spPr>
        <p:txBody>
          <a:bodyPr/>
          <a:lstStyle/>
          <a:p>
            <a:endParaRPr lang="fr-CH"/>
          </a:p>
        </p:txBody>
      </p:sp>
      <p:sp>
        <p:nvSpPr>
          <p:cNvPr id="223" name="Line 49"/>
          <p:cNvSpPr>
            <a:spLocks noChangeShapeType="1"/>
          </p:cNvSpPr>
          <p:nvPr/>
        </p:nvSpPr>
        <p:spPr bwMode="auto">
          <a:xfrm>
            <a:off x="2877901" y="5991399"/>
            <a:ext cx="1588" cy="39688"/>
          </a:xfrm>
          <a:prstGeom prst="line">
            <a:avLst/>
          </a:prstGeom>
          <a:noFill/>
          <a:ln w="12700">
            <a:solidFill>
              <a:srgbClr val="DDDDDD"/>
            </a:solidFill>
            <a:round/>
            <a:headEnd/>
            <a:tailEnd/>
          </a:ln>
        </p:spPr>
        <p:txBody>
          <a:bodyPr/>
          <a:lstStyle/>
          <a:p>
            <a:endParaRPr lang="fr-CH"/>
          </a:p>
        </p:txBody>
      </p:sp>
      <p:sp>
        <p:nvSpPr>
          <p:cNvPr id="224" name="Line 50"/>
          <p:cNvSpPr>
            <a:spLocks noChangeShapeType="1"/>
          </p:cNvSpPr>
          <p:nvPr/>
        </p:nvSpPr>
        <p:spPr bwMode="auto">
          <a:xfrm>
            <a:off x="2815990" y="5991400"/>
            <a:ext cx="1587" cy="60325"/>
          </a:xfrm>
          <a:prstGeom prst="line">
            <a:avLst/>
          </a:prstGeom>
          <a:noFill/>
          <a:ln w="12700">
            <a:solidFill>
              <a:srgbClr val="DDDDDD"/>
            </a:solidFill>
            <a:round/>
            <a:headEnd/>
            <a:tailEnd/>
          </a:ln>
        </p:spPr>
        <p:txBody>
          <a:bodyPr/>
          <a:lstStyle/>
          <a:p>
            <a:endParaRPr lang="fr-CH"/>
          </a:p>
        </p:txBody>
      </p:sp>
      <p:sp>
        <p:nvSpPr>
          <p:cNvPr id="225" name="Line 51"/>
          <p:cNvSpPr>
            <a:spLocks noChangeShapeType="1"/>
          </p:cNvSpPr>
          <p:nvPr/>
        </p:nvSpPr>
        <p:spPr bwMode="auto">
          <a:xfrm>
            <a:off x="2755665" y="5991399"/>
            <a:ext cx="1587" cy="39688"/>
          </a:xfrm>
          <a:prstGeom prst="line">
            <a:avLst/>
          </a:prstGeom>
          <a:noFill/>
          <a:ln w="12700">
            <a:solidFill>
              <a:srgbClr val="DDDDDD"/>
            </a:solidFill>
            <a:round/>
            <a:headEnd/>
            <a:tailEnd/>
          </a:ln>
        </p:spPr>
        <p:txBody>
          <a:bodyPr/>
          <a:lstStyle/>
          <a:p>
            <a:endParaRPr lang="fr-CH"/>
          </a:p>
        </p:txBody>
      </p:sp>
      <p:sp>
        <p:nvSpPr>
          <p:cNvPr id="226" name="Line 52"/>
          <p:cNvSpPr>
            <a:spLocks noChangeShapeType="1"/>
          </p:cNvSpPr>
          <p:nvPr/>
        </p:nvSpPr>
        <p:spPr bwMode="auto">
          <a:xfrm>
            <a:off x="2693751" y="5991399"/>
            <a:ext cx="1588" cy="39688"/>
          </a:xfrm>
          <a:prstGeom prst="line">
            <a:avLst/>
          </a:prstGeom>
          <a:noFill/>
          <a:ln w="12700">
            <a:solidFill>
              <a:srgbClr val="DDDDDD"/>
            </a:solidFill>
            <a:round/>
            <a:headEnd/>
            <a:tailEnd/>
          </a:ln>
        </p:spPr>
        <p:txBody>
          <a:bodyPr/>
          <a:lstStyle/>
          <a:p>
            <a:endParaRPr lang="fr-CH"/>
          </a:p>
        </p:txBody>
      </p:sp>
      <p:sp>
        <p:nvSpPr>
          <p:cNvPr id="227" name="Line 53"/>
          <p:cNvSpPr>
            <a:spLocks noChangeShapeType="1"/>
          </p:cNvSpPr>
          <p:nvPr/>
        </p:nvSpPr>
        <p:spPr bwMode="auto">
          <a:xfrm>
            <a:off x="2633426" y="5991399"/>
            <a:ext cx="1588" cy="39688"/>
          </a:xfrm>
          <a:prstGeom prst="line">
            <a:avLst/>
          </a:prstGeom>
          <a:noFill/>
          <a:ln w="12700">
            <a:solidFill>
              <a:srgbClr val="DDDDDD"/>
            </a:solidFill>
            <a:round/>
            <a:headEnd/>
            <a:tailEnd/>
          </a:ln>
        </p:spPr>
        <p:txBody>
          <a:bodyPr/>
          <a:lstStyle/>
          <a:p>
            <a:endParaRPr lang="fr-CH"/>
          </a:p>
        </p:txBody>
      </p:sp>
      <p:sp>
        <p:nvSpPr>
          <p:cNvPr id="228" name="Line 54"/>
          <p:cNvSpPr>
            <a:spLocks noChangeShapeType="1"/>
          </p:cNvSpPr>
          <p:nvPr/>
        </p:nvSpPr>
        <p:spPr bwMode="auto">
          <a:xfrm>
            <a:off x="2571515" y="5991399"/>
            <a:ext cx="1587" cy="39688"/>
          </a:xfrm>
          <a:prstGeom prst="line">
            <a:avLst/>
          </a:prstGeom>
          <a:noFill/>
          <a:ln w="12700">
            <a:solidFill>
              <a:srgbClr val="DDDDDD"/>
            </a:solidFill>
            <a:round/>
            <a:headEnd/>
            <a:tailEnd/>
          </a:ln>
        </p:spPr>
        <p:txBody>
          <a:bodyPr/>
          <a:lstStyle/>
          <a:p>
            <a:endParaRPr lang="fr-CH"/>
          </a:p>
        </p:txBody>
      </p:sp>
      <p:sp>
        <p:nvSpPr>
          <p:cNvPr id="229" name="Line 55"/>
          <p:cNvSpPr>
            <a:spLocks noChangeShapeType="1"/>
          </p:cNvSpPr>
          <p:nvPr/>
        </p:nvSpPr>
        <p:spPr bwMode="auto">
          <a:xfrm>
            <a:off x="2509601" y="5991400"/>
            <a:ext cx="1588" cy="79375"/>
          </a:xfrm>
          <a:prstGeom prst="line">
            <a:avLst/>
          </a:prstGeom>
          <a:noFill/>
          <a:ln w="12700">
            <a:solidFill>
              <a:srgbClr val="DDDDDD"/>
            </a:solidFill>
            <a:round/>
            <a:headEnd/>
            <a:tailEnd/>
          </a:ln>
        </p:spPr>
        <p:txBody>
          <a:bodyPr/>
          <a:lstStyle/>
          <a:p>
            <a:endParaRPr lang="fr-CH"/>
          </a:p>
        </p:txBody>
      </p:sp>
      <p:sp>
        <p:nvSpPr>
          <p:cNvPr id="230" name="Rectangle 56"/>
          <p:cNvSpPr>
            <a:spLocks noChangeArrowheads="1"/>
          </p:cNvSpPr>
          <p:nvPr/>
        </p:nvSpPr>
        <p:spPr bwMode="auto">
          <a:xfrm>
            <a:off x="2379426" y="6121575"/>
            <a:ext cx="312586"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990</a:t>
            </a:r>
            <a:endParaRPr lang="fr-FR">
              <a:solidFill>
                <a:schemeClr val="tx1">
                  <a:lumMod val="50000"/>
                  <a:lumOff val="50000"/>
                </a:schemeClr>
              </a:solidFill>
            </a:endParaRPr>
          </a:p>
        </p:txBody>
      </p:sp>
      <p:sp>
        <p:nvSpPr>
          <p:cNvPr id="231" name="Line 57"/>
          <p:cNvSpPr>
            <a:spLocks noChangeShapeType="1"/>
          </p:cNvSpPr>
          <p:nvPr/>
        </p:nvSpPr>
        <p:spPr bwMode="auto">
          <a:xfrm>
            <a:off x="2447690" y="5991399"/>
            <a:ext cx="1587" cy="39688"/>
          </a:xfrm>
          <a:prstGeom prst="line">
            <a:avLst/>
          </a:prstGeom>
          <a:noFill/>
          <a:ln w="12700">
            <a:solidFill>
              <a:srgbClr val="DDDDDD"/>
            </a:solidFill>
            <a:round/>
            <a:headEnd/>
            <a:tailEnd/>
          </a:ln>
        </p:spPr>
        <p:txBody>
          <a:bodyPr/>
          <a:lstStyle/>
          <a:p>
            <a:endParaRPr lang="fr-CH"/>
          </a:p>
        </p:txBody>
      </p:sp>
      <p:sp>
        <p:nvSpPr>
          <p:cNvPr id="232" name="Line 58"/>
          <p:cNvSpPr>
            <a:spLocks noChangeShapeType="1"/>
          </p:cNvSpPr>
          <p:nvPr/>
        </p:nvSpPr>
        <p:spPr bwMode="auto">
          <a:xfrm>
            <a:off x="2385776" y="5991399"/>
            <a:ext cx="1588" cy="39688"/>
          </a:xfrm>
          <a:prstGeom prst="line">
            <a:avLst/>
          </a:prstGeom>
          <a:noFill/>
          <a:ln w="12700">
            <a:solidFill>
              <a:srgbClr val="DDDDDD"/>
            </a:solidFill>
            <a:round/>
            <a:headEnd/>
            <a:tailEnd/>
          </a:ln>
        </p:spPr>
        <p:txBody>
          <a:bodyPr/>
          <a:lstStyle/>
          <a:p>
            <a:endParaRPr lang="fr-CH"/>
          </a:p>
        </p:txBody>
      </p:sp>
      <p:sp>
        <p:nvSpPr>
          <p:cNvPr id="233" name="Line 59"/>
          <p:cNvSpPr>
            <a:spLocks noChangeShapeType="1"/>
          </p:cNvSpPr>
          <p:nvPr/>
        </p:nvSpPr>
        <p:spPr bwMode="auto">
          <a:xfrm>
            <a:off x="2323865" y="5991399"/>
            <a:ext cx="1587" cy="39688"/>
          </a:xfrm>
          <a:prstGeom prst="line">
            <a:avLst/>
          </a:prstGeom>
          <a:noFill/>
          <a:ln w="12700">
            <a:solidFill>
              <a:srgbClr val="DDDDDD"/>
            </a:solidFill>
            <a:round/>
            <a:headEnd/>
            <a:tailEnd/>
          </a:ln>
        </p:spPr>
        <p:txBody>
          <a:bodyPr/>
          <a:lstStyle/>
          <a:p>
            <a:endParaRPr lang="fr-CH"/>
          </a:p>
        </p:txBody>
      </p:sp>
      <p:sp>
        <p:nvSpPr>
          <p:cNvPr id="234" name="Line 60"/>
          <p:cNvSpPr>
            <a:spLocks noChangeShapeType="1"/>
          </p:cNvSpPr>
          <p:nvPr/>
        </p:nvSpPr>
        <p:spPr bwMode="auto">
          <a:xfrm>
            <a:off x="2263540" y="5991399"/>
            <a:ext cx="1587" cy="39688"/>
          </a:xfrm>
          <a:prstGeom prst="line">
            <a:avLst/>
          </a:prstGeom>
          <a:noFill/>
          <a:ln w="12700">
            <a:solidFill>
              <a:srgbClr val="DDDDDD"/>
            </a:solidFill>
            <a:round/>
            <a:headEnd/>
            <a:tailEnd/>
          </a:ln>
        </p:spPr>
        <p:txBody>
          <a:bodyPr/>
          <a:lstStyle/>
          <a:p>
            <a:endParaRPr lang="fr-CH"/>
          </a:p>
        </p:txBody>
      </p:sp>
      <p:sp>
        <p:nvSpPr>
          <p:cNvPr id="235" name="Line 61"/>
          <p:cNvSpPr>
            <a:spLocks noChangeShapeType="1"/>
          </p:cNvSpPr>
          <p:nvPr/>
        </p:nvSpPr>
        <p:spPr bwMode="auto">
          <a:xfrm>
            <a:off x="2201626" y="5991400"/>
            <a:ext cx="1588" cy="60325"/>
          </a:xfrm>
          <a:prstGeom prst="line">
            <a:avLst/>
          </a:prstGeom>
          <a:noFill/>
          <a:ln w="12700">
            <a:solidFill>
              <a:srgbClr val="DDDDDD"/>
            </a:solidFill>
            <a:round/>
            <a:headEnd/>
            <a:tailEnd/>
          </a:ln>
        </p:spPr>
        <p:txBody>
          <a:bodyPr/>
          <a:lstStyle/>
          <a:p>
            <a:endParaRPr lang="fr-CH"/>
          </a:p>
        </p:txBody>
      </p:sp>
      <p:sp>
        <p:nvSpPr>
          <p:cNvPr id="236" name="Line 62"/>
          <p:cNvSpPr>
            <a:spLocks noChangeShapeType="1"/>
          </p:cNvSpPr>
          <p:nvPr/>
        </p:nvSpPr>
        <p:spPr bwMode="auto">
          <a:xfrm>
            <a:off x="2141301" y="5991399"/>
            <a:ext cx="1588" cy="39688"/>
          </a:xfrm>
          <a:prstGeom prst="line">
            <a:avLst/>
          </a:prstGeom>
          <a:noFill/>
          <a:ln w="12700">
            <a:solidFill>
              <a:srgbClr val="DDDDDD"/>
            </a:solidFill>
            <a:round/>
            <a:headEnd/>
            <a:tailEnd/>
          </a:ln>
        </p:spPr>
        <p:txBody>
          <a:bodyPr/>
          <a:lstStyle/>
          <a:p>
            <a:endParaRPr lang="fr-CH"/>
          </a:p>
        </p:txBody>
      </p:sp>
      <p:sp>
        <p:nvSpPr>
          <p:cNvPr id="237" name="Line 63"/>
          <p:cNvSpPr>
            <a:spLocks noChangeShapeType="1"/>
          </p:cNvSpPr>
          <p:nvPr/>
        </p:nvSpPr>
        <p:spPr bwMode="auto">
          <a:xfrm>
            <a:off x="2079390" y="5991399"/>
            <a:ext cx="1587" cy="39688"/>
          </a:xfrm>
          <a:prstGeom prst="line">
            <a:avLst/>
          </a:prstGeom>
          <a:noFill/>
          <a:ln w="12700">
            <a:solidFill>
              <a:srgbClr val="DDDDDD"/>
            </a:solidFill>
            <a:round/>
            <a:headEnd/>
            <a:tailEnd/>
          </a:ln>
        </p:spPr>
        <p:txBody>
          <a:bodyPr/>
          <a:lstStyle/>
          <a:p>
            <a:endParaRPr lang="fr-CH"/>
          </a:p>
        </p:txBody>
      </p:sp>
      <p:sp>
        <p:nvSpPr>
          <p:cNvPr id="238" name="Line 64"/>
          <p:cNvSpPr>
            <a:spLocks noChangeShapeType="1"/>
          </p:cNvSpPr>
          <p:nvPr/>
        </p:nvSpPr>
        <p:spPr bwMode="auto">
          <a:xfrm>
            <a:off x="2017476" y="5991399"/>
            <a:ext cx="1588" cy="39688"/>
          </a:xfrm>
          <a:prstGeom prst="line">
            <a:avLst/>
          </a:prstGeom>
          <a:noFill/>
          <a:ln w="12700">
            <a:solidFill>
              <a:srgbClr val="DDDDDD"/>
            </a:solidFill>
            <a:round/>
            <a:headEnd/>
            <a:tailEnd/>
          </a:ln>
        </p:spPr>
        <p:txBody>
          <a:bodyPr/>
          <a:lstStyle/>
          <a:p>
            <a:endParaRPr lang="fr-CH"/>
          </a:p>
        </p:txBody>
      </p:sp>
      <p:sp>
        <p:nvSpPr>
          <p:cNvPr id="239" name="Line 65"/>
          <p:cNvSpPr>
            <a:spLocks noChangeShapeType="1"/>
          </p:cNvSpPr>
          <p:nvPr/>
        </p:nvSpPr>
        <p:spPr bwMode="auto">
          <a:xfrm>
            <a:off x="1957151" y="5991399"/>
            <a:ext cx="1588" cy="39688"/>
          </a:xfrm>
          <a:prstGeom prst="line">
            <a:avLst/>
          </a:prstGeom>
          <a:noFill/>
          <a:ln w="12700">
            <a:solidFill>
              <a:srgbClr val="DDDDDD"/>
            </a:solidFill>
            <a:round/>
            <a:headEnd/>
            <a:tailEnd/>
          </a:ln>
        </p:spPr>
        <p:txBody>
          <a:bodyPr/>
          <a:lstStyle/>
          <a:p>
            <a:endParaRPr lang="fr-CH"/>
          </a:p>
        </p:txBody>
      </p:sp>
      <p:sp>
        <p:nvSpPr>
          <p:cNvPr id="240" name="Line 66"/>
          <p:cNvSpPr>
            <a:spLocks noChangeShapeType="1"/>
          </p:cNvSpPr>
          <p:nvPr/>
        </p:nvSpPr>
        <p:spPr bwMode="auto">
          <a:xfrm>
            <a:off x="1895240" y="5991400"/>
            <a:ext cx="1587" cy="79375"/>
          </a:xfrm>
          <a:prstGeom prst="line">
            <a:avLst/>
          </a:prstGeom>
          <a:noFill/>
          <a:ln w="12700">
            <a:solidFill>
              <a:srgbClr val="DDDDDD"/>
            </a:solidFill>
            <a:round/>
            <a:headEnd/>
            <a:tailEnd/>
          </a:ln>
        </p:spPr>
        <p:txBody>
          <a:bodyPr/>
          <a:lstStyle/>
          <a:p>
            <a:endParaRPr lang="fr-CH"/>
          </a:p>
        </p:txBody>
      </p:sp>
      <p:sp>
        <p:nvSpPr>
          <p:cNvPr id="241" name="Rectangle 67"/>
          <p:cNvSpPr>
            <a:spLocks noChangeArrowheads="1"/>
          </p:cNvSpPr>
          <p:nvPr/>
        </p:nvSpPr>
        <p:spPr bwMode="auto">
          <a:xfrm>
            <a:off x="1790464" y="6121575"/>
            <a:ext cx="312586"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980</a:t>
            </a:r>
            <a:endParaRPr lang="fr-FR">
              <a:solidFill>
                <a:schemeClr val="tx1">
                  <a:lumMod val="50000"/>
                  <a:lumOff val="50000"/>
                </a:schemeClr>
              </a:solidFill>
            </a:endParaRPr>
          </a:p>
        </p:txBody>
      </p:sp>
      <p:sp>
        <p:nvSpPr>
          <p:cNvPr id="242" name="Line 68"/>
          <p:cNvSpPr>
            <a:spLocks noChangeShapeType="1"/>
          </p:cNvSpPr>
          <p:nvPr/>
        </p:nvSpPr>
        <p:spPr bwMode="auto">
          <a:xfrm>
            <a:off x="1833326" y="5991399"/>
            <a:ext cx="1588" cy="39688"/>
          </a:xfrm>
          <a:prstGeom prst="line">
            <a:avLst/>
          </a:prstGeom>
          <a:noFill/>
          <a:ln w="12700">
            <a:solidFill>
              <a:srgbClr val="DDDDDD"/>
            </a:solidFill>
            <a:round/>
            <a:headEnd/>
            <a:tailEnd/>
          </a:ln>
        </p:spPr>
        <p:txBody>
          <a:bodyPr/>
          <a:lstStyle/>
          <a:p>
            <a:endParaRPr lang="fr-CH"/>
          </a:p>
        </p:txBody>
      </p:sp>
      <p:sp>
        <p:nvSpPr>
          <p:cNvPr id="243" name="Rectangle 69"/>
          <p:cNvSpPr>
            <a:spLocks noChangeArrowheads="1"/>
          </p:cNvSpPr>
          <p:nvPr/>
        </p:nvSpPr>
        <p:spPr bwMode="auto">
          <a:xfrm>
            <a:off x="2684227" y="6375575"/>
            <a:ext cx="841641"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Gray level</a:t>
            </a:r>
            <a:endParaRPr lang="fr-FR">
              <a:solidFill>
                <a:schemeClr val="tx1">
                  <a:lumMod val="50000"/>
                  <a:lumOff val="50000"/>
                </a:schemeClr>
              </a:solidFill>
            </a:endParaRPr>
          </a:p>
        </p:txBody>
      </p:sp>
      <p:sp>
        <p:nvSpPr>
          <p:cNvPr id="244" name="Freeform 70"/>
          <p:cNvSpPr>
            <a:spLocks/>
          </p:cNvSpPr>
          <p:nvPr/>
        </p:nvSpPr>
        <p:spPr bwMode="auto">
          <a:xfrm>
            <a:off x="1792052" y="4603925"/>
            <a:ext cx="2676525" cy="1357313"/>
          </a:xfrm>
          <a:custGeom>
            <a:avLst/>
            <a:gdLst/>
            <a:ahLst/>
            <a:cxnLst>
              <a:cxn ang="0">
                <a:pos x="9" y="1140"/>
              </a:cxn>
              <a:cxn ang="0">
                <a:pos x="60" y="1140"/>
              </a:cxn>
              <a:cxn ang="0">
                <a:pos x="86" y="1139"/>
              </a:cxn>
              <a:cxn ang="0">
                <a:pos x="138" y="1139"/>
              </a:cxn>
              <a:cxn ang="0">
                <a:pos x="164" y="1138"/>
              </a:cxn>
              <a:cxn ang="0">
                <a:pos x="215" y="1139"/>
              </a:cxn>
              <a:cxn ang="0">
                <a:pos x="241" y="1138"/>
              </a:cxn>
              <a:cxn ang="0">
                <a:pos x="293" y="1138"/>
              </a:cxn>
              <a:cxn ang="0">
                <a:pos x="318" y="1137"/>
              </a:cxn>
              <a:cxn ang="0">
                <a:pos x="370" y="1137"/>
              </a:cxn>
              <a:cxn ang="0">
                <a:pos x="396" y="1136"/>
              </a:cxn>
              <a:cxn ang="0">
                <a:pos x="447" y="1136"/>
              </a:cxn>
              <a:cxn ang="0">
                <a:pos x="473" y="1129"/>
              </a:cxn>
              <a:cxn ang="0">
                <a:pos x="525" y="1127"/>
              </a:cxn>
              <a:cxn ang="0">
                <a:pos x="551" y="1116"/>
              </a:cxn>
              <a:cxn ang="0">
                <a:pos x="602" y="1110"/>
              </a:cxn>
              <a:cxn ang="0">
                <a:pos x="628" y="1097"/>
              </a:cxn>
              <a:cxn ang="0">
                <a:pos x="680" y="1081"/>
              </a:cxn>
              <a:cxn ang="0">
                <a:pos x="706" y="1038"/>
              </a:cxn>
              <a:cxn ang="0">
                <a:pos x="757" y="994"/>
              </a:cxn>
              <a:cxn ang="0">
                <a:pos x="783" y="888"/>
              </a:cxn>
              <a:cxn ang="0">
                <a:pos x="835" y="834"/>
              </a:cxn>
              <a:cxn ang="0">
                <a:pos x="860" y="710"/>
              </a:cxn>
              <a:cxn ang="0">
                <a:pos x="912" y="612"/>
              </a:cxn>
              <a:cxn ang="0">
                <a:pos x="938" y="464"/>
              </a:cxn>
              <a:cxn ang="0">
                <a:pos x="989" y="384"/>
              </a:cxn>
              <a:cxn ang="0">
                <a:pos x="1015" y="161"/>
              </a:cxn>
              <a:cxn ang="0">
                <a:pos x="1067" y="92"/>
              </a:cxn>
              <a:cxn ang="0">
                <a:pos x="1093" y="0"/>
              </a:cxn>
              <a:cxn ang="0">
                <a:pos x="1144" y="20"/>
              </a:cxn>
              <a:cxn ang="0">
                <a:pos x="1170" y="45"/>
              </a:cxn>
              <a:cxn ang="0">
                <a:pos x="1222" y="145"/>
              </a:cxn>
              <a:cxn ang="0">
                <a:pos x="1248" y="291"/>
              </a:cxn>
              <a:cxn ang="0">
                <a:pos x="1299" y="396"/>
              </a:cxn>
              <a:cxn ang="0">
                <a:pos x="1325" y="564"/>
              </a:cxn>
              <a:cxn ang="0">
                <a:pos x="1377" y="653"/>
              </a:cxn>
              <a:cxn ang="0">
                <a:pos x="1402" y="838"/>
              </a:cxn>
              <a:cxn ang="0">
                <a:pos x="1454" y="892"/>
              </a:cxn>
              <a:cxn ang="0">
                <a:pos x="1480" y="1008"/>
              </a:cxn>
              <a:cxn ang="0">
                <a:pos x="1531" y="1041"/>
              </a:cxn>
              <a:cxn ang="0">
                <a:pos x="1557" y="1068"/>
              </a:cxn>
              <a:cxn ang="0">
                <a:pos x="1609" y="1092"/>
              </a:cxn>
              <a:cxn ang="0">
                <a:pos x="1635" y="1112"/>
              </a:cxn>
              <a:cxn ang="0">
                <a:pos x="1686" y="1125"/>
              </a:cxn>
              <a:cxn ang="0">
                <a:pos x="1712" y="1133"/>
              </a:cxn>
              <a:cxn ang="0">
                <a:pos x="1764" y="1134"/>
              </a:cxn>
              <a:cxn ang="0">
                <a:pos x="1790" y="1138"/>
              </a:cxn>
              <a:cxn ang="0">
                <a:pos x="1841" y="1138"/>
              </a:cxn>
              <a:cxn ang="0">
                <a:pos x="1867" y="1139"/>
              </a:cxn>
              <a:cxn ang="0">
                <a:pos x="1919" y="1140"/>
              </a:cxn>
              <a:cxn ang="0">
                <a:pos x="1944" y="1140"/>
              </a:cxn>
              <a:cxn ang="0">
                <a:pos x="1996" y="1139"/>
              </a:cxn>
              <a:cxn ang="0">
                <a:pos x="2022" y="1140"/>
              </a:cxn>
              <a:cxn ang="0">
                <a:pos x="2073" y="1140"/>
              </a:cxn>
              <a:cxn ang="0">
                <a:pos x="2099" y="1140"/>
              </a:cxn>
              <a:cxn ang="0">
                <a:pos x="2151" y="1140"/>
              </a:cxn>
              <a:cxn ang="0">
                <a:pos x="2177" y="1140"/>
              </a:cxn>
              <a:cxn ang="0">
                <a:pos x="2228" y="1140"/>
              </a:cxn>
            </a:cxnLst>
            <a:rect l="0" t="0" r="r" b="b"/>
            <a:pathLst>
              <a:path w="2248" h="1140">
                <a:moveTo>
                  <a:pt x="0" y="1140"/>
                </a:moveTo>
                <a:lnTo>
                  <a:pt x="9" y="1140"/>
                </a:lnTo>
                <a:lnTo>
                  <a:pt x="9" y="1140"/>
                </a:lnTo>
                <a:lnTo>
                  <a:pt x="34" y="1140"/>
                </a:lnTo>
                <a:lnTo>
                  <a:pt x="34" y="1140"/>
                </a:lnTo>
                <a:lnTo>
                  <a:pt x="60" y="1140"/>
                </a:lnTo>
                <a:lnTo>
                  <a:pt x="60" y="1139"/>
                </a:lnTo>
                <a:lnTo>
                  <a:pt x="86" y="1139"/>
                </a:lnTo>
                <a:lnTo>
                  <a:pt x="86" y="1139"/>
                </a:lnTo>
                <a:lnTo>
                  <a:pt x="112" y="1139"/>
                </a:lnTo>
                <a:lnTo>
                  <a:pt x="112" y="1139"/>
                </a:lnTo>
                <a:lnTo>
                  <a:pt x="138" y="1139"/>
                </a:lnTo>
                <a:lnTo>
                  <a:pt x="138" y="1138"/>
                </a:lnTo>
                <a:lnTo>
                  <a:pt x="164" y="1138"/>
                </a:lnTo>
                <a:lnTo>
                  <a:pt x="164" y="1138"/>
                </a:lnTo>
                <a:lnTo>
                  <a:pt x="189" y="1138"/>
                </a:lnTo>
                <a:lnTo>
                  <a:pt x="189" y="1139"/>
                </a:lnTo>
                <a:lnTo>
                  <a:pt x="215" y="1139"/>
                </a:lnTo>
                <a:lnTo>
                  <a:pt x="215" y="1138"/>
                </a:lnTo>
                <a:lnTo>
                  <a:pt x="241" y="1138"/>
                </a:lnTo>
                <a:lnTo>
                  <a:pt x="241" y="1138"/>
                </a:lnTo>
                <a:lnTo>
                  <a:pt x="267" y="1138"/>
                </a:lnTo>
                <a:lnTo>
                  <a:pt x="267" y="1138"/>
                </a:lnTo>
                <a:lnTo>
                  <a:pt x="293" y="1138"/>
                </a:lnTo>
                <a:lnTo>
                  <a:pt x="293" y="1137"/>
                </a:lnTo>
                <a:lnTo>
                  <a:pt x="318" y="1137"/>
                </a:lnTo>
                <a:lnTo>
                  <a:pt x="318" y="1137"/>
                </a:lnTo>
                <a:lnTo>
                  <a:pt x="344" y="1137"/>
                </a:lnTo>
                <a:lnTo>
                  <a:pt x="344" y="1137"/>
                </a:lnTo>
                <a:lnTo>
                  <a:pt x="370" y="1137"/>
                </a:lnTo>
                <a:lnTo>
                  <a:pt x="370" y="1136"/>
                </a:lnTo>
                <a:lnTo>
                  <a:pt x="396" y="1136"/>
                </a:lnTo>
                <a:lnTo>
                  <a:pt x="396" y="1136"/>
                </a:lnTo>
                <a:lnTo>
                  <a:pt x="422" y="1136"/>
                </a:lnTo>
                <a:lnTo>
                  <a:pt x="422" y="1136"/>
                </a:lnTo>
                <a:lnTo>
                  <a:pt x="447" y="1136"/>
                </a:lnTo>
                <a:lnTo>
                  <a:pt x="447" y="1134"/>
                </a:lnTo>
                <a:lnTo>
                  <a:pt x="473" y="1134"/>
                </a:lnTo>
                <a:lnTo>
                  <a:pt x="473" y="1129"/>
                </a:lnTo>
                <a:lnTo>
                  <a:pt x="499" y="1129"/>
                </a:lnTo>
                <a:lnTo>
                  <a:pt x="499" y="1127"/>
                </a:lnTo>
                <a:lnTo>
                  <a:pt x="525" y="1127"/>
                </a:lnTo>
                <a:lnTo>
                  <a:pt x="525" y="1126"/>
                </a:lnTo>
                <a:lnTo>
                  <a:pt x="551" y="1126"/>
                </a:lnTo>
                <a:lnTo>
                  <a:pt x="551" y="1116"/>
                </a:lnTo>
                <a:lnTo>
                  <a:pt x="576" y="1116"/>
                </a:lnTo>
                <a:lnTo>
                  <a:pt x="576" y="1110"/>
                </a:lnTo>
                <a:lnTo>
                  <a:pt x="602" y="1110"/>
                </a:lnTo>
                <a:lnTo>
                  <a:pt x="602" y="1103"/>
                </a:lnTo>
                <a:lnTo>
                  <a:pt x="628" y="1103"/>
                </a:lnTo>
                <a:lnTo>
                  <a:pt x="628" y="1097"/>
                </a:lnTo>
                <a:lnTo>
                  <a:pt x="654" y="1097"/>
                </a:lnTo>
                <a:lnTo>
                  <a:pt x="654" y="1081"/>
                </a:lnTo>
                <a:lnTo>
                  <a:pt x="680" y="1081"/>
                </a:lnTo>
                <a:lnTo>
                  <a:pt x="680" y="1055"/>
                </a:lnTo>
                <a:lnTo>
                  <a:pt x="706" y="1055"/>
                </a:lnTo>
                <a:lnTo>
                  <a:pt x="706" y="1038"/>
                </a:lnTo>
                <a:lnTo>
                  <a:pt x="731" y="1038"/>
                </a:lnTo>
                <a:lnTo>
                  <a:pt x="731" y="994"/>
                </a:lnTo>
                <a:lnTo>
                  <a:pt x="757" y="994"/>
                </a:lnTo>
                <a:lnTo>
                  <a:pt x="757" y="945"/>
                </a:lnTo>
                <a:lnTo>
                  <a:pt x="783" y="945"/>
                </a:lnTo>
                <a:lnTo>
                  <a:pt x="783" y="888"/>
                </a:lnTo>
                <a:lnTo>
                  <a:pt x="809" y="888"/>
                </a:lnTo>
                <a:lnTo>
                  <a:pt x="809" y="834"/>
                </a:lnTo>
                <a:lnTo>
                  <a:pt x="835" y="834"/>
                </a:lnTo>
                <a:lnTo>
                  <a:pt x="835" y="769"/>
                </a:lnTo>
                <a:lnTo>
                  <a:pt x="860" y="769"/>
                </a:lnTo>
                <a:lnTo>
                  <a:pt x="860" y="710"/>
                </a:lnTo>
                <a:lnTo>
                  <a:pt x="886" y="710"/>
                </a:lnTo>
                <a:lnTo>
                  <a:pt x="886" y="612"/>
                </a:lnTo>
                <a:lnTo>
                  <a:pt x="912" y="612"/>
                </a:lnTo>
                <a:lnTo>
                  <a:pt x="912" y="534"/>
                </a:lnTo>
                <a:lnTo>
                  <a:pt x="938" y="534"/>
                </a:lnTo>
                <a:lnTo>
                  <a:pt x="938" y="464"/>
                </a:lnTo>
                <a:lnTo>
                  <a:pt x="964" y="464"/>
                </a:lnTo>
                <a:lnTo>
                  <a:pt x="964" y="384"/>
                </a:lnTo>
                <a:lnTo>
                  <a:pt x="989" y="384"/>
                </a:lnTo>
                <a:lnTo>
                  <a:pt x="989" y="269"/>
                </a:lnTo>
                <a:lnTo>
                  <a:pt x="1015" y="269"/>
                </a:lnTo>
                <a:lnTo>
                  <a:pt x="1015" y="161"/>
                </a:lnTo>
                <a:lnTo>
                  <a:pt x="1041" y="161"/>
                </a:lnTo>
                <a:lnTo>
                  <a:pt x="1041" y="92"/>
                </a:lnTo>
                <a:lnTo>
                  <a:pt x="1067" y="92"/>
                </a:lnTo>
                <a:lnTo>
                  <a:pt x="1067" y="51"/>
                </a:lnTo>
                <a:lnTo>
                  <a:pt x="1093" y="51"/>
                </a:lnTo>
                <a:lnTo>
                  <a:pt x="1093" y="0"/>
                </a:lnTo>
                <a:lnTo>
                  <a:pt x="1119" y="0"/>
                </a:lnTo>
                <a:lnTo>
                  <a:pt x="1119" y="20"/>
                </a:lnTo>
                <a:lnTo>
                  <a:pt x="1144" y="20"/>
                </a:lnTo>
                <a:lnTo>
                  <a:pt x="1144" y="38"/>
                </a:lnTo>
                <a:lnTo>
                  <a:pt x="1170" y="38"/>
                </a:lnTo>
                <a:lnTo>
                  <a:pt x="1170" y="45"/>
                </a:lnTo>
                <a:lnTo>
                  <a:pt x="1196" y="45"/>
                </a:lnTo>
                <a:lnTo>
                  <a:pt x="1196" y="145"/>
                </a:lnTo>
                <a:lnTo>
                  <a:pt x="1222" y="145"/>
                </a:lnTo>
                <a:lnTo>
                  <a:pt x="1222" y="244"/>
                </a:lnTo>
                <a:lnTo>
                  <a:pt x="1248" y="244"/>
                </a:lnTo>
                <a:lnTo>
                  <a:pt x="1248" y="291"/>
                </a:lnTo>
                <a:lnTo>
                  <a:pt x="1273" y="291"/>
                </a:lnTo>
                <a:lnTo>
                  <a:pt x="1273" y="396"/>
                </a:lnTo>
                <a:lnTo>
                  <a:pt x="1299" y="396"/>
                </a:lnTo>
                <a:lnTo>
                  <a:pt x="1299" y="484"/>
                </a:lnTo>
                <a:lnTo>
                  <a:pt x="1325" y="484"/>
                </a:lnTo>
                <a:lnTo>
                  <a:pt x="1325" y="564"/>
                </a:lnTo>
                <a:lnTo>
                  <a:pt x="1351" y="564"/>
                </a:lnTo>
                <a:lnTo>
                  <a:pt x="1351" y="653"/>
                </a:lnTo>
                <a:lnTo>
                  <a:pt x="1377" y="653"/>
                </a:lnTo>
                <a:lnTo>
                  <a:pt x="1377" y="758"/>
                </a:lnTo>
                <a:lnTo>
                  <a:pt x="1402" y="758"/>
                </a:lnTo>
                <a:lnTo>
                  <a:pt x="1402" y="838"/>
                </a:lnTo>
                <a:lnTo>
                  <a:pt x="1428" y="838"/>
                </a:lnTo>
                <a:lnTo>
                  <a:pt x="1428" y="892"/>
                </a:lnTo>
                <a:lnTo>
                  <a:pt x="1454" y="892"/>
                </a:lnTo>
                <a:lnTo>
                  <a:pt x="1454" y="952"/>
                </a:lnTo>
                <a:lnTo>
                  <a:pt x="1480" y="952"/>
                </a:lnTo>
                <a:lnTo>
                  <a:pt x="1480" y="1008"/>
                </a:lnTo>
                <a:lnTo>
                  <a:pt x="1506" y="1008"/>
                </a:lnTo>
                <a:lnTo>
                  <a:pt x="1506" y="1041"/>
                </a:lnTo>
                <a:lnTo>
                  <a:pt x="1531" y="1041"/>
                </a:lnTo>
                <a:lnTo>
                  <a:pt x="1531" y="1061"/>
                </a:lnTo>
                <a:lnTo>
                  <a:pt x="1557" y="1061"/>
                </a:lnTo>
                <a:lnTo>
                  <a:pt x="1557" y="1068"/>
                </a:lnTo>
                <a:lnTo>
                  <a:pt x="1583" y="1068"/>
                </a:lnTo>
                <a:lnTo>
                  <a:pt x="1583" y="1092"/>
                </a:lnTo>
                <a:lnTo>
                  <a:pt x="1609" y="1092"/>
                </a:lnTo>
                <a:lnTo>
                  <a:pt x="1609" y="1095"/>
                </a:lnTo>
                <a:lnTo>
                  <a:pt x="1635" y="1095"/>
                </a:lnTo>
                <a:lnTo>
                  <a:pt x="1635" y="1112"/>
                </a:lnTo>
                <a:lnTo>
                  <a:pt x="1661" y="1112"/>
                </a:lnTo>
                <a:lnTo>
                  <a:pt x="1661" y="1125"/>
                </a:lnTo>
                <a:lnTo>
                  <a:pt x="1686" y="1125"/>
                </a:lnTo>
                <a:lnTo>
                  <a:pt x="1686" y="1127"/>
                </a:lnTo>
                <a:lnTo>
                  <a:pt x="1712" y="1127"/>
                </a:lnTo>
                <a:lnTo>
                  <a:pt x="1712" y="1133"/>
                </a:lnTo>
                <a:lnTo>
                  <a:pt x="1738" y="1133"/>
                </a:lnTo>
                <a:lnTo>
                  <a:pt x="1738" y="1134"/>
                </a:lnTo>
                <a:lnTo>
                  <a:pt x="1764" y="1134"/>
                </a:lnTo>
                <a:lnTo>
                  <a:pt x="1764" y="1137"/>
                </a:lnTo>
                <a:lnTo>
                  <a:pt x="1790" y="1137"/>
                </a:lnTo>
                <a:lnTo>
                  <a:pt x="1790" y="1138"/>
                </a:lnTo>
                <a:lnTo>
                  <a:pt x="1815" y="1138"/>
                </a:lnTo>
                <a:lnTo>
                  <a:pt x="1815" y="1138"/>
                </a:lnTo>
                <a:lnTo>
                  <a:pt x="1841" y="1138"/>
                </a:lnTo>
                <a:lnTo>
                  <a:pt x="1841" y="1139"/>
                </a:lnTo>
                <a:lnTo>
                  <a:pt x="1867" y="1139"/>
                </a:lnTo>
                <a:lnTo>
                  <a:pt x="1867" y="1139"/>
                </a:lnTo>
                <a:lnTo>
                  <a:pt x="1893" y="1139"/>
                </a:lnTo>
                <a:lnTo>
                  <a:pt x="1893" y="1140"/>
                </a:lnTo>
                <a:lnTo>
                  <a:pt x="1919" y="1140"/>
                </a:lnTo>
                <a:lnTo>
                  <a:pt x="1919" y="1140"/>
                </a:lnTo>
                <a:lnTo>
                  <a:pt x="1944" y="1140"/>
                </a:lnTo>
                <a:lnTo>
                  <a:pt x="1944" y="1140"/>
                </a:lnTo>
                <a:lnTo>
                  <a:pt x="1970" y="1140"/>
                </a:lnTo>
                <a:lnTo>
                  <a:pt x="1970" y="1139"/>
                </a:lnTo>
                <a:lnTo>
                  <a:pt x="1996" y="1139"/>
                </a:lnTo>
                <a:lnTo>
                  <a:pt x="1996" y="1140"/>
                </a:lnTo>
                <a:lnTo>
                  <a:pt x="2022" y="1140"/>
                </a:lnTo>
                <a:lnTo>
                  <a:pt x="2022" y="1140"/>
                </a:lnTo>
                <a:lnTo>
                  <a:pt x="2048" y="1140"/>
                </a:lnTo>
                <a:lnTo>
                  <a:pt x="2048" y="1140"/>
                </a:lnTo>
                <a:lnTo>
                  <a:pt x="2073" y="1140"/>
                </a:lnTo>
                <a:lnTo>
                  <a:pt x="2073" y="1140"/>
                </a:lnTo>
                <a:lnTo>
                  <a:pt x="2099" y="1140"/>
                </a:lnTo>
                <a:lnTo>
                  <a:pt x="2099" y="1140"/>
                </a:lnTo>
                <a:lnTo>
                  <a:pt x="2125" y="1140"/>
                </a:lnTo>
                <a:lnTo>
                  <a:pt x="2125" y="1140"/>
                </a:lnTo>
                <a:lnTo>
                  <a:pt x="2151" y="1140"/>
                </a:lnTo>
                <a:lnTo>
                  <a:pt x="2151" y="1140"/>
                </a:lnTo>
                <a:lnTo>
                  <a:pt x="2177" y="1140"/>
                </a:lnTo>
                <a:lnTo>
                  <a:pt x="2177" y="1140"/>
                </a:lnTo>
                <a:lnTo>
                  <a:pt x="2203" y="1140"/>
                </a:lnTo>
                <a:lnTo>
                  <a:pt x="2203" y="1140"/>
                </a:lnTo>
                <a:lnTo>
                  <a:pt x="2228" y="1140"/>
                </a:lnTo>
                <a:lnTo>
                  <a:pt x="2228" y="1140"/>
                </a:lnTo>
                <a:lnTo>
                  <a:pt x="2248" y="1140"/>
                </a:lnTo>
              </a:path>
            </a:pathLst>
          </a:custGeom>
          <a:noFill/>
          <a:ln w="23813">
            <a:solidFill>
              <a:schemeClr val="tx1">
                <a:lumMod val="65000"/>
                <a:lumOff val="35000"/>
              </a:schemeClr>
            </a:solidFill>
            <a:prstDash val="solid"/>
            <a:round/>
            <a:headEnd/>
            <a:tailEnd/>
          </a:ln>
        </p:spPr>
        <p:txBody>
          <a:bodyPr/>
          <a:lstStyle/>
          <a:p>
            <a:pPr>
              <a:defRPr/>
            </a:pPr>
            <a:endParaRPr lang="fr-CH"/>
          </a:p>
        </p:txBody>
      </p:sp>
      <p:sp>
        <p:nvSpPr>
          <p:cNvPr id="245" name="Line 18"/>
          <p:cNvSpPr>
            <a:spLocks noChangeShapeType="1"/>
          </p:cNvSpPr>
          <p:nvPr/>
        </p:nvSpPr>
        <p:spPr bwMode="auto">
          <a:xfrm>
            <a:off x="469978" y="2643745"/>
            <a:ext cx="2819400" cy="0"/>
          </a:xfrm>
          <a:prstGeom prst="line">
            <a:avLst/>
          </a:prstGeom>
          <a:ln w="57150">
            <a:solidFill>
              <a:schemeClr val="accent2">
                <a:lumMod val="60000"/>
                <a:lumOff val="40000"/>
              </a:schemeClr>
            </a:solidFill>
            <a:headEnd/>
            <a:tailEnd/>
          </a:ln>
        </p:spPr>
        <p:style>
          <a:lnRef idx="2">
            <a:schemeClr val="accent2"/>
          </a:lnRef>
          <a:fillRef idx="0">
            <a:schemeClr val="accent2"/>
          </a:fillRef>
          <a:effectRef idx="1">
            <a:schemeClr val="accent2"/>
          </a:effectRef>
          <a:fontRef idx="minor">
            <a:schemeClr val="tx1"/>
          </a:fontRef>
        </p:style>
        <p:txBody>
          <a:bodyPr wrap="none"/>
          <a:lstStyle/>
          <a:p>
            <a:pPr>
              <a:defRPr/>
            </a:pPr>
            <a:endParaRPr lang="fr-CH"/>
          </a:p>
        </p:txBody>
      </p:sp>
      <p:sp>
        <p:nvSpPr>
          <p:cNvPr id="246" name="Titre 1"/>
          <p:cNvSpPr txBox="1">
            <a:spLocks/>
          </p:cNvSpPr>
          <p:nvPr/>
        </p:nvSpPr>
        <p:spPr>
          <a:xfrm>
            <a:off x="1014876" y="-1126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dirty="0">
                <a:solidFill>
                  <a:schemeClr val="accent2"/>
                </a:solidFill>
              </a:rPr>
              <a:t>Noise</a:t>
            </a:r>
            <a:endParaRPr lang="de-CH" b="1" dirty="0">
              <a:solidFill>
                <a:schemeClr val="accent2"/>
              </a:solidFill>
            </a:endParaRPr>
          </a:p>
        </p:txBody>
      </p:sp>
    </p:spTree>
    <p:extLst>
      <p:ext uri="{BB962C8B-B14F-4D97-AF65-F5344CB8AC3E}">
        <p14:creationId xmlns:p14="http://schemas.microsoft.com/office/powerpoint/2010/main" val="4964012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Picture 1036"/>
          <p:cNvPicPr>
            <a:picLocks noChangeAspect="1" noChangeArrowheads="1"/>
          </p:cNvPicPr>
          <p:nvPr/>
        </p:nvPicPr>
        <p:blipFill>
          <a:blip r:embed="rId3" cstate="print"/>
          <a:srcRect/>
          <a:stretch>
            <a:fillRect/>
          </a:stretch>
        </p:blipFill>
        <p:spPr bwMode="auto">
          <a:xfrm>
            <a:off x="864894" y="1578527"/>
            <a:ext cx="2625792" cy="2631884"/>
          </a:xfrm>
          <a:prstGeom prst="rect">
            <a:avLst/>
          </a:prstGeom>
          <a:noFill/>
          <a:ln w="38100">
            <a:noFill/>
            <a:miter lim="800000"/>
            <a:headEnd/>
            <a:tailEnd/>
          </a:ln>
        </p:spPr>
      </p:pic>
      <p:sp>
        <p:nvSpPr>
          <p:cNvPr id="55298" name="Rectangle 13"/>
          <p:cNvSpPr>
            <a:spLocks noGrp="1" noChangeArrowheads="1"/>
          </p:cNvSpPr>
          <p:nvPr>
            <p:ph type="title"/>
          </p:nvPr>
        </p:nvSpPr>
        <p:spPr>
          <a:xfrm>
            <a:off x="726831" y="579316"/>
            <a:ext cx="11273825" cy="1325563"/>
          </a:xfrm>
        </p:spPr>
        <p:txBody>
          <a:bodyPr>
            <a:normAutofit/>
          </a:bodyPr>
          <a:lstStyle/>
          <a:p>
            <a:pPr eaLnBrk="1" hangingPunct="1"/>
            <a:r>
              <a:rPr lang="en-US" sz="4000" b="1" dirty="0"/>
              <a:t>Noise characteristics: high frequency noise</a:t>
            </a:r>
          </a:p>
        </p:txBody>
      </p:sp>
      <p:sp>
        <p:nvSpPr>
          <p:cNvPr id="137240" name="Text Box 24"/>
          <p:cNvSpPr txBox="1">
            <a:spLocks noChangeArrowheads="1"/>
          </p:cNvSpPr>
          <p:nvPr/>
        </p:nvSpPr>
        <p:spPr bwMode="auto">
          <a:xfrm>
            <a:off x="5268538" y="4099261"/>
            <a:ext cx="969890" cy="523220"/>
          </a:xfrm>
          <a:prstGeom prst="rect">
            <a:avLst/>
          </a:prstGeom>
          <a:ln w="57150">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fr-CH" sz="2800" dirty="0"/>
              <a:t>NPS</a:t>
            </a:r>
            <a:endParaRPr lang="fr-FR" sz="2800" dirty="0"/>
          </a:p>
        </p:txBody>
      </p:sp>
      <p:pic>
        <p:nvPicPr>
          <p:cNvPr id="246" name="Picture 1045"/>
          <p:cNvPicPr>
            <a:picLocks noChangeAspect="1" noChangeArrowheads="1"/>
          </p:cNvPicPr>
          <p:nvPr/>
        </p:nvPicPr>
        <p:blipFill>
          <a:blip r:embed="rId4" cstate="print"/>
          <a:srcRect/>
          <a:stretch>
            <a:fillRect/>
          </a:stretch>
        </p:blipFill>
        <p:spPr bwMode="auto">
          <a:xfrm>
            <a:off x="6786896" y="4036507"/>
            <a:ext cx="4490703" cy="2575918"/>
          </a:xfrm>
          <a:prstGeom prst="rect">
            <a:avLst/>
          </a:prstGeom>
          <a:solidFill>
            <a:srgbClr val="FFFFCC"/>
          </a:solidFill>
          <a:ln w="38100">
            <a:noFill/>
            <a:miter lim="800000"/>
            <a:headEnd/>
            <a:tailEnd/>
          </a:ln>
        </p:spPr>
      </p:pic>
      <p:sp>
        <p:nvSpPr>
          <p:cNvPr id="247" name="AutoShape 3"/>
          <p:cNvSpPr>
            <a:spLocks noChangeAspect="1" noChangeArrowheads="1" noTextEdit="1"/>
          </p:cNvSpPr>
          <p:nvPr/>
        </p:nvSpPr>
        <p:spPr bwMode="auto">
          <a:xfrm>
            <a:off x="4364595" y="2446491"/>
            <a:ext cx="5524500" cy="1104900"/>
          </a:xfrm>
          <a:prstGeom prst="rect">
            <a:avLst/>
          </a:prstGeom>
          <a:noFill/>
          <a:ln w="9525">
            <a:noFill/>
            <a:miter lim="800000"/>
            <a:headEnd/>
            <a:tailEnd/>
          </a:ln>
        </p:spPr>
        <p:txBody>
          <a:bodyPr/>
          <a:lstStyle/>
          <a:p>
            <a:endParaRPr lang="fr-CH"/>
          </a:p>
        </p:txBody>
      </p:sp>
      <p:sp>
        <p:nvSpPr>
          <p:cNvPr id="248" name="Line 5"/>
          <p:cNvSpPr>
            <a:spLocks noChangeShapeType="1"/>
          </p:cNvSpPr>
          <p:nvPr/>
        </p:nvSpPr>
        <p:spPr bwMode="auto">
          <a:xfrm>
            <a:off x="4781315" y="2638513"/>
            <a:ext cx="1587" cy="550863"/>
          </a:xfrm>
          <a:prstGeom prst="line">
            <a:avLst/>
          </a:prstGeom>
          <a:noFill/>
          <a:ln w="12700">
            <a:solidFill>
              <a:srgbClr val="DDDDDD"/>
            </a:solidFill>
            <a:round/>
            <a:headEnd/>
            <a:tailEnd/>
          </a:ln>
        </p:spPr>
        <p:txBody>
          <a:bodyPr/>
          <a:lstStyle/>
          <a:p>
            <a:endParaRPr lang="fr-CH"/>
          </a:p>
        </p:txBody>
      </p:sp>
      <p:sp>
        <p:nvSpPr>
          <p:cNvPr id="249" name="Line 6"/>
          <p:cNvSpPr>
            <a:spLocks noChangeShapeType="1"/>
          </p:cNvSpPr>
          <p:nvPr/>
        </p:nvSpPr>
        <p:spPr bwMode="auto">
          <a:xfrm>
            <a:off x="4700352" y="2760751"/>
            <a:ext cx="80963" cy="1587"/>
          </a:xfrm>
          <a:prstGeom prst="line">
            <a:avLst/>
          </a:prstGeom>
          <a:noFill/>
          <a:ln w="12700">
            <a:solidFill>
              <a:srgbClr val="DDDDDD"/>
            </a:solidFill>
            <a:round/>
            <a:headEnd/>
            <a:tailEnd/>
          </a:ln>
        </p:spPr>
        <p:txBody>
          <a:bodyPr/>
          <a:lstStyle/>
          <a:p>
            <a:endParaRPr lang="fr-CH"/>
          </a:p>
        </p:txBody>
      </p:sp>
      <p:sp>
        <p:nvSpPr>
          <p:cNvPr id="250" name="Rectangle 7"/>
          <p:cNvSpPr>
            <a:spLocks noChangeArrowheads="1"/>
          </p:cNvSpPr>
          <p:nvPr/>
        </p:nvSpPr>
        <p:spPr bwMode="auto">
          <a:xfrm>
            <a:off x="4552714" y="2695663"/>
            <a:ext cx="115416" cy="138499"/>
          </a:xfrm>
          <a:prstGeom prst="rect">
            <a:avLst/>
          </a:prstGeom>
          <a:noFill/>
          <a:ln w="9525">
            <a:noFill/>
            <a:miter lim="800000"/>
            <a:headEnd/>
            <a:tailEnd/>
          </a:ln>
        </p:spPr>
        <p:txBody>
          <a:bodyPr wrap="none" lIns="0" tIns="0" rIns="0" bIns="0">
            <a:spAutoFit/>
          </a:bodyPr>
          <a:lstStyle/>
          <a:p>
            <a:pPr>
              <a:defRPr/>
            </a:pPr>
            <a:r>
              <a:rPr lang="fr-FR" sz="900" dirty="0">
                <a:solidFill>
                  <a:schemeClr val="tx1">
                    <a:lumMod val="50000"/>
                    <a:lumOff val="50000"/>
                  </a:schemeClr>
                </a:solidFill>
              </a:rPr>
              <a:t>20</a:t>
            </a:r>
            <a:endParaRPr lang="fr-FR" dirty="0">
              <a:solidFill>
                <a:schemeClr val="tx1">
                  <a:lumMod val="50000"/>
                  <a:lumOff val="50000"/>
                </a:schemeClr>
              </a:solidFill>
            </a:endParaRPr>
          </a:p>
        </p:txBody>
      </p:sp>
      <p:sp>
        <p:nvSpPr>
          <p:cNvPr id="251" name="Line 8"/>
          <p:cNvSpPr>
            <a:spLocks noChangeShapeType="1"/>
          </p:cNvSpPr>
          <p:nvPr/>
        </p:nvSpPr>
        <p:spPr bwMode="auto">
          <a:xfrm>
            <a:off x="4700352" y="2919501"/>
            <a:ext cx="80963" cy="1587"/>
          </a:xfrm>
          <a:prstGeom prst="line">
            <a:avLst/>
          </a:prstGeom>
          <a:noFill/>
          <a:ln w="12700">
            <a:solidFill>
              <a:srgbClr val="DDDDDD"/>
            </a:solidFill>
            <a:round/>
            <a:headEnd/>
            <a:tailEnd/>
          </a:ln>
        </p:spPr>
        <p:txBody>
          <a:bodyPr/>
          <a:lstStyle/>
          <a:p>
            <a:endParaRPr lang="fr-CH"/>
          </a:p>
        </p:txBody>
      </p:sp>
      <p:sp>
        <p:nvSpPr>
          <p:cNvPr id="252" name="Rectangle 9"/>
          <p:cNvSpPr>
            <a:spLocks noChangeArrowheads="1"/>
          </p:cNvSpPr>
          <p:nvPr/>
        </p:nvSpPr>
        <p:spPr bwMode="auto">
          <a:xfrm>
            <a:off x="4616214" y="2854413"/>
            <a:ext cx="57708" cy="138499"/>
          </a:xfrm>
          <a:prstGeom prst="rect">
            <a:avLst/>
          </a:prstGeom>
          <a:noFill/>
          <a:ln w="9525">
            <a:noFill/>
            <a:miter lim="800000"/>
            <a:headEnd/>
            <a:tailEnd/>
          </a:ln>
        </p:spPr>
        <p:txBody>
          <a:bodyPr wrap="none" lIns="0" tIns="0" rIns="0" bIns="0">
            <a:spAutoFit/>
          </a:bodyPr>
          <a:lstStyle/>
          <a:p>
            <a:pPr>
              <a:defRPr/>
            </a:pPr>
            <a:r>
              <a:rPr lang="fr-FR" sz="900">
                <a:solidFill>
                  <a:schemeClr val="tx1">
                    <a:lumMod val="50000"/>
                    <a:lumOff val="50000"/>
                  </a:schemeClr>
                </a:solidFill>
              </a:rPr>
              <a:t>0</a:t>
            </a:r>
            <a:endParaRPr lang="fr-FR">
              <a:solidFill>
                <a:schemeClr val="tx1">
                  <a:lumMod val="50000"/>
                  <a:lumOff val="50000"/>
                </a:schemeClr>
              </a:solidFill>
            </a:endParaRPr>
          </a:p>
        </p:txBody>
      </p:sp>
      <p:sp>
        <p:nvSpPr>
          <p:cNvPr id="253" name="Line 10"/>
          <p:cNvSpPr>
            <a:spLocks noChangeShapeType="1"/>
          </p:cNvSpPr>
          <p:nvPr/>
        </p:nvSpPr>
        <p:spPr bwMode="auto">
          <a:xfrm>
            <a:off x="4700352" y="3079837"/>
            <a:ext cx="80963" cy="1588"/>
          </a:xfrm>
          <a:prstGeom prst="line">
            <a:avLst/>
          </a:prstGeom>
          <a:noFill/>
          <a:ln w="12700">
            <a:solidFill>
              <a:srgbClr val="DDDDDD"/>
            </a:solidFill>
            <a:round/>
            <a:headEnd/>
            <a:tailEnd/>
          </a:ln>
        </p:spPr>
        <p:txBody>
          <a:bodyPr/>
          <a:lstStyle/>
          <a:p>
            <a:endParaRPr lang="fr-CH"/>
          </a:p>
        </p:txBody>
      </p:sp>
      <p:sp>
        <p:nvSpPr>
          <p:cNvPr id="254" name="Rectangle 11"/>
          <p:cNvSpPr>
            <a:spLocks noChangeArrowheads="1"/>
          </p:cNvSpPr>
          <p:nvPr/>
        </p:nvSpPr>
        <p:spPr bwMode="auto">
          <a:xfrm>
            <a:off x="4514614" y="3014751"/>
            <a:ext cx="150682" cy="138499"/>
          </a:xfrm>
          <a:prstGeom prst="rect">
            <a:avLst/>
          </a:prstGeom>
          <a:noFill/>
          <a:ln w="9525">
            <a:noFill/>
            <a:miter lim="800000"/>
            <a:headEnd/>
            <a:tailEnd/>
          </a:ln>
        </p:spPr>
        <p:txBody>
          <a:bodyPr wrap="none" lIns="0" tIns="0" rIns="0" bIns="0">
            <a:spAutoFit/>
          </a:bodyPr>
          <a:lstStyle/>
          <a:p>
            <a:pPr>
              <a:defRPr/>
            </a:pPr>
            <a:r>
              <a:rPr lang="fr-FR" sz="900">
                <a:solidFill>
                  <a:schemeClr val="tx1">
                    <a:lumMod val="50000"/>
                    <a:lumOff val="50000"/>
                  </a:schemeClr>
                </a:solidFill>
              </a:rPr>
              <a:t>-20</a:t>
            </a:r>
            <a:endParaRPr lang="fr-FR">
              <a:solidFill>
                <a:schemeClr val="tx1">
                  <a:lumMod val="50000"/>
                  <a:lumOff val="50000"/>
                </a:schemeClr>
              </a:solidFill>
            </a:endParaRPr>
          </a:p>
        </p:txBody>
      </p:sp>
      <p:sp>
        <p:nvSpPr>
          <p:cNvPr id="255" name="Line 12"/>
          <p:cNvSpPr>
            <a:spLocks noChangeShapeType="1"/>
          </p:cNvSpPr>
          <p:nvPr/>
        </p:nvSpPr>
        <p:spPr bwMode="auto">
          <a:xfrm>
            <a:off x="4781314" y="3202076"/>
            <a:ext cx="4691062" cy="1587"/>
          </a:xfrm>
          <a:prstGeom prst="line">
            <a:avLst/>
          </a:prstGeom>
          <a:noFill/>
          <a:ln w="12700">
            <a:solidFill>
              <a:srgbClr val="DDDDDD"/>
            </a:solidFill>
            <a:round/>
            <a:headEnd/>
            <a:tailEnd/>
          </a:ln>
        </p:spPr>
        <p:txBody>
          <a:bodyPr/>
          <a:lstStyle/>
          <a:p>
            <a:endParaRPr lang="fr-CH"/>
          </a:p>
        </p:txBody>
      </p:sp>
      <p:sp>
        <p:nvSpPr>
          <p:cNvPr id="256" name="Line 13"/>
          <p:cNvSpPr>
            <a:spLocks noChangeShapeType="1"/>
          </p:cNvSpPr>
          <p:nvPr/>
        </p:nvSpPr>
        <p:spPr bwMode="auto">
          <a:xfrm>
            <a:off x="9308865" y="3202076"/>
            <a:ext cx="1587" cy="39687"/>
          </a:xfrm>
          <a:prstGeom prst="line">
            <a:avLst/>
          </a:prstGeom>
          <a:noFill/>
          <a:ln w="12700">
            <a:solidFill>
              <a:srgbClr val="DDDDDD"/>
            </a:solidFill>
            <a:round/>
            <a:headEnd/>
            <a:tailEnd/>
          </a:ln>
        </p:spPr>
        <p:txBody>
          <a:bodyPr/>
          <a:lstStyle/>
          <a:p>
            <a:endParaRPr lang="fr-CH"/>
          </a:p>
        </p:txBody>
      </p:sp>
      <p:sp>
        <p:nvSpPr>
          <p:cNvPr id="257" name="Line 14"/>
          <p:cNvSpPr>
            <a:spLocks noChangeShapeType="1"/>
          </p:cNvSpPr>
          <p:nvPr/>
        </p:nvSpPr>
        <p:spPr bwMode="auto">
          <a:xfrm>
            <a:off x="9121540" y="3202076"/>
            <a:ext cx="1587" cy="39687"/>
          </a:xfrm>
          <a:prstGeom prst="line">
            <a:avLst/>
          </a:prstGeom>
          <a:noFill/>
          <a:ln w="12700">
            <a:solidFill>
              <a:srgbClr val="DDDDDD"/>
            </a:solidFill>
            <a:round/>
            <a:headEnd/>
            <a:tailEnd/>
          </a:ln>
        </p:spPr>
        <p:txBody>
          <a:bodyPr/>
          <a:lstStyle/>
          <a:p>
            <a:endParaRPr lang="fr-CH"/>
          </a:p>
        </p:txBody>
      </p:sp>
      <p:sp>
        <p:nvSpPr>
          <p:cNvPr id="258" name="Line 15"/>
          <p:cNvSpPr>
            <a:spLocks noChangeShapeType="1"/>
          </p:cNvSpPr>
          <p:nvPr/>
        </p:nvSpPr>
        <p:spPr bwMode="auto">
          <a:xfrm>
            <a:off x="8934215" y="3202076"/>
            <a:ext cx="1587" cy="39687"/>
          </a:xfrm>
          <a:prstGeom prst="line">
            <a:avLst/>
          </a:prstGeom>
          <a:noFill/>
          <a:ln w="12700">
            <a:solidFill>
              <a:srgbClr val="DDDDDD"/>
            </a:solidFill>
            <a:round/>
            <a:headEnd/>
            <a:tailEnd/>
          </a:ln>
        </p:spPr>
        <p:txBody>
          <a:bodyPr/>
          <a:lstStyle/>
          <a:p>
            <a:endParaRPr lang="fr-CH"/>
          </a:p>
        </p:txBody>
      </p:sp>
      <p:sp>
        <p:nvSpPr>
          <p:cNvPr id="259" name="Line 16"/>
          <p:cNvSpPr>
            <a:spLocks noChangeShapeType="1"/>
          </p:cNvSpPr>
          <p:nvPr/>
        </p:nvSpPr>
        <p:spPr bwMode="auto">
          <a:xfrm>
            <a:off x="8746890" y="3202076"/>
            <a:ext cx="1587" cy="39687"/>
          </a:xfrm>
          <a:prstGeom prst="line">
            <a:avLst/>
          </a:prstGeom>
          <a:noFill/>
          <a:ln w="12700">
            <a:solidFill>
              <a:srgbClr val="DDDDDD"/>
            </a:solidFill>
            <a:round/>
            <a:headEnd/>
            <a:tailEnd/>
          </a:ln>
        </p:spPr>
        <p:txBody>
          <a:bodyPr/>
          <a:lstStyle/>
          <a:p>
            <a:endParaRPr lang="fr-CH"/>
          </a:p>
        </p:txBody>
      </p:sp>
      <p:sp>
        <p:nvSpPr>
          <p:cNvPr id="260" name="Line 17"/>
          <p:cNvSpPr>
            <a:spLocks noChangeShapeType="1"/>
          </p:cNvSpPr>
          <p:nvPr/>
        </p:nvSpPr>
        <p:spPr bwMode="auto">
          <a:xfrm>
            <a:off x="8559565" y="3202076"/>
            <a:ext cx="1587" cy="79375"/>
          </a:xfrm>
          <a:prstGeom prst="line">
            <a:avLst/>
          </a:prstGeom>
          <a:noFill/>
          <a:ln w="12700">
            <a:solidFill>
              <a:srgbClr val="DDDDDD"/>
            </a:solidFill>
            <a:round/>
            <a:headEnd/>
            <a:tailEnd/>
          </a:ln>
        </p:spPr>
        <p:txBody>
          <a:bodyPr/>
          <a:lstStyle/>
          <a:p>
            <a:endParaRPr lang="fr-CH"/>
          </a:p>
        </p:txBody>
      </p:sp>
      <p:sp>
        <p:nvSpPr>
          <p:cNvPr id="261" name="Rectangle 18"/>
          <p:cNvSpPr>
            <a:spLocks noChangeArrowheads="1"/>
          </p:cNvSpPr>
          <p:nvPr/>
        </p:nvSpPr>
        <p:spPr bwMode="auto">
          <a:xfrm>
            <a:off x="8489714" y="3332251"/>
            <a:ext cx="173124" cy="138499"/>
          </a:xfrm>
          <a:prstGeom prst="rect">
            <a:avLst/>
          </a:prstGeom>
          <a:noFill/>
          <a:ln w="9525">
            <a:noFill/>
            <a:miter lim="800000"/>
            <a:headEnd/>
            <a:tailEnd/>
          </a:ln>
        </p:spPr>
        <p:txBody>
          <a:bodyPr wrap="none" lIns="0" tIns="0" rIns="0" bIns="0">
            <a:spAutoFit/>
          </a:bodyPr>
          <a:lstStyle/>
          <a:p>
            <a:pPr>
              <a:defRPr/>
            </a:pPr>
            <a:r>
              <a:rPr lang="fr-FR" sz="900">
                <a:solidFill>
                  <a:schemeClr val="tx1">
                    <a:lumMod val="50000"/>
                    <a:lumOff val="50000"/>
                  </a:schemeClr>
                </a:solidFill>
              </a:rPr>
              <a:t>200</a:t>
            </a:r>
            <a:endParaRPr lang="fr-FR">
              <a:solidFill>
                <a:schemeClr val="tx1">
                  <a:lumMod val="50000"/>
                  <a:lumOff val="50000"/>
                </a:schemeClr>
              </a:solidFill>
            </a:endParaRPr>
          </a:p>
        </p:txBody>
      </p:sp>
      <p:sp>
        <p:nvSpPr>
          <p:cNvPr id="262" name="Line 19"/>
          <p:cNvSpPr>
            <a:spLocks noChangeShapeType="1"/>
          </p:cNvSpPr>
          <p:nvPr/>
        </p:nvSpPr>
        <p:spPr bwMode="auto">
          <a:xfrm>
            <a:off x="8372240" y="3202076"/>
            <a:ext cx="1587" cy="39687"/>
          </a:xfrm>
          <a:prstGeom prst="line">
            <a:avLst/>
          </a:prstGeom>
          <a:noFill/>
          <a:ln w="12700">
            <a:solidFill>
              <a:srgbClr val="DDDDDD"/>
            </a:solidFill>
            <a:round/>
            <a:headEnd/>
            <a:tailEnd/>
          </a:ln>
        </p:spPr>
        <p:txBody>
          <a:bodyPr/>
          <a:lstStyle/>
          <a:p>
            <a:endParaRPr lang="fr-CH"/>
          </a:p>
        </p:txBody>
      </p:sp>
      <p:sp>
        <p:nvSpPr>
          <p:cNvPr id="263" name="Line 20"/>
          <p:cNvSpPr>
            <a:spLocks noChangeShapeType="1"/>
          </p:cNvSpPr>
          <p:nvPr/>
        </p:nvSpPr>
        <p:spPr bwMode="auto">
          <a:xfrm>
            <a:off x="8184915" y="3202076"/>
            <a:ext cx="1587" cy="39687"/>
          </a:xfrm>
          <a:prstGeom prst="line">
            <a:avLst/>
          </a:prstGeom>
          <a:noFill/>
          <a:ln w="12700">
            <a:solidFill>
              <a:srgbClr val="DDDDDD"/>
            </a:solidFill>
            <a:round/>
            <a:headEnd/>
            <a:tailEnd/>
          </a:ln>
        </p:spPr>
        <p:txBody>
          <a:bodyPr/>
          <a:lstStyle/>
          <a:p>
            <a:endParaRPr lang="fr-CH"/>
          </a:p>
        </p:txBody>
      </p:sp>
      <p:sp>
        <p:nvSpPr>
          <p:cNvPr id="264" name="Line 21"/>
          <p:cNvSpPr>
            <a:spLocks noChangeShapeType="1"/>
          </p:cNvSpPr>
          <p:nvPr/>
        </p:nvSpPr>
        <p:spPr bwMode="auto">
          <a:xfrm>
            <a:off x="7997590" y="3202076"/>
            <a:ext cx="1587" cy="39687"/>
          </a:xfrm>
          <a:prstGeom prst="line">
            <a:avLst/>
          </a:prstGeom>
          <a:noFill/>
          <a:ln w="12700">
            <a:solidFill>
              <a:srgbClr val="DDDDDD"/>
            </a:solidFill>
            <a:round/>
            <a:headEnd/>
            <a:tailEnd/>
          </a:ln>
        </p:spPr>
        <p:txBody>
          <a:bodyPr/>
          <a:lstStyle/>
          <a:p>
            <a:endParaRPr lang="fr-CH"/>
          </a:p>
        </p:txBody>
      </p:sp>
      <p:sp>
        <p:nvSpPr>
          <p:cNvPr id="265" name="Line 22"/>
          <p:cNvSpPr>
            <a:spLocks noChangeShapeType="1"/>
          </p:cNvSpPr>
          <p:nvPr/>
        </p:nvSpPr>
        <p:spPr bwMode="auto">
          <a:xfrm>
            <a:off x="7810265" y="3202076"/>
            <a:ext cx="1587" cy="39687"/>
          </a:xfrm>
          <a:prstGeom prst="line">
            <a:avLst/>
          </a:prstGeom>
          <a:noFill/>
          <a:ln w="12700">
            <a:solidFill>
              <a:srgbClr val="DDDDDD"/>
            </a:solidFill>
            <a:round/>
            <a:headEnd/>
            <a:tailEnd/>
          </a:ln>
        </p:spPr>
        <p:txBody>
          <a:bodyPr/>
          <a:lstStyle/>
          <a:p>
            <a:endParaRPr lang="fr-CH"/>
          </a:p>
        </p:txBody>
      </p:sp>
      <p:sp>
        <p:nvSpPr>
          <p:cNvPr id="266" name="Line 23"/>
          <p:cNvSpPr>
            <a:spLocks noChangeShapeType="1"/>
          </p:cNvSpPr>
          <p:nvPr/>
        </p:nvSpPr>
        <p:spPr bwMode="auto">
          <a:xfrm>
            <a:off x="7622940" y="3202076"/>
            <a:ext cx="1587" cy="79375"/>
          </a:xfrm>
          <a:prstGeom prst="line">
            <a:avLst/>
          </a:prstGeom>
          <a:noFill/>
          <a:ln w="12700">
            <a:solidFill>
              <a:srgbClr val="DDDDDD"/>
            </a:solidFill>
            <a:round/>
            <a:headEnd/>
            <a:tailEnd/>
          </a:ln>
        </p:spPr>
        <p:txBody>
          <a:bodyPr/>
          <a:lstStyle/>
          <a:p>
            <a:endParaRPr lang="fr-CH"/>
          </a:p>
        </p:txBody>
      </p:sp>
      <p:sp>
        <p:nvSpPr>
          <p:cNvPr id="267" name="Rectangle 24"/>
          <p:cNvSpPr>
            <a:spLocks noChangeArrowheads="1"/>
          </p:cNvSpPr>
          <p:nvPr/>
        </p:nvSpPr>
        <p:spPr bwMode="auto">
          <a:xfrm>
            <a:off x="7553089" y="3332251"/>
            <a:ext cx="173124" cy="138499"/>
          </a:xfrm>
          <a:prstGeom prst="rect">
            <a:avLst/>
          </a:prstGeom>
          <a:noFill/>
          <a:ln w="9525">
            <a:noFill/>
            <a:miter lim="800000"/>
            <a:headEnd/>
            <a:tailEnd/>
          </a:ln>
        </p:spPr>
        <p:txBody>
          <a:bodyPr wrap="none" lIns="0" tIns="0" rIns="0" bIns="0">
            <a:spAutoFit/>
          </a:bodyPr>
          <a:lstStyle/>
          <a:p>
            <a:pPr>
              <a:defRPr/>
            </a:pPr>
            <a:r>
              <a:rPr lang="fr-FR" sz="900">
                <a:solidFill>
                  <a:schemeClr val="tx1">
                    <a:lumMod val="50000"/>
                    <a:lumOff val="50000"/>
                  </a:schemeClr>
                </a:solidFill>
              </a:rPr>
              <a:t>150</a:t>
            </a:r>
            <a:endParaRPr lang="fr-FR">
              <a:solidFill>
                <a:schemeClr val="tx1">
                  <a:lumMod val="50000"/>
                  <a:lumOff val="50000"/>
                </a:schemeClr>
              </a:solidFill>
            </a:endParaRPr>
          </a:p>
        </p:txBody>
      </p:sp>
      <p:sp>
        <p:nvSpPr>
          <p:cNvPr id="268" name="Line 25"/>
          <p:cNvSpPr>
            <a:spLocks noChangeShapeType="1"/>
          </p:cNvSpPr>
          <p:nvPr/>
        </p:nvSpPr>
        <p:spPr bwMode="auto">
          <a:xfrm>
            <a:off x="7434026" y="3202076"/>
            <a:ext cx="1588" cy="39687"/>
          </a:xfrm>
          <a:prstGeom prst="line">
            <a:avLst/>
          </a:prstGeom>
          <a:noFill/>
          <a:ln w="12700">
            <a:solidFill>
              <a:srgbClr val="DDDDDD"/>
            </a:solidFill>
            <a:round/>
            <a:headEnd/>
            <a:tailEnd/>
          </a:ln>
        </p:spPr>
        <p:txBody>
          <a:bodyPr/>
          <a:lstStyle/>
          <a:p>
            <a:endParaRPr lang="fr-CH"/>
          </a:p>
        </p:txBody>
      </p:sp>
      <p:sp>
        <p:nvSpPr>
          <p:cNvPr id="269" name="Line 26"/>
          <p:cNvSpPr>
            <a:spLocks noChangeShapeType="1"/>
          </p:cNvSpPr>
          <p:nvPr/>
        </p:nvSpPr>
        <p:spPr bwMode="auto">
          <a:xfrm>
            <a:off x="7248290" y="3202076"/>
            <a:ext cx="1587" cy="39687"/>
          </a:xfrm>
          <a:prstGeom prst="line">
            <a:avLst/>
          </a:prstGeom>
          <a:noFill/>
          <a:ln w="12700">
            <a:solidFill>
              <a:srgbClr val="DDDDDD"/>
            </a:solidFill>
            <a:round/>
            <a:headEnd/>
            <a:tailEnd/>
          </a:ln>
        </p:spPr>
        <p:txBody>
          <a:bodyPr/>
          <a:lstStyle/>
          <a:p>
            <a:endParaRPr lang="fr-CH"/>
          </a:p>
        </p:txBody>
      </p:sp>
      <p:sp>
        <p:nvSpPr>
          <p:cNvPr id="270" name="Line 27"/>
          <p:cNvSpPr>
            <a:spLocks noChangeShapeType="1"/>
          </p:cNvSpPr>
          <p:nvPr/>
        </p:nvSpPr>
        <p:spPr bwMode="auto">
          <a:xfrm>
            <a:off x="7060965" y="3202076"/>
            <a:ext cx="1587" cy="39687"/>
          </a:xfrm>
          <a:prstGeom prst="line">
            <a:avLst/>
          </a:prstGeom>
          <a:noFill/>
          <a:ln w="12700">
            <a:solidFill>
              <a:srgbClr val="DDDDDD"/>
            </a:solidFill>
            <a:round/>
            <a:headEnd/>
            <a:tailEnd/>
          </a:ln>
        </p:spPr>
        <p:txBody>
          <a:bodyPr/>
          <a:lstStyle/>
          <a:p>
            <a:endParaRPr lang="fr-CH"/>
          </a:p>
        </p:txBody>
      </p:sp>
      <p:sp>
        <p:nvSpPr>
          <p:cNvPr id="271" name="Line 28"/>
          <p:cNvSpPr>
            <a:spLocks noChangeShapeType="1"/>
          </p:cNvSpPr>
          <p:nvPr/>
        </p:nvSpPr>
        <p:spPr bwMode="auto">
          <a:xfrm>
            <a:off x="6872051" y="3202076"/>
            <a:ext cx="1588" cy="39687"/>
          </a:xfrm>
          <a:prstGeom prst="line">
            <a:avLst/>
          </a:prstGeom>
          <a:noFill/>
          <a:ln w="12700">
            <a:solidFill>
              <a:srgbClr val="DDDDDD"/>
            </a:solidFill>
            <a:round/>
            <a:headEnd/>
            <a:tailEnd/>
          </a:ln>
        </p:spPr>
        <p:txBody>
          <a:bodyPr/>
          <a:lstStyle/>
          <a:p>
            <a:endParaRPr lang="fr-CH"/>
          </a:p>
        </p:txBody>
      </p:sp>
      <p:sp>
        <p:nvSpPr>
          <p:cNvPr id="272" name="Line 29"/>
          <p:cNvSpPr>
            <a:spLocks noChangeShapeType="1"/>
          </p:cNvSpPr>
          <p:nvPr/>
        </p:nvSpPr>
        <p:spPr bwMode="auto">
          <a:xfrm>
            <a:off x="6686315" y="3202076"/>
            <a:ext cx="1587" cy="79375"/>
          </a:xfrm>
          <a:prstGeom prst="line">
            <a:avLst/>
          </a:prstGeom>
          <a:noFill/>
          <a:ln w="12700">
            <a:solidFill>
              <a:srgbClr val="DDDDDD"/>
            </a:solidFill>
            <a:round/>
            <a:headEnd/>
            <a:tailEnd/>
          </a:ln>
        </p:spPr>
        <p:txBody>
          <a:bodyPr/>
          <a:lstStyle/>
          <a:p>
            <a:endParaRPr lang="fr-CH"/>
          </a:p>
        </p:txBody>
      </p:sp>
      <p:sp>
        <p:nvSpPr>
          <p:cNvPr id="273" name="Rectangle 30"/>
          <p:cNvSpPr>
            <a:spLocks noChangeArrowheads="1"/>
          </p:cNvSpPr>
          <p:nvPr/>
        </p:nvSpPr>
        <p:spPr bwMode="auto">
          <a:xfrm>
            <a:off x="6614876" y="3332251"/>
            <a:ext cx="173124" cy="138499"/>
          </a:xfrm>
          <a:prstGeom prst="rect">
            <a:avLst/>
          </a:prstGeom>
          <a:noFill/>
          <a:ln w="9525">
            <a:noFill/>
            <a:miter lim="800000"/>
            <a:headEnd/>
            <a:tailEnd/>
          </a:ln>
        </p:spPr>
        <p:txBody>
          <a:bodyPr wrap="none" lIns="0" tIns="0" rIns="0" bIns="0">
            <a:spAutoFit/>
          </a:bodyPr>
          <a:lstStyle/>
          <a:p>
            <a:pPr>
              <a:defRPr/>
            </a:pPr>
            <a:r>
              <a:rPr lang="fr-FR" sz="900">
                <a:solidFill>
                  <a:schemeClr val="tx1">
                    <a:lumMod val="50000"/>
                    <a:lumOff val="50000"/>
                  </a:schemeClr>
                </a:solidFill>
              </a:rPr>
              <a:t>100</a:t>
            </a:r>
            <a:endParaRPr lang="fr-FR">
              <a:solidFill>
                <a:schemeClr val="tx1">
                  <a:lumMod val="50000"/>
                  <a:lumOff val="50000"/>
                </a:schemeClr>
              </a:solidFill>
            </a:endParaRPr>
          </a:p>
        </p:txBody>
      </p:sp>
      <p:sp>
        <p:nvSpPr>
          <p:cNvPr id="274" name="Line 31"/>
          <p:cNvSpPr>
            <a:spLocks noChangeShapeType="1"/>
          </p:cNvSpPr>
          <p:nvPr/>
        </p:nvSpPr>
        <p:spPr bwMode="auto">
          <a:xfrm>
            <a:off x="6498990" y="3202076"/>
            <a:ext cx="1587" cy="39687"/>
          </a:xfrm>
          <a:prstGeom prst="line">
            <a:avLst/>
          </a:prstGeom>
          <a:noFill/>
          <a:ln w="12700">
            <a:solidFill>
              <a:srgbClr val="DDDDDD"/>
            </a:solidFill>
            <a:round/>
            <a:headEnd/>
            <a:tailEnd/>
          </a:ln>
        </p:spPr>
        <p:txBody>
          <a:bodyPr/>
          <a:lstStyle/>
          <a:p>
            <a:endParaRPr lang="fr-CH"/>
          </a:p>
        </p:txBody>
      </p:sp>
      <p:sp>
        <p:nvSpPr>
          <p:cNvPr id="275" name="Line 32"/>
          <p:cNvSpPr>
            <a:spLocks noChangeShapeType="1"/>
          </p:cNvSpPr>
          <p:nvPr/>
        </p:nvSpPr>
        <p:spPr bwMode="auto">
          <a:xfrm>
            <a:off x="6310076" y="3202076"/>
            <a:ext cx="1588" cy="39687"/>
          </a:xfrm>
          <a:prstGeom prst="line">
            <a:avLst/>
          </a:prstGeom>
          <a:noFill/>
          <a:ln w="12700">
            <a:solidFill>
              <a:srgbClr val="DDDDDD"/>
            </a:solidFill>
            <a:round/>
            <a:headEnd/>
            <a:tailEnd/>
          </a:ln>
        </p:spPr>
        <p:txBody>
          <a:bodyPr/>
          <a:lstStyle/>
          <a:p>
            <a:endParaRPr lang="fr-CH"/>
          </a:p>
        </p:txBody>
      </p:sp>
      <p:sp>
        <p:nvSpPr>
          <p:cNvPr id="276" name="Line 33"/>
          <p:cNvSpPr>
            <a:spLocks noChangeShapeType="1"/>
          </p:cNvSpPr>
          <p:nvPr/>
        </p:nvSpPr>
        <p:spPr bwMode="auto">
          <a:xfrm>
            <a:off x="6124340" y="3202076"/>
            <a:ext cx="1587" cy="39687"/>
          </a:xfrm>
          <a:prstGeom prst="line">
            <a:avLst/>
          </a:prstGeom>
          <a:noFill/>
          <a:ln w="12700">
            <a:solidFill>
              <a:srgbClr val="DDDDDD"/>
            </a:solidFill>
            <a:round/>
            <a:headEnd/>
            <a:tailEnd/>
          </a:ln>
        </p:spPr>
        <p:txBody>
          <a:bodyPr/>
          <a:lstStyle/>
          <a:p>
            <a:endParaRPr lang="fr-CH"/>
          </a:p>
        </p:txBody>
      </p:sp>
      <p:sp>
        <p:nvSpPr>
          <p:cNvPr id="277" name="Line 34"/>
          <p:cNvSpPr>
            <a:spLocks noChangeShapeType="1"/>
          </p:cNvSpPr>
          <p:nvPr/>
        </p:nvSpPr>
        <p:spPr bwMode="auto">
          <a:xfrm>
            <a:off x="5935426" y="3202076"/>
            <a:ext cx="1588" cy="39687"/>
          </a:xfrm>
          <a:prstGeom prst="line">
            <a:avLst/>
          </a:prstGeom>
          <a:noFill/>
          <a:ln w="12700">
            <a:solidFill>
              <a:srgbClr val="DDDDDD"/>
            </a:solidFill>
            <a:round/>
            <a:headEnd/>
            <a:tailEnd/>
          </a:ln>
        </p:spPr>
        <p:txBody>
          <a:bodyPr/>
          <a:lstStyle/>
          <a:p>
            <a:endParaRPr lang="fr-CH"/>
          </a:p>
        </p:txBody>
      </p:sp>
      <p:sp>
        <p:nvSpPr>
          <p:cNvPr id="278" name="Line 35"/>
          <p:cNvSpPr>
            <a:spLocks noChangeShapeType="1"/>
          </p:cNvSpPr>
          <p:nvPr/>
        </p:nvSpPr>
        <p:spPr bwMode="auto">
          <a:xfrm>
            <a:off x="5748101" y="3202076"/>
            <a:ext cx="1588" cy="79375"/>
          </a:xfrm>
          <a:prstGeom prst="line">
            <a:avLst/>
          </a:prstGeom>
          <a:noFill/>
          <a:ln w="12700">
            <a:solidFill>
              <a:srgbClr val="DDDDDD"/>
            </a:solidFill>
            <a:round/>
            <a:headEnd/>
            <a:tailEnd/>
          </a:ln>
        </p:spPr>
        <p:txBody>
          <a:bodyPr/>
          <a:lstStyle/>
          <a:p>
            <a:endParaRPr lang="fr-CH"/>
          </a:p>
        </p:txBody>
      </p:sp>
      <p:sp>
        <p:nvSpPr>
          <p:cNvPr id="279" name="Rectangle 36"/>
          <p:cNvSpPr>
            <a:spLocks noChangeArrowheads="1"/>
          </p:cNvSpPr>
          <p:nvPr/>
        </p:nvSpPr>
        <p:spPr bwMode="auto">
          <a:xfrm>
            <a:off x="5710001" y="3332251"/>
            <a:ext cx="115416" cy="138499"/>
          </a:xfrm>
          <a:prstGeom prst="rect">
            <a:avLst/>
          </a:prstGeom>
          <a:noFill/>
          <a:ln w="9525">
            <a:noFill/>
            <a:miter lim="800000"/>
            <a:headEnd/>
            <a:tailEnd/>
          </a:ln>
        </p:spPr>
        <p:txBody>
          <a:bodyPr wrap="none" lIns="0" tIns="0" rIns="0" bIns="0">
            <a:spAutoFit/>
          </a:bodyPr>
          <a:lstStyle/>
          <a:p>
            <a:pPr>
              <a:defRPr/>
            </a:pPr>
            <a:r>
              <a:rPr lang="fr-FR" sz="900">
                <a:solidFill>
                  <a:schemeClr val="tx1">
                    <a:lumMod val="50000"/>
                    <a:lumOff val="50000"/>
                  </a:schemeClr>
                </a:solidFill>
              </a:rPr>
              <a:t>50</a:t>
            </a:r>
            <a:endParaRPr lang="fr-FR">
              <a:solidFill>
                <a:schemeClr val="tx1">
                  <a:lumMod val="50000"/>
                  <a:lumOff val="50000"/>
                </a:schemeClr>
              </a:solidFill>
            </a:endParaRPr>
          </a:p>
        </p:txBody>
      </p:sp>
      <p:sp>
        <p:nvSpPr>
          <p:cNvPr id="280" name="Line 37"/>
          <p:cNvSpPr>
            <a:spLocks noChangeShapeType="1"/>
          </p:cNvSpPr>
          <p:nvPr/>
        </p:nvSpPr>
        <p:spPr bwMode="auto">
          <a:xfrm>
            <a:off x="5562365" y="3202076"/>
            <a:ext cx="1587" cy="39687"/>
          </a:xfrm>
          <a:prstGeom prst="line">
            <a:avLst/>
          </a:prstGeom>
          <a:noFill/>
          <a:ln w="12700">
            <a:solidFill>
              <a:srgbClr val="DDDDDD"/>
            </a:solidFill>
            <a:round/>
            <a:headEnd/>
            <a:tailEnd/>
          </a:ln>
        </p:spPr>
        <p:txBody>
          <a:bodyPr/>
          <a:lstStyle/>
          <a:p>
            <a:endParaRPr lang="fr-CH"/>
          </a:p>
        </p:txBody>
      </p:sp>
      <p:sp>
        <p:nvSpPr>
          <p:cNvPr id="281" name="Line 38"/>
          <p:cNvSpPr>
            <a:spLocks noChangeShapeType="1"/>
          </p:cNvSpPr>
          <p:nvPr/>
        </p:nvSpPr>
        <p:spPr bwMode="auto">
          <a:xfrm>
            <a:off x="5373451" y="3202076"/>
            <a:ext cx="1588" cy="39687"/>
          </a:xfrm>
          <a:prstGeom prst="line">
            <a:avLst/>
          </a:prstGeom>
          <a:noFill/>
          <a:ln w="12700">
            <a:solidFill>
              <a:srgbClr val="DDDDDD"/>
            </a:solidFill>
            <a:round/>
            <a:headEnd/>
            <a:tailEnd/>
          </a:ln>
        </p:spPr>
        <p:txBody>
          <a:bodyPr/>
          <a:lstStyle/>
          <a:p>
            <a:endParaRPr lang="fr-CH"/>
          </a:p>
        </p:txBody>
      </p:sp>
      <p:sp>
        <p:nvSpPr>
          <p:cNvPr id="282" name="Line 39"/>
          <p:cNvSpPr>
            <a:spLocks noChangeShapeType="1"/>
          </p:cNvSpPr>
          <p:nvPr/>
        </p:nvSpPr>
        <p:spPr bwMode="auto">
          <a:xfrm>
            <a:off x="5186126" y="3202076"/>
            <a:ext cx="1588" cy="39687"/>
          </a:xfrm>
          <a:prstGeom prst="line">
            <a:avLst/>
          </a:prstGeom>
          <a:noFill/>
          <a:ln w="12700">
            <a:solidFill>
              <a:srgbClr val="DDDDDD"/>
            </a:solidFill>
            <a:round/>
            <a:headEnd/>
            <a:tailEnd/>
          </a:ln>
        </p:spPr>
        <p:txBody>
          <a:bodyPr/>
          <a:lstStyle/>
          <a:p>
            <a:endParaRPr lang="fr-CH"/>
          </a:p>
        </p:txBody>
      </p:sp>
      <p:sp>
        <p:nvSpPr>
          <p:cNvPr id="283" name="Line 40"/>
          <p:cNvSpPr>
            <a:spLocks noChangeShapeType="1"/>
          </p:cNvSpPr>
          <p:nvPr/>
        </p:nvSpPr>
        <p:spPr bwMode="auto">
          <a:xfrm>
            <a:off x="4998801" y="3202076"/>
            <a:ext cx="1588" cy="39687"/>
          </a:xfrm>
          <a:prstGeom prst="line">
            <a:avLst/>
          </a:prstGeom>
          <a:noFill/>
          <a:ln w="12700">
            <a:solidFill>
              <a:srgbClr val="DDDDDD"/>
            </a:solidFill>
            <a:round/>
            <a:headEnd/>
            <a:tailEnd/>
          </a:ln>
        </p:spPr>
        <p:txBody>
          <a:bodyPr/>
          <a:lstStyle/>
          <a:p>
            <a:endParaRPr lang="fr-CH"/>
          </a:p>
        </p:txBody>
      </p:sp>
      <p:sp>
        <p:nvSpPr>
          <p:cNvPr id="284" name="Line 41"/>
          <p:cNvSpPr>
            <a:spLocks noChangeShapeType="1"/>
          </p:cNvSpPr>
          <p:nvPr/>
        </p:nvSpPr>
        <p:spPr bwMode="auto">
          <a:xfrm>
            <a:off x="4811476" y="3202076"/>
            <a:ext cx="1588" cy="79375"/>
          </a:xfrm>
          <a:prstGeom prst="line">
            <a:avLst/>
          </a:prstGeom>
          <a:noFill/>
          <a:ln w="12700">
            <a:solidFill>
              <a:srgbClr val="DDDDDD"/>
            </a:solidFill>
            <a:round/>
            <a:headEnd/>
            <a:tailEnd/>
          </a:ln>
        </p:spPr>
        <p:txBody>
          <a:bodyPr/>
          <a:lstStyle/>
          <a:p>
            <a:endParaRPr lang="fr-CH"/>
          </a:p>
        </p:txBody>
      </p:sp>
      <p:sp>
        <p:nvSpPr>
          <p:cNvPr id="285" name="Rectangle 42"/>
          <p:cNvSpPr>
            <a:spLocks noChangeArrowheads="1"/>
          </p:cNvSpPr>
          <p:nvPr/>
        </p:nvSpPr>
        <p:spPr bwMode="auto">
          <a:xfrm>
            <a:off x="4805126" y="3332251"/>
            <a:ext cx="57708" cy="138499"/>
          </a:xfrm>
          <a:prstGeom prst="rect">
            <a:avLst/>
          </a:prstGeom>
          <a:noFill/>
          <a:ln w="9525">
            <a:noFill/>
            <a:miter lim="800000"/>
            <a:headEnd/>
            <a:tailEnd/>
          </a:ln>
        </p:spPr>
        <p:txBody>
          <a:bodyPr wrap="none" lIns="0" tIns="0" rIns="0" bIns="0">
            <a:spAutoFit/>
          </a:bodyPr>
          <a:lstStyle/>
          <a:p>
            <a:pPr>
              <a:defRPr/>
            </a:pPr>
            <a:r>
              <a:rPr lang="fr-FR" sz="900">
                <a:solidFill>
                  <a:schemeClr val="tx1">
                    <a:lumMod val="50000"/>
                    <a:lumOff val="50000"/>
                  </a:schemeClr>
                </a:solidFill>
              </a:rPr>
              <a:t>0</a:t>
            </a:r>
            <a:endParaRPr lang="fr-FR">
              <a:solidFill>
                <a:schemeClr val="tx1">
                  <a:lumMod val="50000"/>
                  <a:lumOff val="50000"/>
                </a:schemeClr>
              </a:solidFill>
            </a:endParaRPr>
          </a:p>
        </p:txBody>
      </p:sp>
      <p:sp>
        <p:nvSpPr>
          <p:cNvPr id="286" name="Freeform 43"/>
          <p:cNvSpPr>
            <a:spLocks/>
          </p:cNvSpPr>
          <p:nvPr/>
        </p:nvSpPr>
        <p:spPr bwMode="auto">
          <a:xfrm>
            <a:off x="4811477" y="2632163"/>
            <a:ext cx="3654425" cy="538163"/>
          </a:xfrm>
          <a:custGeom>
            <a:avLst/>
            <a:gdLst/>
            <a:ahLst/>
            <a:cxnLst>
              <a:cxn ang="0">
                <a:pos x="47" y="184"/>
              </a:cxn>
              <a:cxn ang="0">
                <a:pos x="110" y="28"/>
              </a:cxn>
              <a:cxn ang="0">
                <a:pos x="173" y="177"/>
              </a:cxn>
              <a:cxn ang="0">
                <a:pos x="236" y="240"/>
              </a:cxn>
              <a:cxn ang="0">
                <a:pos x="299" y="334"/>
              </a:cxn>
              <a:cxn ang="0">
                <a:pos x="362" y="252"/>
              </a:cxn>
              <a:cxn ang="0">
                <a:pos x="425" y="261"/>
              </a:cxn>
              <a:cxn ang="0">
                <a:pos x="488" y="271"/>
              </a:cxn>
              <a:cxn ang="0">
                <a:pos x="551" y="196"/>
              </a:cxn>
              <a:cxn ang="0">
                <a:pos x="614" y="142"/>
              </a:cxn>
              <a:cxn ang="0">
                <a:pos x="677" y="0"/>
              </a:cxn>
              <a:cxn ang="0">
                <a:pos x="740" y="331"/>
              </a:cxn>
              <a:cxn ang="0">
                <a:pos x="803" y="205"/>
              </a:cxn>
              <a:cxn ang="0">
                <a:pos x="866" y="413"/>
              </a:cxn>
              <a:cxn ang="0">
                <a:pos x="929" y="247"/>
              </a:cxn>
              <a:cxn ang="0">
                <a:pos x="992" y="359"/>
              </a:cxn>
              <a:cxn ang="0">
                <a:pos x="1055" y="156"/>
              </a:cxn>
              <a:cxn ang="0">
                <a:pos x="1117" y="198"/>
              </a:cxn>
              <a:cxn ang="0">
                <a:pos x="1180" y="182"/>
              </a:cxn>
              <a:cxn ang="0">
                <a:pos x="1243" y="204"/>
              </a:cxn>
              <a:cxn ang="0">
                <a:pos x="1306" y="198"/>
              </a:cxn>
              <a:cxn ang="0">
                <a:pos x="1369" y="264"/>
              </a:cxn>
              <a:cxn ang="0">
                <a:pos x="1432" y="242"/>
              </a:cxn>
              <a:cxn ang="0">
                <a:pos x="1495" y="229"/>
              </a:cxn>
              <a:cxn ang="0">
                <a:pos x="1558" y="236"/>
              </a:cxn>
              <a:cxn ang="0">
                <a:pos x="1621" y="299"/>
              </a:cxn>
              <a:cxn ang="0">
                <a:pos x="1684" y="425"/>
              </a:cxn>
              <a:cxn ang="0">
                <a:pos x="1747" y="176"/>
              </a:cxn>
              <a:cxn ang="0">
                <a:pos x="1810" y="311"/>
              </a:cxn>
              <a:cxn ang="0">
                <a:pos x="1873" y="280"/>
              </a:cxn>
              <a:cxn ang="0">
                <a:pos x="1936" y="350"/>
              </a:cxn>
              <a:cxn ang="0">
                <a:pos x="1999" y="251"/>
              </a:cxn>
              <a:cxn ang="0">
                <a:pos x="2062" y="234"/>
              </a:cxn>
              <a:cxn ang="0">
                <a:pos x="2125" y="72"/>
              </a:cxn>
              <a:cxn ang="0">
                <a:pos x="2188" y="206"/>
              </a:cxn>
              <a:cxn ang="0">
                <a:pos x="2251" y="320"/>
              </a:cxn>
              <a:cxn ang="0">
                <a:pos x="2314" y="168"/>
              </a:cxn>
              <a:cxn ang="0">
                <a:pos x="2377" y="295"/>
              </a:cxn>
              <a:cxn ang="0">
                <a:pos x="2440" y="376"/>
              </a:cxn>
              <a:cxn ang="0">
                <a:pos x="2502" y="138"/>
              </a:cxn>
              <a:cxn ang="0">
                <a:pos x="2565" y="180"/>
              </a:cxn>
              <a:cxn ang="0">
                <a:pos x="2628" y="239"/>
              </a:cxn>
              <a:cxn ang="0">
                <a:pos x="2691" y="129"/>
              </a:cxn>
              <a:cxn ang="0">
                <a:pos x="2754" y="325"/>
              </a:cxn>
              <a:cxn ang="0">
                <a:pos x="2817" y="275"/>
              </a:cxn>
              <a:cxn ang="0">
                <a:pos x="2880" y="137"/>
              </a:cxn>
              <a:cxn ang="0">
                <a:pos x="2943" y="58"/>
              </a:cxn>
              <a:cxn ang="0">
                <a:pos x="3006" y="323"/>
              </a:cxn>
              <a:cxn ang="0">
                <a:pos x="3069" y="244"/>
              </a:cxn>
            </a:cxnLst>
            <a:rect l="0" t="0" r="r" b="b"/>
            <a:pathLst>
              <a:path w="3069" h="452">
                <a:moveTo>
                  <a:pt x="0" y="183"/>
                </a:moveTo>
                <a:lnTo>
                  <a:pt x="16" y="251"/>
                </a:lnTo>
                <a:lnTo>
                  <a:pt x="31" y="321"/>
                </a:lnTo>
                <a:lnTo>
                  <a:pt x="47" y="184"/>
                </a:lnTo>
                <a:lnTo>
                  <a:pt x="63" y="199"/>
                </a:lnTo>
                <a:lnTo>
                  <a:pt x="79" y="263"/>
                </a:lnTo>
                <a:lnTo>
                  <a:pt x="94" y="380"/>
                </a:lnTo>
                <a:lnTo>
                  <a:pt x="110" y="28"/>
                </a:lnTo>
                <a:lnTo>
                  <a:pt x="126" y="326"/>
                </a:lnTo>
                <a:lnTo>
                  <a:pt x="142" y="301"/>
                </a:lnTo>
                <a:lnTo>
                  <a:pt x="157" y="211"/>
                </a:lnTo>
                <a:lnTo>
                  <a:pt x="173" y="177"/>
                </a:lnTo>
                <a:lnTo>
                  <a:pt x="189" y="271"/>
                </a:lnTo>
                <a:lnTo>
                  <a:pt x="205" y="328"/>
                </a:lnTo>
                <a:lnTo>
                  <a:pt x="220" y="147"/>
                </a:lnTo>
                <a:lnTo>
                  <a:pt x="236" y="240"/>
                </a:lnTo>
                <a:lnTo>
                  <a:pt x="252" y="267"/>
                </a:lnTo>
                <a:lnTo>
                  <a:pt x="268" y="309"/>
                </a:lnTo>
                <a:lnTo>
                  <a:pt x="283" y="107"/>
                </a:lnTo>
                <a:lnTo>
                  <a:pt x="299" y="334"/>
                </a:lnTo>
                <a:lnTo>
                  <a:pt x="315" y="219"/>
                </a:lnTo>
                <a:lnTo>
                  <a:pt x="331" y="242"/>
                </a:lnTo>
                <a:lnTo>
                  <a:pt x="346" y="238"/>
                </a:lnTo>
                <a:lnTo>
                  <a:pt x="362" y="252"/>
                </a:lnTo>
                <a:lnTo>
                  <a:pt x="378" y="182"/>
                </a:lnTo>
                <a:lnTo>
                  <a:pt x="393" y="369"/>
                </a:lnTo>
                <a:lnTo>
                  <a:pt x="409" y="119"/>
                </a:lnTo>
                <a:lnTo>
                  <a:pt x="425" y="261"/>
                </a:lnTo>
                <a:lnTo>
                  <a:pt x="441" y="311"/>
                </a:lnTo>
                <a:lnTo>
                  <a:pt x="456" y="186"/>
                </a:lnTo>
                <a:lnTo>
                  <a:pt x="472" y="227"/>
                </a:lnTo>
                <a:lnTo>
                  <a:pt x="488" y="271"/>
                </a:lnTo>
                <a:lnTo>
                  <a:pt x="504" y="277"/>
                </a:lnTo>
                <a:lnTo>
                  <a:pt x="519" y="130"/>
                </a:lnTo>
                <a:lnTo>
                  <a:pt x="535" y="361"/>
                </a:lnTo>
                <a:lnTo>
                  <a:pt x="551" y="196"/>
                </a:lnTo>
                <a:lnTo>
                  <a:pt x="567" y="205"/>
                </a:lnTo>
                <a:lnTo>
                  <a:pt x="582" y="279"/>
                </a:lnTo>
                <a:lnTo>
                  <a:pt x="598" y="282"/>
                </a:lnTo>
                <a:lnTo>
                  <a:pt x="614" y="142"/>
                </a:lnTo>
                <a:lnTo>
                  <a:pt x="630" y="332"/>
                </a:lnTo>
                <a:lnTo>
                  <a:pt x="645" y="149"/>
                </a:lnTo>
                <a:lnTo>
                  <a:pt x="661" y="416"/>
                </a:lnTo>
                <a:lnTo>
                  <a:pt x="677" y="0"/>
                </a:lnTo>
                <a:lnTo>
                  <a:pt x="693" y="401"/>
                </a:lnTo>
                <a:lnTo>
                  <a:pt x="708" y="264"/>
                </a:lnTo>
                <a:lnTo>
                  <a:pt x="724" y="118"/>
                </a:lnTo>
                <a:lnTo>
                  <a:pt x="740" y="331"/>
                </a:lnTo>
                <a:lnTo>
                  <a:pt x="755" y="201"/>
                </a:lnTo>
                <a:lnTo>
                  <a:pt x="771" y="288"/>
                </a:lnTo>
                <a:lnTo>
                  <a:pt x="787" y="208"/>
                </a:lnTo>
                <a:lnTo>
                  <a:pt x="803" y="205"/>
                </a:lnTo>
                <a:lnTo>
                  <a:pt x="818" y="299"/>
                </a:lnTo>
                <a:lnTo>
                  <a:pt x="834" y="291"/>
                </a:lnTo>
                <a:lnTo>
                  <a:pt x="850" y="58"/>
                </a:lnTo>
                <a:lnTo>
                  <a:pt x="866" y="413"/>
                </a:lnTo>
                <a:lnTo>
                  <a:pt x="881" y="237"/>
                </a:lnTo>
                <a:lnTo>
                  <a:pt x="897" y="91"/>
                </a:lnTo>
                <a:lnTo>
                  <a:pt x="913" y="387"/>
                </a:lnTo>
                <a:lnTo>
                  <a:pt x="929" y="247"/>
                </a:lnTo>
                <a:lnTo>
                  <a:pt x="944" y="84"/>
                </a:lnTo>
                <a:lnTo>
                  <a:pt x="960" y="440"/>
                </a:lnTo>
                <a:lnTo>
                  <a:pt x="976" y="88"/>
                </a:lnTo>
                <a:lnTo>
                  <a:pt x="992" y="359"/>
                </a:lnTo>
                <a:lnTo>
                  <a:pt x="1007" y="136"/>
                </a:lnTo>
                <a:lnTo>
                  <a:pt x="1023" y="280"/>
                </a:lnTo>
                <a:lnTo>
                  <a:pt x="1039" y="314"/>
                </a:lnTo>
                <a:lnTo>
                  <a:pt x="1055" y="156"/>
                </a:lnTo>
                <a:lnTo>
                  <a:pt x="1070" y="182"/>
                </a:lnTo>
                <a:lnTo>
                  <a:pt x="1086" y="431"/>
                </a:lnTo>
                <a:lnTo>
                  <a:pt x="1102" y="117"/>
                </a:lnTo>
                <a:lnTo>
                  <a:pt x="1117" y="198"/>
                </a:lnTo>
                <a:lnTo>
                  <a:pt x="1133" y="341"/>
                </a:lnTo>
                <a:lnTo>
                  <a:pt x="1149" y="209"/>
                </a:lnTo>
                <a:lnTo>
                  <a:pt x="1165" y="253"/>
                </a:lnTo>
                <a:lnTo>
                  <a:pt x="1180" y="182"/>
                </a:lnTo>
                <a:lnTo>
                  <a:pt x="1196" y="274"/>
                </a:lnTo>
                <a:lnTo>
                  <a:pt x="1212" y="321"/>
                </a:lnTo>
                <a:lnTo>
                  <a:pt x="1228" y="145"/>
                </a:lnTo>
                <a:lnTo>
                  <a:pt x="1243" y="204"/>
                </a:lnTo>
                <a:lnTo>
                  <a:pt x="1259" y="391"/>
                </a:lnTo>
                <a:lnTo>
                  <a:pt x="1275" y="117"/>
                </a:lnTo>
                <a:lnTo>
                  <a:pt x="1291" y="305"/>
                </a:lnTo>
                <a:lnTo>
                  <a:pt x="1306" y="198"/>
                </a:lnTo>
                <a:lnTo>
                  <a:pt x="1322" y="218"/>
                </a:lnTo>
                <a:lnTo>
                  <a:pt x="1338" y="394"/>
                </a:lnTo>
                <a:lnTo>
                  <a:pt x="1354" y="65"/>
                </a:lnTo>
                <a:lnTo>
                  <a:pt x="1369" y="264"/>
                </a:lnTo>
                <a:lnTo>
                  <a:pt x="1385" y="353"/>
                </a:lnTo>
                <a:lnTo>
                  <a:pt x="1401" y="176"/>
                </a:lnTo>
                <a:lnTo>
                  <a:pt x="1417" y="211"/>
                </a:lnTo>
                <a:lnTo>
                  <a:pt x="1432" y="242"/>
                </a:lnTo>
                <a:lnTo>
                  <a:pt x="1448" y="317"/>
                </a:lnTo>
                <a:lnTo>
                  <a:pt x="1464" y="190"/>
                </a:lnTo>
                <a:lnTo>
                  <a:pt x="1479" y="232"/>
                </a:lnTo>
                <a:lnTo>
                  <a:pt x="1495" y="229"/>
                </a:lnTo>
                <a:lnTo>
                  <a:pt x="1511" y="270"/>
                </a:lnTo>
                <a:lnTo>
                  <a:pt x="1527" y="311"/>
                </a:lnTo>
                <a:lnTo>
                  <a:pt x="1542" y="105"/>
                </a:lnTo>
                <a:lnTo>
                  <a:pt x="1558" y="236"/>
                </a:lnTo>
                <a:lnTo>
                  <a:pt x="1574" y="441"/>
                </a:lnTo>
                <a:lnTo>
                  <a:pt x="1590" y="75"/>
                </a:lnTo>
                <a:lnTo>
                  <a:pt x="1605" y="217"/>
                </a:lnTo>
                <a:lnTo>
                  <a:pt x="1621" y="299"/>
                </a:lnTo>
                <a:lnTo>
                  <a:pt x="1637" y="325"/>
                </a:lnTo>
                <a:lnTo>
                  <a:pt x="1653" y="138"/>
                </a:lnTo>
                <a:lnTo>
                  <a:pt x="1668" y="164"/>
                </a:lnTo>
                <a:lnTo>
                  <a:pt x="1684" y="425"/>
                </a:lnTo>
                <a:lnTo>
                  <a:pt x="1700" y="183"/>
                </a:lnTo>
                <a:lnTo>
                  <a:pt x="1716" y="148"/>
                </a:lnTo>
                <a:lnTo>
                  <a:pt x="1731" y="335"/>
                </a:lnTo>
                <a:lnTo>
                  <a:pt x="1747" y="176"/>
                </a:lnTo>
                <a:lnTo>
                  <a:pt x="1763" y="369"/>
                </a:lnTo>
                <a:lnTo>
                  <a:pt x="1779" y="88"/>
                </a:lnTo>
                <a:lnTo>
                  <a:pt x="1794" y="275"/>
                </a:lnTo>
                <a:lnTo>
                  <a:pt x="1810" y="311"/>
                </a:lnTo>
                <a:lnTo>
                  <a:pt x="1826" y="248"/>
                </a:lnTo>
                <a:lnTo>
                  <a:pt x="1841" y="115"/>
                </a:lnTo>
                <a:lnTo>
                  <a:pt x="1857" y="325"/>
                </a:lnTo>
                <a:lnTo>
                  <a:pt x="1873" y="280"/>
                </a:lnTo>
                <a:lnTo>
                  <a:pt x="1889" y="200"/>
                </a:lnTo>
                <a:lnTo>
                  <a:pt x="1904" y="203"/>
                </a:lnTo>
                <a:lnTo>
                  <a:pt x="1920" y="252"/>
                </a:lnTo>
                <a:lnTo>
                  <a:pt x="1936" y="350"/>
                </a:lnTo>
                <a:lnTo>
                  <a:pt x="1952" y="109"/>
                </a:lnTo>
                <a:lnTo>
                  <a:pt x="1967" y="276"/>
                </a:lnTo>
                <a:lnTo>
                  <a:pt x="1983" y="265"/>
                </a:lnTo>
                <a:lnTo>
                  <a:pt x="1999" y="251"/>
                </a:lnTo>
                <a:lnTo>
                  <a:pt x="2015" y="239"/>
                </a:lnTo>
                <a:lnTo>
                  <a:pt x="2030" y="156"/>
                </a:lnTo>
                <a:lnTo>
                  <a:pt x="2046" y="356"/>
                </a:lnTo>
                <a:lnTo>
                  <a:pt x="2062" y="234"/>
                </a:lnTo>
                <a:lnTo>
                  <a:pt x="2078" y="143"/>
                </a:lnTo>
                <a:lnTo>
                  <a:pt x="2093" y="295"/>
                </a:lnTo>
                <a:lnTo>
                  <a:pt x="2109" y="329"/>
                </a:lnTo>
                <a:lnTo>
                  <a:pt x="2125" y="72"/>
                </a:lnTo>
                <a:lnTo>
                  <a:pt x="2140" y="382"/>
                </a:lnTo>
                <a:lnTo>
                  <a:pt x="2156" y="172"/>
                </a:lnTo>
                <a:lnTo>
                  <a:pt x="2172" y="269"/>
                </a:lnTo>
                <a:lnTo>
                  <a:pt x="2188" y="206"/>
                </a:lnTo>
                <a:lnTo>
                  <a:pt x="2203" y="312"/>
                </a:lnTo>
                <a:lnTo>
                  <a:pt x="2219" y="162"/>
                </a:lnTo>
                <a:lnTo>
                  <a:pt x="2235" y="260"/>
                </a:lnTo>
                <a:lnTo>
                  <a:pt x="2251" y="320"/>
                </a:lnTo>
                <a:lnTo>
                  <a:pt x="2266" y="126"/>
                </a:lnTo>
                <a:lnTo>
                  <a:pt x="2282" y="290"/>
                </a:lnTo>
                <a:lnTo>
                  <a:pt x="2298" y="287"/>
                </a:lnTo>
                <a:lnTo>
                  <a:pt x="2314" y="168"/>
                </a:lnTo>
                <a:lnTo>
                  <a:pt x="2329" y="269"/>
                </a:lnTo>
                <a:lnTo>
                  <a:pt x="2345" y="264"/>
                </a:lnTo>
                <a:lnTo>
                  <a:pt x="2361" y="201"/>
                </a:lnTo>
                <a:lnTo>
                  <a:pt x="2377" y="295"/>
                </a:lnTo>
                <a:lnTo>
                  <a:pt x="2392" y="148"/>
                </a:lnTo>
                <a:lnTo>
                  <a:pt x="2408" y="387"/>
                </a:lnTo>
                <a:lnTo>
                  <a:pt x="2424" y="76"/>
                </a:lnTo>
                <a:lnTo>
                  <a:pt x="2440" y="376"/>
                </a:lnTo>
                <a:lnTo>
                  <a:pt x="2455" y="169"/>
                </a:lnTo>
                <a:lnTo>
                  <a:pt x="2471" y="250"/>
                </a:lnTo>
                <a:lnTo>
                  <a:pt x="2487" y="293"/>
                </a:lnTo>
                <a:lnTo>
                  <a:pt x="2502" y="138"/>
                </a:lnTo>
                <a:lnTo>
                  <a:pt x="2518" y="367"/>
                </a:lnTo>
                <a:lnTo>
                  <a:pt x="2534" y="142"/>
                </a:lnTo>
                <a:lnTo>
                  <a:pt x="2550" y="301"/>
                </a:lnTo>
                <a:lnTo>
                  <a:pt x="2565" y="180"/>
                </a:lnTo>
                <a:lnTo>
                  <a:pt x="2581" y="337"/>
                </a:lnTo>
                <a:lnTo>
                  <a:pt x="2597" y="151"/>
                </a:lnTo>
                <a:lnTo>
                  <a:pt x="2613" y="272"/>
                </a:lnTo>
                <a:lnTo>
                  <a:pt x="2628" y="239"/>
                </a:lnTo>
                <a:lnTo>
                  <a:pt x="2644" y="318"/>
                </a:lnTo>
                <a:lnTo>
                  <a:pt x="2660" y="53"/>
                </a:lnTo>
                <a:lnTo>
                  <a:pt x="2676" y="452"/>
                </a:lnTo>
                <a:lnTo>
                  <a:pt x="2691" y="129"/>
                </a:lnTo>
                <a:lnTo>
                  <a:pt x="2707" y="217"/>
                </a:lnTo>
                <a:lnTo>
                  <a:pt x="2723" y="356"/>
                </a:lnTo>
                <a:lnTo>
                  <a:pt x="2739" y="109"/>
                </a:lnTo>
                <a:lnTo>
                  <a:pt x="2754" y="325"/>
                </a:lnTo>
                <a:lnTo>
                  <a:pt x="2770" y="241"/>
                </a:lnTo>
                <a:lnTo>
                  <a:pt x="2786" y="191"/>
                </a:lnTo>
                <a:lnTo>
                  <a:pt x="2802" y="265"/>
                </a:lnTo>
                <a:lnTo>
                  <a:pt x="2817" y="275"/>
                </a:lnTo>
                <a:lnTo>
                  <a:pt x="2833" y="216"/>
                </a:lnTo>
                <a:lnTo>
                  <a:pt x="2849" y="186"/>
                </a:lnTo>
                <a:lnTo>
                  <a:pt x="2864" y="358"/>
                </a:lnTo>
                <a:lnTo>
                  <a:pt x="2880" y="137"/>
                </a:lnTo>
                <a:lnTo>
                  <a:pt x="2896" y="323"/>
                </a:lnTo>
                <a:lnTo>
                  <a:pt x="2912" y="121"/>
                </a:lnTo>
                <a:lnTo>
                  <a:pt x="2927" y="429"/>
                </a:lnTo>
                <a:lnTo>
                  <a:pt x="2943" y="58"/>
                </a:lnTo>
                <a:lnTo>
                  <a:pt x="2959" y="323"/>
                </a:lnTo>
                <a:lnTo>
                  <a:pt x="2975" y="279"/>
                </a:lnTo>
                <a:lnTo>
                  <a:pt x="2990" y="148"/>
                </a:lnTo>
                <a:lnTo>
                  <a:pt x="3006" y="323"/>
                </a:lnTo>
                <a:lnTo>
                  <a:pt x="3022" y="191"/>
                </a:lnTo>
                <a:lnTo>
                  <a:pt x="3038" y="271"/>
                </a:lnTo>
                <a:lnTo>
                  <a:pt x="3053" y="227"/>
                </a:lnTo>
                <a:lnTo>
                  <a:pt x="3069" y="244"/>
                </a:lnTo>
              </a:path>
            </a:pathLst>
          </a:custGeom>
          <a:noFill/>
          <a:ln w="23813">
            <a:solidFill>
              <a:schemeClr val="tx1"/>
            </a:solidFill>
            <a:prstDash val="solid"/>
            <a:round/>
            <a:headEnd/>
            <a:tailEnd/>
          </a:ln>
        </p:spPr>
        <p:txBody>
          <a:bodyPr/>
          <a:lstStyle/>
          <a:p>
            <a:pPr>
              <a:defRPr/>
            </a:pPr>
            <a:endParaRPr lang="fr-CH"/>
          </a:p>
        </p:txBody>
      </p:sp>
      <p:sp>
        <p:nvSpPr>
          <p:cNvPr id="287" name="Freeform 44"/>
          <p:cNvSpPr>
            <a:spLocks/>
          </p:cNvSpPr>
          <p:nvPr/>
        </p:nvSpPr>
        <p:spPr bwMode="auto">
          <a:xfrm>
            <a:off x="8465901" y="2711537"/>
            <a:ext cx="1011238" cy="420688"/>
          </a:xfrm>
          <a:custGeom>
            <a:avLst/>
            <a:gdLst/>
            <a:ahLst/>
            <a:cxnLst>
              <a:cxn ang="0">
                <a:pos x="0" y="178"/>
              </a:cxn>
              <a:cxn ang="0">
                <a:pos x="16" y="165"/>
              </a:cxn>
              <a:cxn ang="0">
                <a:pos x="32" y="210"/>
              </a:cxn>
              <a:cxn ang="0">
                <a:pos x="47" y="139"/>
              </a:cxn>
              <a:cxn ang="0">
                <a:pos x="63" y="164"/>
              </a:cxn>
              <a:cxn ang="0">
                <a:pos x="79" y="248"/>
              </a:cxn>
              <a:cxn ang="0">
                <a:pos x="95" y="105"/>
              </a:cxn>
              <a:cxn ang="0">
                <a:pos x="110" y="160"/>
              </a:cxn>
              <a:cxn ang="0">
                <a:pos x="126" y="294"/>
              </a:cxn>
              <a:cxn ang="0">
                <a:pos x="142" y="13"/>
              </a:cxn>
              <a:cxn ang="0">
                <a:pos x="157" y="311"/>
              </a:cxn>
              <a:cxn ang="0">
                <a:pos x="173" y="93"/>
              </a:cxn>
              <a:cxn ang="0">
                <a:pos x="189" y="206"/>
              </a:cxn>
              <a:cxn ang="0">
                <a:pos x="205" y="187"/>
              </a:cxn>
              <a:cxn ang="0">
                <a:pos x="220" y="146"/>
              </a:cxn>
              <a:cxn ang="0">
                <a:pos x="236" y="194"/>
              </a:cxn>
              <a:cxn ang="0">
                <a:pos x="252" y="154"/>
              </a:cxn>
              <a:cxn ang="0">
                <a:pos x="268" y="262"/>
              </a:cxn>
              <a:cxn ang="0">
                <a:pos x="283" y="0"/>
              </a:cxn>
              <a:cxn ang="0">
                <a:pos x="299" y="354"/>
              </a:cxn>
              <a:cxn ang="0">
                <a:pos x="315" y="110"/>
              </a:cxn>
              <a:cxn ang="0">
                <a:pos x="331" y="133"/>
              </a:cxn>
              <a:cxn ang="0">
                <a:pos x="346" y="188"/>
              </a:cxn>
              <a:cxn ang="0">
                <a:pos x="362" y="286"/>
              </a:cxn>
              <a:cxn ang="0">
                <a:pos x="378" y="26"/>
              </a:cxn>
              <a:cxn ang="0">
                <a:pos x="394" y="208"/>
              </a:cxn>
              <a:cxn ang="0">
                <a:pos x="409" y="271"/>
              </a:cxn>
              <a:cxn ang="0">
                <a:pos x="425" y="109"/>
              </a:cxn>
              <a:cxn ang="0">
                <a:pos x="441" y="90"/>
              </a:cxn>
              <a:cxn ang="0">
                <a:pos x="457" y="354"/>
              </a:cxn>
              <a:cxn ang="0">
                <a:pos x="472" y="51"/>
              </a:cxn>
              <a:cxn ang="0">
                <a:pos x="488" y="193"/>
              </a:cxn>
              <a:cxn ang="0">
                <a:pos x="504" y="200"/>
              </a:cxn>
              <a:cxn ang="0">
                <a:pos x="519" y="166"/>
              </a:cxn>
              <a:cxn ang="0">
                <a:pos x="535" y="185"/>
              </a:cxn>
              <a:cxn ang="0">
                <a:pos x="551" y="136"/>
              </a:cxn>
              <a:cxn ang="0">
                <a:pos x="567" y="229"/>
              </a:cxn>
              <a:cxn ang="0">
                <a:pos x="582" y="150"/>
              </a:cxn>
              <a:cxn ang="0">
                <a:pos x="598" y="142"/>
              </a:cxn>
              <a:cxn ang="0">
                <a:pos x="614" y="273"/>
              </a:cxn>
              <a:cxn ang="0">
                <a:pos x="630" y="48"/>
              </a:cxn>
              <a:cxn ang="0">
                <a:pos x="645" y="256"/>
              </a:cxn>
              <a:cxn ang="0">
                <a:pos x="661" y="196"/>
              </a:cxn>
              <a:cxn ang="0">
                <a:pos x="677" y="93"/>
              </a:cxn>
              <a:cxn ang="0">
                <a:pos x="693" y="232"/>
              </a:cxn>
              <a:cxn ang="0">
                <a:pos x="708" y="172"/>
              </a:cxn>
              <a:cxn ang="0">
                <a:pos x="724" y="172"/>
              </a:cxn>
              <a:cxn ang="0">
                <a:pos x="740" y="163"/>
              </a:cxn>
              <a:cxn ang="0">
                <a:pos x="756" y="174"/>
              </a:cxn>
              <a:cxn ang="0">
                <a:pos x="771" y="200"/>
              </a:cxn>
              <a:cxn ang="0">
                <a:pos x="787" y="163"/>
              </a:cxn>
              <a:cxn ang="0">
                <a:pos x="803" y="174"/>
              </a:cxn>
              <a:cxn ang="0">
                <a:pos x="819" y="147"/>
              </a:cxn>
              <a:cxn ang="0">
                <a:pos x="834" y="225"/>
              </a:cxn>
              <a:cxn ang="0">
                <a:pos x="850" y="179"/>
              </a:cxn>
            </a:cxnLst>
            <a:rect l="0" t="0" r="r" b="b"/>
            <a:pathLst>
              <a:path w="850" h="354">
                <a:moveTo>
                  <a:pt x="0" y="178"/>
                </a:moveTo>
                <a:lnTo>
                  <a:pt x="16" y="165"/>
                </a:lnTo>
                <a:lnTo>
                  <a:pt x="32" y="210"/>
                </a:lnTo>
                <a:lnTo>
                  <a:pt x="47" y="139"/>
                </a:lnTo>
                <a:lnTo>
                  <a:pt x="63" y="164"/>
                </a:lnTo>
                <a:lnTo>
                  <a:pt x="79" y="248"/>
                </a:lnTo>
                <a:lnTo>
                  <a:pt x="95" y="105"/>
                </a:lnTo>
                <a:lnTo>
                  <a:pt x="110" y="160"/>
                </a:lnTo>
                <a:lnTo>
                  <a:pt x="126" y="294"/>
                </a:lnTo>
                <a:lnTo>
                  <a:pt x="142" y="13"/>
                </a:lnTo>
                <a:lnTo>
                  <a:pt x="157" y="311"/>
                </a:lnTo>
                <a:lnTo>
                  <a:pt x="173" y="93"/>
                </a:lnTo>
                <a:lnTo>
                  <a:pt x="189" y="206"/>
                </a:lnTo>
                <a:lnTo>
                  <a:pt x="205" y="187"/>
                </a:lnTo>
                <a:lnTo>
                  <a:pt x="220" y="146"/>
                </a:lnTo>
                <a:lnTo>
                  <a:pt x="236" y="194"/>
                </a:lnTo>
                <a:lnTo>
                  <a:pt x="252" y="154"/>
                </a:lnTo>
                <a:lnTo>
                  <a:pt x="268" y="262"/>
                </a:lnTo>
                <a:lnTo>
                  <a:pt x="283" y="0"/>
                </a:lnTo>
                <a:lnTo>
                  <a:pt x="299" y="354"/>
                </a:lnTo>
                <a:lnTo>
                  <a:pt x="315" y="110"/>
                </a:lnTo>
                <a:lnTo>
                  <a:pt x="331" y="133"/>
                </a:lnTo>
                <a:lnTo>
                  <a:pt x="346" y="188"/>
                </a:lnTo>
                <a:lnTo>
                  <a:pt x="362" y="286"/>
                </a:lnTo>
                <a:lnTo>
                  <a:pt x="378" y="26"/>
                </a:lnTo>
                <a:lnTo>
                  <a:pt x="394" y="208"/>
                </a:lnTo>
                <a:lnTo>
                  <a:pt x="409" y="271"/>
                </a:lnTo>
                <a:lnTo>
                  <a:pt x="425" y="109"/>
                </a:lnTo>
                <a:lnTo>
                  <a:pt x="441" y="90"/>
                </a:lnTo>
                <a:lnTo>
                  <a:pt x="457" y="354"/>
                </a:lnTo>
                <a:lnTo>
                  <a:pt x="472" y="51"/>
                </a:lnTo>
                <a:lnTo>
                  <a:pt x="488" y="193"/>
                </a:lnTo>
                <a:lnTo>
                  <a:pt x="504" y="200"/>
                </a:lnTo>
                <a:lnTo>
                  <a:pt x="519" y="166"/>
                </a:lnTo>
                <a:lnTo>
                  <a:pt x="535" y="185"/>
                </a:lnTo>
                <a:lnTo>
                  <a:pt x="551" y="136"/>
                </a:lnTo>
                <a:lnTo>
                  <a:pt x="567" y="229"/>
                </a:lnTo>
                <a:lnTo>
                  <a:pt x="582" y="150"/>
                </a:lnTo>
                <a:lnTo>
                  <a:pt x="598" y="142"/>
                </a:lnTo>
                <a:lnTo>
                  <a:pt x="614" y="273"/>
                </a:lnTo>
                <a:lnTo>
                  <a:pt x="630" y="48"/>
                </a:lnTo>
                <a:lnTo>
                  <a:pt x="645" y="256"/>
                </a:lnTo>
                <a:lnTo>
                  <a:pt x="661" y="196"/>
                </a:lnTo>
                <a:lnTo>
                  <a:pt x="677" y="93"/>
                </a:lnTo>
                <a:lnTo>
                  <a:pt x="693" y="232"/>
                </a:lnTo>
                <a:lnTo>
                  <a:pt x="708" y="172"/>
                </a:lnTo>
                <a:lnTo>
                  <a:pt x="724" y="172"/>
                </a:lnTo>
                <a:lnTo>
                  <a:pt x="740" y="163"/>
                </a:lnTo>
                <a:lnTo>
                  <a:pt x="756" y="174"/>
                </a:lnTo>
                <a:lnTo>
                  <a:pt x="771" y="200"/>
                </a:lnTo>
                <a:lnTo>
                  <a:pt x="787" y="163"/>
                </a:lnTo>
                <a:lnTo>
                  <a:pt x="803" y="174"/>
                </a:lnTo>
                <a:lnTo>
                  <a:pt x="819" y="147"/>
                </a:lnTo>
                <a:lnTo>
                  <a:pt x="834" y="225"/>
                </a:lnTo>
                <a:lnTo>
                  <a:pt x="850" y="179"/>
                </a:lnTo>
              </a:path>
            </a:pathLst>
          </a:custGeom>
          <a:noFill/>
          <a:ln w="23813">
            <a:solidFill>
              <a:schemeClr val="tx1"/>
            </a:solidFill>
            <a:prstDash val="solid"/>
            <a:round/>
            <a:headEnd/>
            <a:tailEnd/>
          </a:ln>
        </p:spPr>
        <p:txBody>
          <a:bodyPr/>
          <a:lstStyle/>
          <a:p>
            <a:pPr>
              <a:defRPr/>
            </a:pPr>
            <a:endParaRPr lang="fr-CH"/>
          </a:p>
        </p:txBody>
      </p:sp>
      <p:sp>
        <p:nvSpPr>
          <p:cNvPr id="288" name="AutoShape 46"/>
          <p:cNvSpPr>
            <a:spLocks noChangeAspect="1" noChangeArrowheads="1" noTextEdit="1"/>
          </p:cNvSpPr>
          <p:nvPr/>
        </p:nvSpPr>
        <p:spPr bwMode="auto">
          <a:xfrm>
            <a:off x="1522491" y="4351603"/>
            <a:ext cx="4102100" cy="2235200"/>
          </a:xfrm>
          <a:prstGeom prst="rect">
            <a:avLst/>
          </a:prstGeom>
          <a:noFill/>
          <a:ln w="9525">
            <a:noFill/>
            <a:miter lim="800000"/>
            <a:headEnd/>
            <a:tailEnd/>
          </a:ln>
        </p:spPr>
        <p:txBody>
          <a:bodyPr/>
          <a:lstStyle/>
          <a:p>
            <a:endParaRPr lang="fr-CH"/>
          </a:p>
        </p:txBody>
      </p:sp>
      <p:sp>
        <p:nvSpPr>
          <p:cNvPr id="289" name="Line 48"/>
          <p:cNvSpPr>
            <a:spLocks noChangeShapeType="1"/>
          </p:cNvSpPr>
          <p:nvPr/>
        </p:nvSpPr>
        <p:spPr bwMode="auto">
          <a:xfrm>
            <a:off x="1627266" y="4588141"/>
            <a:ext cx="1588" cy="1371600"/>
          </a:xfrm>
          <a:prstGeom prst="line">
            <a:avLst/>
          </a:prstGeom>
          <a:noFill/>
          <a:ln w="12700">
            <a:solidFill>
              <a:srgbClr val="DDDDDD"/>
            </a:solidFill>
            <a:round/>
            <a:headEnd/>
            <a:tailEnd/>
          </a:ln>
        </p:spPr>
        <p:txBody>
          <a:bodyPr/>
          <a:lstStyle/>
          <a:p>
            <a:endParaRPr lang="fr-CH"/>
          </a:p>
        </p:txBody>
      </p:sp>
      <p:sp>
        <p:nvSpPr>
          <p:cNvPr id="290" name="Line 49"/>
          <p:cNvSpPr>
            <a:spLocks noChangeShapeType="1"/>
          </p:cNvSpPr>
          <p:nvPr/>
        </p:nvSpPr>
        <p:spPr bwMode="auto">
          <a:xfrm>
            <a:off x="1589166" y="4627828"/>
            <a:ext cx="38100" cy="1588"/>
          </a:xfrm>
          <a:prstGeom prst="line">
            <a:avLst/>
          </a:prstGeom>
          <a:noFill/>
          <a:ln w="12700">
            <a:solidFill>
              <a:srgbClr val="DDDDDD"/>
            </a:solidFill>
            <a:round/>
            <a:headEnd/>
            <a:tailEnd/>
          </a:ln>
        </p:spPr>
        <p:txBody>
          <a:bodyPr/>
          <a:lstStyle/>
          <a:p>
            <a:endParaRPr lang="fr-CH"/>
          </a:p>
        </p:txBody>
      </p:sp>
      <p:sp>
        <p:nvSpPr>
          <p:cNvPr id="291" name="Line 50"/>
          <p:cNvSpPr>
            <a:spLocks noChangeShapeType="1"/>
          </p:cNvSpPr>
          <p:nvPr/>
        </p:nvSpPr>
        <p:spPr bwMode="auto">
          <a:xfrm>
            <a:off x="1589166" y="4697678"/>
            <a:ext cx="38100" cy="1588"/>
          </a:xfrm>
          <a:prstGeom prst="line">
            <a:avLst/>
          </a:prstGeom>
          <a:noFill/>
          <a:ln w="12700">
            <a:solidFill>
              <a:srgbClr val="DDDDDD"/>
            </a:solidFill>
            <a:round/>
            <a:headEnd/>
            <a:tailEnd/>
          </a:ln>
        </p:spPr>
        <p:txBody>
          <a:bodyPr/>
          <a:lstStyle/>
          <a:p>
            <a:endParaRPr lang="fr-CH"/>
          </a:p>
        </p:txBody>
      </p:sp>
      <p:sp>
        <p:nvSpPr>
          <p:cNvPr id="292" name="Line 51"/>
          <p:cNvSpPr>
            <a:spLocks noChangeShapeType="1"/>
          </p:cNvSpPr>
          <p:nvPr/>
        </p:nvSpPr>
        <p:spPr bwMode="auto">
          <a:xfrm>
            <a:off x="1589166" y="4765942"/>
            <a:ext cx="38100" cy="1587"/>
          </a:xfrm>
          <a:prstGeom prst="line">
            <a:avLst/>
          </a:prstGeom>
          <a:noFill/>
          <a:ln w="12700">
            <a:solidFill>
              <a:srgbClr val="DDDDDD"/>
            </a:solidFill>
            <a:round/>
            <a:headEnd/>
            <a:tailEnd/>
          </a:ln>
        </p:spPr>
        <p:txBody>
          <a:bodyPr/>
          <a:lstStyle/>
          <a:p>
            <a:endParaRPr lang="fr-CH"/>
          </a:p>
        </p:txBody>
      </p:sp>
      <p:sp>
        <p:nvSpPr>
          <p:cNvPr id="293" name="Line 52"/>
          <p:cNvSpPr>
            <a:spLocks noChangeShapeType="1"/>
          </p:cNvSpPr>
          <p:nvPr/>
        </p:nvSpPr>
        <p:spPr bwMode="auto">
          <a:xfrm>
            <a:off x="1547892" y="4835792"/>
            <a:ext cx="79375" cy="1587"/>
          </a:xfrm>
          <a:prstGeom prst="line">
            <a:avLst/>
          </a:prstGeom>
          <a:noFill/>
          <a:ln w="12700">
            <a:solidFill>
              <a:srgbClr val="DDDDDD"/>
            </a:solidFill>
            <a:round/>
            <a:headEnd/>
            <a:tailEnd/>
          </a:ln>
        </p:spPr>
        <p:txBody>
          <a:bodyPr/>
          <a:lstStyle/>
          <a:p>
            <a:endParaRPr lang="fr-CH"/>
          </a:p>
        </p:txBody>
      </p:sp>
      <p:sp>
        <p:nvSpPr>
          <p:cNvPr id="294" name="Rectangle 53"/>
          <p:cNvSpPr>
            <a:spLocks noChangeArrowheads="1"/>
          </p:cNvSpPr>
          <p:nvPr/>
        </p:nvSpPr>
        <p:spPr bwMode="auto">
          <a:xfrm>
            <a:off x="1211341" y="4718317"/>
            <a:ext cx="312586" cy="246221"/>
          </a:xfrm>
          <a:prstGeom prst="rect">
            <a:avLst/>
          </a:prstGeom>
          <a:noFill/>
          <a:ln w="9525">
            <a:noFill/>
            <a:miter lim="800000"/>
            <a:headEnd/>
            <a:tailEnd/>
          </a:ln>
        </p:spPr>
        <p:txBody>
          <a:bodyPr wrap="none" lIns="0" tIns="0" rIns="0" bIns="0">
            <a:spAutoFit/>
          </a:bodyPr>
          <a:lstStyle/>
          <a:p>
            <a:pPr>
              <a:defRPr/>
            </a:pPr>
            <a:r>
              <a:rPr lang="fr-FR" sz="1600" b="1" dirty="0">
                <a:solidFill>
                  <a:schemeClr val="tx1">
                    <a:lumMod val="50000"/>
                    <a:lumOff val="50000"/>
                  </a:schemeClr>
                </a:solidFill>
              </a:rPr>
              <a:t>800</a:t>
            </a:r>
            <a:endParaRPr lang="fr-FR" dirty="0">
              <a:solidFill>
                <a:schemeClr val="tx1">
                  <a:lumMod val="50000"/>
                  <a:lumOff val="50000"/>
                </a:schemeClr>
              </a:solidFill>
            </a:endParaRPr>
          </a:p>
        </p:txBody>
      </p:sp>
      <p:sp>
        <p:nvSpPr>
          <p:cNvPr id="295" name="Line 54"/>
          <p:cNvSpPr>
            <a:spLocks noChangeShapeType="1"/>
          </p:cNvSpPr>
          <p:nvPr/>
        </p:nvSpPr>
        <p:spPr bwMode="auto">
          <a:xfrm>
            <a:off x="1589166" y="4904053"/>
            <a:ext cx="38100" cy="1588"/>
          </a:xfrm>
          <a:prstGeom prst="line">
            <a:avLst/>
          </a:prstGeom>
          <a:noFill/>
          <a:ln w="12700">
            <a:solidFill>
              <a:srgbClr val="DDDDDD"/>
            </a:solidFill>
            <a:round/>
            <a:headEnd/>
            <a:tailEnd/>
          </a:ln>
        </p:spPr>
        <p:txBody>
          <a:bodyPr/>
          <a:lstStyle/>
          <a:p>
            <a:endParaRPr lang="fr-CH"/>
          </a:p>
        </p:txBody>
      </p:sp>
      <p:sp>
        <p:nvSpPr>
          <p:cNvPr id="296" name="Line 55"/>
          <p:cNvSpPr>
            <a:spLocks noChangeShapeType="1"/>
          </p:cNvSpPr>
          <p:nvPr/>
        </p:nvSpPr>
        <p:spPr bwMode="auto">
          <a:xfrm>
            <a:off x="1589166" y="4973903"/>
            <a:ext cx="38100" cy="1588"/>
          </a:xfrm>
          <a:prstGeom prst="line">
            <a:avLst/>
          </a:prstGeom>
          <a:noFill/>
          <a:ln w="12700">
            <a:solidFill>
              <a:srgbClr val="DDDDDD"/>
            </a:solidFill>
            <a:round/>
            <a:headEnd/>
            <a:tailEnd/>
          </a:ln>
        </p:spPr>
        <p:txBody>
          <a:bodyPr/>
          <a:lstStyle/>
          <a:p>
            <a:endParaRPr lang="fr-CH"/>
          </a:p>
        </p:txBody>
      </p:sp>
      <p:sp>
        <p:nvSpPr>
          <p:cNvPr id="297" name="Line 56"/>
          <p:cNvSpPr>
            <a:spLocks noChangeShapeType="1"/>
          </p:cNvSpPr>
          <p:nvPr/>
        </p:nvSpPr>
        <p:spPr bwMode="auto">
          <a:xfrm>
            <a:off x="1589166" y="5042167"/>
            <a:ext cx="38100" cy="1587"/>
          </a:xfrm>
          <a:prstGeom prst="line">
            <a:avLst/>
          </a:prstGeom>
          <a:noFill/>
          <a:ln w="12700">
            <a:solidFill>
              <a:srgbClr val="DDDDDD"/>
            </a:solidFill>
            <a:round/>
            <a:headEnd/>
            <a:tailEnd/>
          </a:ln>
        </p:spPr>
        <p:txBody>
          <a:bodyPr/>
          <a:lstStyle/>
          <a:p>
            <a:endParaRPr lang="fr-CH"/>
          </a:p>
        </p:txBody>
      </p:sp>
      <p:sp>
        <p:nvSpPr>
          <p:cNvPr id="298" name="Line 57"/>
          <p:cNvSpPr>
            <a:spLocks noChangeShapeType="1"/>
          </p:cNvSpPr>
          <p:nvPr/>
        </p:nvSpPr>
        <p:spPr bwMode="auto">
          <a:xfrm>
            <a:off x="1547892" y="5112017"/>
            <a:ext cx="79375" cy="1587"/>
          </a:xfrm>
          <a:prstGeom prst="line">
            <a:avLst/>
          </a:prstGeom>
          <a:noFill/>
          <a:ln w="12700">
            <a:solidFill>
              <a:srgbClr val="DDDDDD"/>
            </a:solidFill>
            <a:round/>
            <a:headEnd/>
            <a:tailEnd/>
          </a:ln>
        </p:spPr>
        <p:txBody>
          <a:bodyPr/>
          <a:lstStyle/>
          <a:p>
            <a:endParaRPr lang="fr-CH"/>
          </a:p>
        </p:txBody>
      </p:sp>
      <p:sp>
        <p:nvSpPr>
          <p:cNvPr id="299" name="Rectangle 58"/>
          <p:cNvSpPr>
            <a:spLocks noChangeArrowheads="1"/>
          </p:cNvSpPr>
          <p:nvPr/>
        </p:nvSpPr>
        <p:spPr bwMode="auto">
          <a:xfrm>
            <a:off x="1211341" y="4994542"/>
            <a:ext cx="312586"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600</a:t>
            </a:r>
            <a:endParaRPr lang="fr-FR">
              <a:solidFill>
                <a:schemeClr val="tx1">
                  <a:lumMod val="50000"/>
                  <a:lumOff val="50000"/>
                </a:schemeClr>
              </a:solidFill>
            </a:endParaRPr>
          </a:p>
        </p:txBody>
      </p:sp>
      <p:sp>
        <p:nvSpPr>
          <p:cNvPr id="300" name="Line 59"/>
          <p:cNvSpPr>
            <a:spLocks noChangeShapeType="1"/>
          </p:cNvSpPr>
          <p:nvPr/>
        </p:nvSpPr>
        <p:spPr bwMode="auto">
          <a:xfrm>
            <a:off x="1589166" y="5180278"/>
            <a:ext cx="38100" cy="1588"/>
          </a:xfrm>
          <a:prstGeom prst="line">
            <a:avLst/>
          </a:prstGeom>
          <a:noFill/>
          <a:ln w="12700">
            <a:solidFill>
              <a:srgbClr val="DDDDDD"/>
            </a:solidFill>
            <a:round/>
            <a:headEnd/>
            <a:tailEnd/>
          </a:ln>
        </p:spPr>
        <p:txBody>
          <a:bodyPr/>
          <a:lstStyle/>
          <a:p>
            <a:endParaRPr lang="fr-CH"/>
          </a:p>
        </p:txBody>
      </p:sp>
      <p:sp>
        <p:nvSpPr>
          <p:cNvPr id="301" name="Line 60"/>
          <p:cNvSpPr>
            <a:spLocks noChangeShapeType="1"/>
          </p:cNvSpPr>
          <p:nvPr/>
        </p:nvSpPr>
        <p:spPr bwMode="auto">
          <a:xfrm>
            <a:off x="1589166" y="5250128"/>
            <a:ext cx="38100" cy="1588"/>
          </a:xfrm>
          <a:prstGeom prst="line">
            <a:avLst/>
          </a:prstGeom>
          <a:noFill/>
          <a:ln w="12700">
            <a:solidFill>
              <a:srgbClr val="DDDDDD"/>
            </a:solidFill>
            <a:round/>
            <a:headEnd/>
            <a:tailEnd/>
          </a:ln>
        </p:spPr>
        <p:txBody>
          <a:bodyPr/>
          <a:lstStyle/>
          <a:p>
            <a:endParaRPr lang="fr-CH"/>
          </a:p>
        </p:txBody>
      </p:sp>
      <p:sp>
        <p:nvSpPr>
          <p:cNvPr id="302" name="Line 61"/>
          <p:cNvSpPr>
            <a:spLocks noChangeShapeType="1"/>
          </p:cNvSpPr>
          <p:nvPr/>
        </p:nvSpPr>
        <p:spPr bwMode="auto">
          <a:xfrm>
            <a:off x="1589166" y="5318392"/>
            <a:ext cx="38100" cy="1587"/>
          </a:xfrm>
          <a:prstGeom prst="line">
            <a:avLst/>
          </a:prstGeom>
          <a:noFill/>
          <a:ln w="12700">
            <a:solidFill>
              <a:srgbClr val="DDDDDD"/>
            </a:solidFill>
            <a:round/>
            <a:headEnd/>
            <a:tailEnd/>
          </a:ln>
        </p:spPr>
        <p:txBody>
          <a:bodyPr/>
          <a:lstStyle/>
          <a:p>
            <a:endParaRPr lang="fr-CH"/>
          </a:p>
        </p:txBody>
      </p:sp>
      <p:sp>
        <p:nvSpPr>
          <p:cNvPr id="303" name="Line 62"/>
          <p:cNvSpPr>
            <a:spLocks noChangeShapeType="1"/>
          </p:cNvSpPr>
          <p:nvPr/>
        </p:nvSpPr>
        <p:spPr bwMode="auto">
          <a:xfrm>
            <a:off x="1547892" y="5388242"/>
            <a:ext cx="79375" cy="1587"/>
          </a:xfrm>
          <a:prstGeom prst="line">
            <a:avLst/>
          </a:prstGeom>
          <a:noFill/>
          <a:ln w="12700">
            <a:solidFill>
              <a:srgbClr val="DDDDDD"/>
            </a:solidFill>
            <a:round/>
            <a:headEnd/>
            <a:tailEnd/>
          </a:ln>
        </p:spPr>
        <p:txBody>
          <a:bodyPr/>
          <a:lstStyle/>
          <a:p>
            <a:endParaRPr lang="fr-CH"/>
          </a:p>
        </p:txBody>
      </p:sp>
      <p:sp>
        <p:nvSpPr>
          <p:cNvPr id="304" name="Rectangle 63"/>
          <p:cNvSpPr>
            <a:spLocks noChangeArrowheads="1"/>
          </p:cNvSpPr>
          <p:nvPr/>
        </p:nvSpPr>
        <p:spPr bwMode="auto">
          <a:xfrm>
            <a:off x="1211341" y="5270767"/>
            <a:ext cx="312586"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400</a:t>
            </a:r>
            <a:endParaRPr lang="fr-FR">
              <a:solidFill>
                <a:schemeClr val="tx1">
                  <a:lumMod val="50000"/>
                  <a:lumOff val="50000"/>
                </a:schemeClr>
              </a:solidFill>
            </a:endParaRPr>
          </a:p>
        </p:txBody>
      </p:sp>
      <p:sp>
        <p:nvSpPr>
          <p:cNvPr id="305" name="Line 64"/>
          <p:cNvSpPr>
            <a:spLocks noChangeShapeType="1"/>
          </p:cNvSpPr>
          <p:nvPr/>
        </p:nvSpPr>
        <p:spPr bwMode="auto">
          <a:xfrm>
            <a:off x="1589166" y="5456503"/>
            <a:ext cx="38100" cy="1588"/>
          </a:xfrm>
          <a:prstGeom prst="line">
            <a:avLst/>
          </a:prstGeom>
          <a:noFill/>
          <a:ln w="12700">
            <a:solidFill>
              <a:srgbClr val="DDDDDD"/>
            </a:solidFill>
            <a:round/>
            <a:headEnd/>
            <a:tailEnd/>
          </a:ln>
        </p:spPr>
        <p:txBody>
          <a:bodyPr/>
          <a:lstStyle/>
          <a:p>
            <a:endParaRPr lang="fr-CH"/>
          </a:p>
        </p:txBody>
      </p:sp>
      <p:sp>
        <p:nvSpPr>
          <p:cNvPr id="306" name="Line 65"/>
          <p:cNvSpPr>
            <a:spLocks noChangeShapeType="1"/>
          </p:cNvSpPr>
          <p:nvPr/>
        </p:nvSpPr>
        <p:spPr bwMode="auto">
          <a:xfrm>
            <a:off x="1589166" y="5526353"/>
            <a:ext cx="38100" cy="1588"/>
          </a:xfrm>
          <a:prstGeom prst="line">
            <a:avLst/>
          </a:prstGeom>
          <a:noFill/>
          <a:ln w="12700">
            <a:solidFill>
              <a:srgbClr val="DDDDDD"/>
            </a:solidFill>
            <a:round/>
            <a:headEnd/>
            <a:tailEnd/>
          </a:ln>
        </p:spPr>
        <p:txBody>
          <a:bodyPr/>
          <a:lstStyle/>
          <a:p>
            <a:endParaRPr lang="fr-CH"/>
          </a:p>
        </p:txBody>
      </p:sp>
      <p:sp>
        <p:nvSpPr>
          <p:cNvPr id="307" name="Line 66"/>
          <p:cNvSpPr>
            <a:spLocks noChangeShapeType="1"/>
          </p:cNvSpPr>
          <p:nvPr/>
        </p:nvSpPr>
        <p:spPr bwMode="auto">
          <a:xfrm>
            <a:off x="1589166" y="5594617"/>
            <a:ext cx="38100" cy="1587"/>
          </a:xfrm>
          <a:prstGeom prst="line">
            <a:avLst/>
          </a:prstGeom>
          <a:noFill/>
          <a:ln w="12700">
            <a:solidFill>
              <a:srgbClr val="DDDDDD"/>
            </a:solidFill>
            <a:round/>
            <a:headEnd/>
            <a:tailEnd/>
          </a:ln>
        </p:spPr>
        <p:txBody>
          <a:bodyPr/>
          <a:lstStyle/>
          <a:p>
            <a:endParaRPr lang="fr-CH"/>
          </a:p>
        </p:txBody>
      </p:sp>
      <p:sp>
        <p:nvSpPr>
          <p:cNvPr id="308" name="Line 67"/>
          <p:cNvSpPr>
            <a:spLocks noChangeShapeType="1"/>
          </p:cNvSpPr>
          <p:nvPr/>
        </p:nvSpPr>
        <p:spPr bwMode="auto">
          <a:xfrm>
            <a:off x="1547892" y="5664467"/>
            <a:ext cx="79375" cy="1587"/>
          </a:xfrm>
          <a:prstGeom prst="line">
            <a:avLst/>
          </a:prstGeom>
          <a:noFill/>
          <a:ln w="12700">
            <a:solidFill>
              <a:srgbClr val="DDDDDD"/>
            </a:solidFill>
            <a:round/>
            <a:headEnd/>
            <a:tailEnd/>
          </a:ln>
        </p:spPr>
        <p:txBody>
          <a:bodyPr/>
          <a:lstStyle/>
          <a:p>
            <a:endParaRPr lang="fr-CH"/>
          </a:p>
        </p:txBody>
      </p:sp>
      <p:sp>
        <p:nvSpPr>
          <p:cNvPr id="309" name="Rectangle 68"/>
          <p:cNvSpPr>
            <a:spLocks noChangeArrowheads="1"/>
          </p:cNvSpPr>
          <p:nvPr/>
        </p:nvSpPr>
        <p:spPr bwMode="auto">
          <a:xfrm>
            <a:off x="1211341" y="5546992"/>
            <a:ext cx="312586"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200</a:t>
            </a:r>
            <a:endParaRPr lang="fr-FR">
              <a:solidFill>
                <a:schemeClr val="tx1">
                  <a:lumMod val="50000"/>
                  <a:lumOff val="50000"/>
                </a:schemeClr>
              </a:solidFill>
            </a:endParaRPr>
          </a:p>
        </p:txBody>
      </p:sp>
      <p:sp>
        <p:nvSpPr>
          <p:cNvPr id="310" name="Line 69"/>
          <p:cNvSpPr>
            <a:spLocks noChangeShapeType="1"/>
          </p:cNvSpPr>
          <p:nvPr/>
        </p:nvSpPr>
        <p:spPr bwMode="auto">
          <a:xfrm>
            <a:off x="1589166" y="5732728"/>
            <a:ext cx="38100" cy="1588"/>
          </a:xfrm>
          <a:prstGeom prst="line">
            <a:avLst/>
          </a:prstGeom>
          <a:noFill/>
          <a:ln w="12700">
            <a:solidFill>
              <a:srgbClr val="DDDDDD"/>
            </a:solidFill>
            <a:round/>
            <a:headEnd/>
            <a:tailEnd/>
          </a:ln>
        </p:spPr>
        <p:txBody>
          <a:bodyPr/>
          <a:lstStyle/>
          <a:p>
            <a:endParaRPr lang="fr-CH"/>
          </a:p>
        </p:txBody>
      </p:sp>
      <p:sp>
        <p:nvSpPr>
          <p:cNvPr id="311" name="Line 70"/>
          <p:cNvSpPr>
            <a:spLocks noChangeShapeType="1"/>
          </p:cNvSpPr>
          <p:nvPr/>
        </p:nvSpPr>
        <p:spPr bwMode="auto">
          <a:xfrm>
            <a:off x="1589166" y="5802578"/>
            <a:ext cx="38100" cy="1588"/>
          </a:xfrm>
          <a:prstGeom prst="line">
            <a:avLst/>
          </a:prstGeom>
          <a:noFill/>
          <a:ln w="12700">
            <a:solidFill>
              <a:srgbClr val="DDDDDD"/>
            </a:solidFill>
            <a:round/>
            <a:headEnd/>
            <a:tailEnd/>
          </a:ln>
        </p:spPr>
        <p:txBody>
          <a:bodyPr/>
          <a:lstStyle/>
          <a:p>
            <a:endParaRPr lang="fr-CH"/>
          </a:p>
        </p:txBody>
      </p:sp>
      <p:sp>
        <p:nvSpPr>
          <p:cNvPr id="312" name="Line 71"/>
          <p:cNvSpPr>
            <a:spLocks noChangeShapeType="1"/>
          </p:cNvSpPr>
          <p:nvPr/>
        </p:nvSpPr>
        <p:spPr bwMode="auto">
          <a:xfrm>
            <a:off x="1589166" y="5870842"/>
            <a:ext cx="38100" cy="1587"/>
          </a:xfrm>
          <a:prstGeom prst="line">
            <a:avLst/>
          </a:prstGeom>
          <a:noFill/>
          <a:ln w="12700">
            <a:solidFill>
              <a:srgbClr val="DDDDDD"/>
            </a:solidFill>
            <a:round/>
            <a:headEnd/>
            <a:tailEnd/>
          </a:ln>
        </p:spPr>
        <p:txBody>
          <a:bodyPr/>
          <a:lstStyle/>
          <a:p>
            <a:endParaRPr lang="fr-CH"/>
          </a:p>
        </p:txBody>
      </p:sp>
      <p:sp>
        <p:nvSpPr>
          <p:cNvPr id="313" name="Line 72"/>
          <p:cNvSpPr>
            <a:spLocks noChangeShapeType="1"/>
          </p:cNvSpPr>
          <p:nvPr/>
        </p:nvSpPr>
        <p:spPr bwMode="auto">
          <a:xfrm>
            <a:off x="1547892" y="5940692"/>
            <a:ext cx="79375" cy="1587"/>
          </a:xfrm>
          <a:prstGeom prst="line">
            <a:avLst/>
          </a:prstGeom>
          <a:noFill/>
          <a:ln w="12700">
            <a:solidFill>
              <a:srgbClr val="DDDDDD"/>
            </a:solidFill>
            <a:round/>
            <a:headEnd/>
            <a:tailEnd/>
          </a:ln>
        </p:spPr>
        <p:txBody>
          <a:bodyPr/>
          <a:lstStyle/>
          <a:p>
            <a:endParaRPr lang="fr-CH"/>
          </a:p>
        </p:txBody>
      </p:sp>
      <p:sp>
        <p:nvSpPr>
          <p:cNvPr id="314" name="Rectangle 73"/>
          <p:cNvSpPr>
            <a:spLocks noChangeArrowheads="1"/>
          </p:cNvSpPr>
          <p:nvPr/>
        </p:nvSpPr>
        <p:spPr bwMode="auto">
          <a:xfrm>
            <a:off x="1438354" y="5823217"/>
            <a:ext cx="104196"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0</a:t>
            </a:r>
            <a:endParaRPr lang="fr-FR">
              <a:solidFill>
                <a:schemeClr val="tx1">
                  <a:lumMod val="50000"/>
                  <a:lumOff val="50000"/>
                </a:schemeClr>
              </a:solidFill>
            </a:endParaRPr>
          </a:p>
        </p:txBody>
      </p:sp>
      <p:sp>
        <p:nvSpPr>
          <p:cNvPr id="315" name="Rectangle 74"/>
          <p:cNvSpPr>
            <a:spLocks noChangeArrowheads="1"/>
          </p:cNvSpPr>
          <p:nvPr/>
        </p:nvSpPr>
        <p:spPr bwMode="auto">
          <a:xfrm rot="16200000">
            <a:off x="533373" y="5084951"/>
            <a:ext cx="855875"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 of pixels</a:t>
            </a:r>
            <a:endParaRPr lang="fr-FR">
              <a:solidFill>
                <a:schemeClr val="tx1">
                  <a:lumMod val="50000"/>
                  <a:lumOff val="50000"/>
                </a:schemeClr>
              </a:solidFill>
            </a:endParaRPr>
          </a:p>
        </p:txBody>
      </p:sp>
      <p:sp>
        <p:nvSpPr>
          <p:cNvPr id="316" name="Line 75"/>
          <p:cNvSpPr>
            <a:spLocks noChangeShapeType="1"/>
          </p:cNvSpPr>
          <p:nvPr/>
        </p:nvSpPr>
        <p:spPr bwMode="auto">
          <a:xfrm>
            <a:off x="1627266" y="5970853"/>
            <a:ext cx="2814638" cy="1588"/>
          </a:xfrm>
          <a:prstGeom prst="line">
            <a:avLst/>
          </a:prstGeom>
          <a:noFill/>
          <a:ln w="12700">
            <a:solidFill>
              <a:srgbClr val="DDDDDD"/>
            </a:solidFill>
            <a:round/>
            <a:headEnd/>
            <a:tailEnd/>
          </a:ln>
        </p:spPr>
        <p:txBody>
          <a:bodyPr/>
          <a:lstStyle/>
          <a:p>
            <a:endParaRPr lang="fr-CH"/>
          </a:p>
        </p:txBody>
      </p:sp>
      <p:sp>
        <p:nvSpPr>
          <p:cNvPr id="317" name="Line 76"/>
          <p:cNvSpPr>
            <a:spLocks noChangeShapeType="1"/>
          </p:cNvSpPr>
          <p:nvPr/>
        </p:nvSpPr>
        <p:spPr bwMode="auto">
          <a:xfrm>
            <a:off x="4445080" y="5970853"/>
            <a:ext cx="1587" cy="39688"/>
          </a:xfrm>
          <a:prstGeom prst="line">
            <a:avLst/>
          </a:prstGeom>
          <a:noFill/>
          <a:ln w="12700">
            <a:solidFill>
              <a:srgbClr val="DDDDDD"/>
            </a:solidFill>
            <a:round/>
            <a:headEnd/>
            <a:tailEnd/>
          </a:ln>
        </p:spPr>
        <p:txBody>
          <a:bodyPr/>
          <a:lstStyle/>
          <a:p>
            <a:endParaRPr lang="fr-CH"/>
          </a:p>
        </p:txBody>
      </p:sp>
      <p:sp>
        <p:nvSpPr>
          <p:cNvPr id="318" name="Line 77"/>
          <p:cNvSpPr>
            <a:spLocks noChangeShapeType="1"/>
          </p:cNvSpPr>
          <p:nvPr/>
        </p:nvSpPr>
        <p:spPr bwMode="auto">
          <a:xfrm>
            <a:off x="4316491" y="5970853"/>
            <a:ext cx="1588" cy="39688"/>
          </a:xfrm>
          <a:prstGeom prst="line">
            <a:avLst/>
          </a:prstGeom>
          <a:noFill/>
          <a:ln w="12700">
            <a:solidFill>
              <a:srgbClr val="DDDDDD"/>
            </a:solidFill>
            <a:round/>
            <a:headEnd/>
            <a:tailEnd/>
          </a:ln>
        </p:spPr>
        <p:txBody>
          <a:bodyPr/>
          <a:lstStyle/>
          <a:p>
            <a:endParaRPr lang="fr-CH"/>
          </a:p>
        </p:txBody>
      </p:sp>
      <p:sp>
        <p:nvSpPr>
          <p:cNvPr id="319" name="Line 78"/>
          <p:cNvSpPr>
            <a:spLocks noChangeShapeType="1"/>
          </p:cNvSpPr>
          <p:nvPr/>
        </p:nvSpPr>
        <p:spPr bwMode="auto">
          <a:xfrm>
            <a:off x="4189491" y="5970853"/>
            <a:ext cx="1588" cy="39688"/>
          </a:xfrm>
          <a:prstGeom prst="line">
            <a:avLst/>
          </a:prstGeom>
          <a:noFill/>
          <a:ln w="12700">
            <a:solidFill>
              <a:srgbClr val="DDDDDD"/>
            </a:solidFill>
            <a:round/>
            <a:headEnd/>
            <a:tailEnd/>
          </a:ln>
        </p:spPr>
        <p:txBody>
          <a:bodyPr/>
          <a:lstStyle/>
          <a:p>
            <a:endParaRPr lang="fr-CH"/>
          </a:p>
        </p:txBody>
      </p:sp>
      <p:sp>
        <p:nvSpPr>
          <p:cNvPr id="320" name="Line 79"/>
          <p:cNvSpPr>
            <a:spLocks noChangeShapeType="1"/>
          </p:cNvSpPr>
          <p:nvPr/>
        </p:nvSpPr>
        <p:spPr bwMode="auto">
          <a:xfrm>
            <a:off x="4060905" y="5970854"/>
            <a:ext cx="1587" cy="79375"/>
          </a:xfrm>
          <a:prstGeom prst="line">
            <a:avLst/>
          </a:prstGeom>
          <a:noFill/>
          <a:ln w="12700">
            <a:solidFill>
              <a:srgbClr val="DDDDDD"/>
            </a:solidFill>
            <a:round/>
            <a:headEnd/>
            <a:tailEnd/>
          </a:ln>
        </p:spPr>
        <p:txBody>
          <a:bodyPr/>
          <a:lstStyle/>
          <a:p>
            <a:endParaRPr lang="fr-CH"/>
          </a:p>
        </p:txBody>
      </p:sp>
      <p:sp>
        <p:nvSpPr>
          <p:cNvPr id="321" name="Rectangle 80"/>
          <p:cNvSpPr>
            <a:spLocks noChangeArrowheads="1"/>
          </p:cNvSpPr>
          <p:nvPr/>
        </p:nvSpPr>
        <p:spPr bwMode="auto">
          <a:xfrm>
            <a:off x="3994229" y="6101029"/>
            <a:ext cx="208390"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40</a:t>
            </a:r>
            <a:endParaRPr lang="fr-FR">
              <a:solidFill>
                <a:schemeClr val="tx1">
                  <a:lumMod val="50000"/>
                  <a:lumOff val="50000"/>
                </a:schemeClr>
              </a:solidFill>
            </a:endParaRPr>
          </a:p>
        </p:txBody>
      </p:sp>
      <p:sp>
        <p:nvSpPr>
          <p:cNvPr id="322" name="Line 81"/>
          <p:cNvSpPr>
            <a:spLocks noChangeShapeType="1"/>
          </p:cNvSpPr>
          <p:nvPr/>
        </p:nvSpPr>
        <p:spPr bwMode="auto">
          <a:xfrm>
            <a:off x="3932316" y="5970853"/>
            <a:ext cx="1588" cy="39688"/>
          </a:xfrm>
          <a:prstGeom prst="line">
            <a:avLst/>
          </a:prstGeom>
          <a:noFill/>
          <a:ln w="12700">
            <a:solidFill>
              <a:srgbClr val="DDDDDD"/>
            </a:solidFill>
            <a:round/>
            <a:headEnd/>
            <a:tailEnd/>
          </a:ln>
        </p:spPr>
        <p:txBody>
          <a:bodyPr/>
          <a:lstStyle/>
          <a:p>
            <a:endParaRPr lang="fr-CH"/>
          </a:p>
        </p:txBody>
      </p:sp>
      <p:sp>
        <p:nvSpPr>
          <p:cNvPr id="323" name="Line 82"/>
          <p:cNvSpPr>
            <a:spLocks noChangeShapeType="1"/>
          </p:cNvSpPr>
          <p:nvPr/>
        </p:nvSpPr>
        <p:spPr bwMode="auto">
          <a:xfrm>
            <a:off x="3803730" y="5970853"/>
            <a:ext cx="1587" cy="39688"/>
          </a:xfrm>
          <a:prstGeom prst="line">
            <a:avLst/>
          </a:prstGeom>
          <a:noFill/>
          <a:ln w="12700">
            <a:solidFill>
              <a:srgbClr val="DDDDDD"/>
            </a:solidFill>
            <a:round/>
            <a:headEnd/>
            <a:tailEnd/>
          </a:ln>
        </p:spPr>
        <p:txBody>
          <a:bodyPr/>
          <a:lstStyle/>
          <a:p>
            <a:endParaRPr lang="fr-CH"/>
          </a:p>
        </p:txBody>
      </p:sp>
      <p:sp>
        <p:nvSpPr>
          <p:cNvPr id="324" name="Line 83"/>
          <p:cNvSpPr>
            <a:spLocks noChangeShapeType="1"/>
          </p:cNvSpPr>
          <p:nvPr/>
        </p:nvSpPr>
        <p:spPr bwMode="auto">
          <a:xfrm>
            <a:off x="3675141" y="5970853"/>
            <a:ext cx="1588" cy="39688"/>
          </a:xfrm>
          <a:prstGeom prst="line">
            <a:avLst/>
          </a:prstGeom>
          <a:noFill/>
          <a:ln w="12700">
            <a:solidFill>
              <a:srgbClr val="DDDDDD"/>
            </a:solidFill>
            <a:round/>
            <a:headEnd/>
            <a:tailEnd/>
          </a:ln>
        </p:spPr>
        <p:txBody>
          <a:bodyPr/>
          <a:lstStyle/>
          <a:p>
            <a:endParaRPr lang="fr-CH"/>
          </a:p>
        </p:txBody>
      </p:sp>
      <p:sp>
        <p:nvSpPr>
          <p:cNvPr id="325" name="Line 84"/>
          <p:cNvSpPr>
            <a:spLocks noChangeShapeType="1"/>
          </p:cNvSpPr>
          <p:nvPr/>
        </p:nvSpPr>
        <p:spPr bwMode="auto">
          <a:xfrm>
            <a:off x="3548141" y="5970854"/>
            <a:ext cx="1588" cy="79375"/>
          </a:xfrm>
          <a:prstGeom prst="line">
            <a:avLst/>
          </a:prstGeom>
          <a:noFill/>
          <a:ln w="12700">
            <a:solidFill>
              <a:srgbClr val="DDDDDD"/>
            </a:solidFill>
            <a:round/>
            <a:headEnd/>
            <a:tailEnd/>
          </a:ln>
        </p:spPr>
        <p:txBody>
          <a:bodyPr/>
          <a:lstStyle/>
          <a:p>
            <a:endParaRPr lang="fr-CH"/>
          </a:p>
        </p:txBody>
      </p:sp>
      <p:sp>
        <p:nvSpPr>
          <p:cNvPr id="326" name="Rectangle 85"/>
          <p:cNvSpPr>
            <a:spLocks noChangeArrowheads="1"/>
          </p:cNvSpPr>
          <p:nvPr/>
        </p:nvSpPr>
        <p:spPr bwMode="auto">
          <a:xfrm>
            <a:off x="3483054" y="6101029"/>
            <a:ext cx="208390"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20</a:t>
            </a:r>
            <a:endParaRPr lang="fr-FR">
              <a:solidFill>
                <a:schemeClr val="tx1">
                  <a:lumMod val="50000"/>
                  <a:lumOff val="50000"/>
                </a:schemeClr>
              </a:solidFill>
            </a:endParaRPr>
          </a:p>
        </p:txBody>
      </p:sp>
      <p:sp>
        <p:nvSpPr>
          <p:cNvPr id="327" name="Line 86"/>
          <p:cNvSpPr>
            <a:spLocks noChangeShapeType="1"/>
          </p:cNvSpPr>
          <p:nvPr/>
        </p:nvSpPr>
        <p:spPr bwMode="auto">
          <a:xfrm>
            <a:off x="3419555" y="5970853"/>
            <a:ext cx="1587" cy="39688"/>
          </a:xfrm>
          <a:prstGeom prst="line">
            <a:avLst/>
          </a:prstGeom>
          <a:noFill/>
          <a:ln w="12700">
            <a:solidFill>
              <a:srgbClr val="DDDDDD"/>
            </a:solidFill>
            <a:round/>
            <a:headEnd/>
            <a:tailEnd/>
          </a:ln>
        </p:spPr>
        <p:txBody>
          <a:bodyPr/>
          <a:lstStyle/>
          <a:p>
            <a:endParaRPr lang="fr-CH"/>
          </a:p>
        </p:txBody>
      </p:sp>
      <p:sp>
        <p:nvSpPr>
          <p:cNvPr id="328" name="Line 87"/>
          <p:cNvSpPr>
            <a:spLocks noChangeShapeType="1"/>
          </p:cNvSpPr>
          <p:nvPr/>
        </p:nvSpPr>
        <p:spPr bwMode="auto">
          <a:xfrm>
            <a:off x="3290966" y="5970853"/>
            <a:ext cx="1588" cy="39688"/>
          </a:xfrm>
          <a:prstGeom prst="line">
            <a:avLst/>
          </a:prstGeom>
          <a:noFill/>
          <a:ln w="12700">
            <a:solidFill>
              <a:srgbClr val="DDDDDD"/>
            </a:solidFill>
            <a:round/>
            <a:headEnd/>
            <a:tailEnd/>
          </a:ln>
        </p:spPr>
        <p:txBody>
          <a:bodyPr/>
          <a:lstStyle/>
          <a:p>
            <a:endParaRPr lang="fr-CH"/>
          </a:p>
        </p:txBody>
      </p:sp>
      <p:sp>
        <p:nvSpPr>
          <p:cNvPr id="329" name="Line 88"/>
          <p:cNvSpPr>
            <a:spLocks noChangeShapeType="1"/>
          </p:cNvSpPr>
          <p:nvPr/>
        </p:nvSpPr>
        <p:spPr bwMode="auto">
          <a:xfrm>
            <a:off x="3163966" y="5970853"/>
            <a:ext cx="1588" cy="39688"/>
          </a:xfrm>
          <a:prstGeom prst="line">
            <a:avLst/>
          </a:prstGeom>
          <a:noFill/>
          <a:ln w="12700">
            <a:solidFill>
              <a:srgbClr val="DDDDDD"/>
            </a:solidFill>
            <a:round/>
            <a:headEnd/>
            <a:tailEnd/>
          </a:ln>
        </p:spPr>
        <p:txBody>
          <a:bodyPr/>
          <a:lstStyle/>
          <a:p>
            <a:endParaRPr lang="fr-CH"/>
          </a:p>
        </p:txBody>
      </p:sp>
      <p:sp>
        <p:nvSpPr>
          <p:cNvPr id="330" name="Line 89"/>
          <p:cNvSpPr>
            <a:spLocks noChangeShapeType="1"/>
          </p:cNvSpPr>
          <p:nvPr/>
        </p:nvSpPr>
        <p:spPr bwMode="auto">
          <a:xfrm>
            <a:off x="3035380" y="5970854"/>
            <a:ext cx="1587" cy="79375"/>
          </a:xfrm>
          <a:prstGeom prst="line">
            <a:avLst/>
          </a:prstGeom>
          <a:noFill/>
          <a:ln w="12700">
            <a:solidFill>
              <a:srgbClr val="DDDDDD"/>
            </a:solidFill>
            <a:round/>
            <a:headEnd/>
            <a:tailEnd/>
          </a:ln>
        </p:spPr>
        <p:txBody>
          <a:bodyPr/>
          <a:lstStyle/>
          <a:p>
            <a:endParaRPr lang="fr-CH"/>
          </a:p>
        </p:txBody>
      </p:sp>
      <p:sp>
        <p:nvSpPr>
          <p:cNvPr id="331" name="Rectangle 90"/>
          <p:cNvSpPr>
            <a:spLocks noChangeArrowheads="1"/>
          </p:cNvSpPr>
          <p:nvPr/>
        </p:nvSpPr>
        <p:spPr bwMode="auto">
          <a:xfrm>
            <a:off x="3029029" y="6101029"/>
            <a:ext cx="104196"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0</a:t>
            </a:r>
            <a:endParaRPr lang="fr-FR">
              <a:solidFill>
                <a:schemeClr val="tx1">
                  <a:lumMod val="50000"/>
                  <a:lumOff val="50000"/>
                </a:schemeClr>
              </a:solidFill>
            </a:endParaRPr>
          </a:p>
        </p:txBody>
      </p:sp>
      <p:sp>
        <p:nvSpPr>
          <p:cNvPr id="332" name="Line 91"/>
          <p:cNvSpPr>
            <a:spLocks noChangeShapeType="1"/>
          </p:cNvSpPr>
          <p:nvPr/>
        </p:nvSpPr>
        <p:spPr bwMode="auto">
          <a:xfrm>
            <a:off x="2908380" y="5970853"/>
            <a:ext cx="1587" cy="39688"/>
          </a:xfrm>
          <a:prstGeom prst="line">
            <a:avLst/>
          </a:prstGeom>
          <a:noFill/>
          <a:ln w="12700">
            <a:solidFill>
              <a:srgbClr val="DDDDDD"/>
            </a:solidFill>
            <a:round/>
            <a:headEnd/>
            <a:tailEnd/>
          </a:ln>
        </p:spPr>
        <p:txBody>
          <a:bodyPr/>
          <a:lstStyle/>
          <a:p>
            <a:endParaRPr lang="fr-CH"/>
          </a:p>
        </p:txBody>
      </p:sp>
      <p:sp>
        <p:nvSpPr>
          <p:cNvPr id="333" name="Line 92"/>
          <p:cNvSpPr>
            <a:spLocks noChangeShapeType="1"/>
          </p:cNvSpPr>
          <p:nvPr/>
        </p:nvSpPr>
        <p:spPr bwMode="auto">
          <a:xfrm>
            <a:off x="2779791" y="5970853"/>
            <a:ext cx="1588" cy="39688"/>
          </a:xfrm>
          <a:prstGeom prst="line">
            <a:avLst/>
          </a:prstGeom>
          <a:noFill/>
          <a:ln w="12700">
            <a:solidFill>
              <a:srgbClr val="DDDDDD"/>
            </a:solidFill>
            <a:round/>
            <a:headEnd/>
            <a:tailEnd/>
          </a:ln>
        </p:spPr>
        <p:txBody>
          <a:bodyPr/>
          <a:lstStyle/>
          <a:p>
            <a:endParaRPr lang="fr-CH"/>
          </a:p>
        </p:txBody>
      </p:sp>
      <p:sp>
        <p:nvSpPr>
          <p:cNvPr id="334" name="Line 93"/>
          <p:cNvSpPr>
            <a:spLocks noChangeShapeType="1"/>
          </p:cNvSpPr>
          <p:nvPr/>
        </p:nvSpPr>
        <p:spPr bwMode="auto">
          <a:xfrm>
            <a:off x="2651205" y="5970853"/>
            <a:ext cx="1587" cy="39688"/>
          </a:xfrm>
          <a:prstGeom prst="line">
            <a:avLst/>
          </a:prstGeom>
          <a:noFill/>
          <a:ln w="12700">
            <a:solidFill>
              <a:srgbClr val="DDDDDD"/>
            </a:solidFill>
            <a:round/>
            <a:headEnd/>
            <a:tailEnd/>
          </a:ln>
        </p:spPr>
        <p:txBody>
          <a:bodyPr/>
          <a:lstStyle/>
          <a:p>
            <a:endParaRPr lang="fr-CH"/>
          </a:p>
        </p:txBody>
      </p:sp>
      <p:sp>
        <p:nvSpPr>
          <p:cNvPr id="335" name="Line 94"/>
          <p:cNvSpPr>
            <a:spLocks noChangeShapeType="1"/>
          </p:cNvSpPr>
          <p:nvPr/>
        </p:nvSpPr>
        <p:spPr bwMode="auto">
          <a:xfrm>
            <a:off x="2522616" y="5970854"/>
            <a:ext cx="1588" cy="79375"/>
          </a:xfrm>
          <a:prstGeom prst="line">
            <a:avLst/>
          </a:prstGeom>
          <a:noFill/>
          <a:ln w="12700">
            <a:solidFill>
              <a:srgbClr val="DDDDDD"/>
            </a:solidFill>
            <a:round/>
            <a:headEnd/>
            <a:tailEnd/>
          </a:ln>
        </p:spPr>
        <p:txBody>
          <a:bodyPr/>
          <a:lstStyle/>
          <a:p>
            <a:endParaRPr lang="fr-CH"/>
          </a:p>
        </p:txBody>
      </p:sp>
      <p:sp>
        <p:nvSpPr>
          <p:cNvPr id="336" name="Rectangle 95"/>
          <p:cNvSpPr>
            <a:spLocks noChangeArrowheads="1"/>
          </p:cNvSpPr>
          <p:nvPr/>
        </p:nvSpPr>
        <p:spPr bwMode="auto">
          <a:xfrm>
            <a:off x="2424191" y="6101029"/>
            <a:ext cx="270908"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-20</a:t>
            </a:r>
            <a:endParaRPr lang="fr-FR">
              <a:solidFill>
                <a:schemeClr val="tx1">
                  <a:lumMod val="50000"/>
                  <a:lumOff val="50000"/>
                </a:schemeClr>
              </a:solidFill>
            </a:endParaRPr>
          </a:p>
        </p:txBody>
      </p:sp>
      <p:sp>
        <p:nvSpPr>
          <p:cNvPr id="337" name="Line 96"/>
          <p:cNvSpPr>
            <a:spLocks noChangeShapeType="1"/>
          </p:cNvSpPr>
          <p:nvPr/>
        </p:nvSpPr>
        <p:spPr bwMode="auto">
          <a:xfrm>
            <a:off x="2394030" y="5970853"/>
            <a:ext cx="1587" cy="39688"/>
          </a:xfrm>
          <a:prstGeom prst="line">
            <a:avLst/>
          </a:prstGeom>
          <a:noFill/>
          <a:ln w="12700">
            <a:solidFill>
              <a:srgbClr val="DDDDDD"/>
            </a:solidFill>
            <a:round/>
            <a:headEnd/>
            <a:tailEnd/>
          </a:ln>
        </p:spPr>
        <p:txBody>
          <a:bodyPr/>
          <a:lstStyle/>
          <a:p>
            <a:endParaRPr lang="fr-CH"/>
          </a:p>
        </p:txBody>
      </p:sp>
      <p:sp>
        <p:nvSpPr>
          <p:cNvPr id="338" name="Line 97"/>
          <p:cNvSpPr>
            <a:spLocks noChangeShapeType="1"/>
          </p:cNvSpPr>
          <p:nvPr/>
        </p:nvSpPr>
        <p:spPr bwMode="auto">
          <a:xfrm>
            <a:off x="2267030" y="5970853"/>
            <a:ext cx="1587" cy="39688"/>
          </a:xfrm>
          <a:prstGeom prst="line">
            <a:avLst/>
          </a:prstGeom>
          <a:noFill/>
          <a:ln w="12700">
            <a:solidFill>
              <a:srgbClr val="DDDDDD"/>
            </a:solidFill>
            <a:round/>
            <a:headEnd/>
            <a:tailEnd/>
          </a:ln>
        </p:spPr>
        <p:txBody>
          <a:bodyPr/>
          <a:lstStyle/>
          <a:p>
            <a:endParaRPr lang="fr-CH"/>
          </a:p>
        </p:txBody>
      </p:sp>
      <p:sp>
        <p:nvSpPr>
          <p:cNvPr id="339" name="Line 98"/>
          <p:cNvSpPr>
            <a:spLocks noChangeShapeType="1"/>
          </p:cNvSpPr>
          <p:nvPr/>
        </p:nvSpPr>
        <p:spPr bwMode="auto">
          <a:xfrm>
            <a:off x="2138441" y="5970853"/>
            <a:ext cx="1588" cy="39688"/>
          </a:xfrm>
          <a:prstGeom prst="line">
            <a:avLst/>
          </a:prstGeom>
          <a:noFill/>
          <a:ln w="12700">
            <a:solidFill>
              <a:srgbClr val="DDDDDD"/>
            </a:solidFill>
            <a:round/>
            <a:headEnd/>
            <a:tailEnd/>
          </a:ln>
        </p:spPr>
        <p:txBody>
          <a:bodyPr/>
          <a:lstStyle/>
          <a:p>
            <a:endParaRPr lang="fr-CH"/>
          </a:p>
        </p:txBody>
      </p:sp>
      <p:sp>
        <p:nvSpPr>
          <p:cNvPr id="340" name="Line 99"/>
          <p:cNvSpPr>
            <a:spLocks noChangeShapeType="1"/>
          </p:cNvSpPr>
          <p:nvPr/>
        </p:nvSpPr>
        <p:spPr bwMode="auto">
          <a:xfrm>
            <a:off x="2009855" y="5970854"/>
            <a:ext cx="1587" cy="79375"/>
          </a:xfrm>
          <a:prstGeom prst="line">
            <a:avLst/>
          </a:prstGeom>
          <a:noFill/>
          <a:ln w="12700">
            <a:solidFill>
              <a:srgbClr val="DDDDDD"/>
            </a:solidFill>
            <a:round/>
            <a:headEnd/>
            <a:tailEnd/>
          </a:ln>
        </p:spPr>
        <p:txBody>
          <a:bodyPr/>
          <a:lstStyle/>
          <a:p>
            <a:endParaRPr lang="fr-CH"/>
          </a:p>
        </p:txBody>
      </p:sp>
      <p:sp>
        <p:nvSpPr>
          <p:cNvPr id="341" name="Rectangle 100"/>
          <p:cNvSpPr>
            <a:spLocks noChangeArrowheads="1"/>
          </p:cNvSpPr>
          <p:nvPr/>
        </p:nvSpPr>
        <p:spPr bwMode="auto">
          <a:xfrm>
            <a:off x="1911429" y="6101029"/>
            <a:ext cx="270908"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-40</a:t>
            </a:r>
            <a:endParaRPr lang="fr-FR">
              <a:solidFill>
                <a:schemeClr val="tx1">
                  <a:lumMod val="50000"/>
                  <a:lumOff val="50000"/>
                </a:schemeClr>
              </a:solidFill>
            </a:endParaRPr>
          </a:p>
        </p:txBody>
      </p:sp>
      <p:sp>
        <p:nvSpPr>
          <p:cNvPr id="342" name="Line 101"/>
          <p:cNvSpPr>
            <a:spLocks noChangeShapeType="1"/>
          </p:cNvSpPr>
          <p:nvPr/>
        </p:nvSpPr>
        <p:spPr bwMode="auto">
          <a:xfrm>
            <a:off x="1882855" y="5970853"/>
            <a:ext cx="1587" cy="39688"/>
          </a:xfrm>
          <a:prstGeom prst="line">
            <a:avLst/>
          </a:prstGeom>
          <a:noFill/>
          <a:ln w="12700">
            <a:solidFill>
              <a:srgbClr val="DDDDDD"/>
            </a:solidFill>
            <a:round/>
            <a:headEnd/>
            <a:tailEnd/>
          </a:ln>
        </p:spPr>
        <p:txBody>
          <a:bodyPr/>
          <a:lstStyle/>
          <a:p>
            <a:endParaRPr lang="fr-CH"/>
          </a:p>
        </p:txBody>
      </p:sp>
      <p:sp>
        <p:nvSpPr>
          <p:cNvPr id="343" name="Line 102"/>
          <p:cNvSpPr>
            <a:spLocks noChangeShapeType="1"/>
          </p:cNvSpPr>
          <p:nvPr/>
        </p:nvSpPr>
        <p:spPr bwMode="auto">
          <a:xfrm>
            <a:off x="1754266" y="5970853"/>
            <a:ext cx="1588" cy="39688"/>
          </a:xfrm>
          <a:prstGeom prst="line">
            <a:avLst/>
          </a:prstGeom>
          <a:noFill/>
          <a:ln w="12700">
            <a:solidFill>
              <a:srgbClr val="DDDDDD"/>
            </a:solidFill>
            <a:round/>
            <a:headEnd/>
            <a:tailEnd/>
          </a:ln>
        </p:spPr>
        <p:txBody>
          <a:bodyPr/>
          <a:lstStyle/>
          <a:p>
            <a:endParaRPr lang="fr-CH"/>
          </a:p>
        </p:txBody>
      </p:sp>
      <p:sp>
        <p:nvSpPr>
          <p:cNvPr id="344" name="Rectangle 103"/>
          <p:cNvSpPr>
            <a:spLocks noChangeArrowheads="1"/>
          </p:cNvSpPr>
          <p:nvPr/>
        </p:nvSpPr>
        <p:spPr bwMode="auto">
          <a:xfrm>
            <a:off x="2614692" y="6355029"/>
            <a:ext cx="841641" cy="246221"/>
          </a:xfrm>
          <a:prstGeom prst="rect">
            <a:avLst/>
          </a:prstGeom>
          <a:noFill/>
          <a:ln w="9525">
            <a:noFill/>
            <a:miter lim="800000"/>
            <a:headEnd/>
            <a:tailEnd/>
          </a:ln>
        </p:spPr>
        <p:txBody>
          <a:bodyPr wrap="none" lIns="0" tIns="0" rIns="0" bIns="0">
            <a:spAutoFit/>
          </a:bodyPr>
          <a:lstStyle/>
          <a:p>
            <a:pPr>
              <a:defRPr/>
            </a:pPr>
            <a:r>
              <a:rPr lang="fr-FR" sz="1600" b="1">
                <a:solidFill>
                  <a:schemeClr val="tx1">
                    <a:lumMod val="50000"/>
                    <a:lumOff val="50000"/>
                  </a:schemeClr>
                </a:solidFill>
              </a:rPr>
              <a:t>Gray level</a:t>
            </a:r>
            <a:endParaRPr lang="fr-FR">
              <a:solidFill>
                <a:schemeClr val="tx1">
                  <a:lumMod val="50000"/>
                  <a:lumOff val="50000"/>
                </a:schemeClr>
              </a:solidFill>
            </a:endParaRPr>
          </a:p>
        </p:txBody>
      </p:sp>
      <p:sp>
        <p:nvSpPr>
          <p:cNvPr id="345" name="Freeform 104"/>
          <p:cNvSpPr>
            <a:spLocks/>
          </p:cNvSpPr>
          <p:nvPr/>
        </p:nvSpPr>
        <p:spPr bwMode="auto">
          <a:xfrm>
            <a:off x="1659016" y="4583379"/>
            <a:ext cx="1366838" cy="1357313"/>
          </a:xfrm>
          <a:custGeom>
            <a:avLst/>
            <a:gdLst/>
            <a:ahLst/>
            <a:cxnLst>
              <a:cxn ang="0">
                <a:pos x="23" y="1140"/>
              </a:cxn>
              <a:cxn ang="0">
                <a:pos x="47" y="1140"/>
              </a:cxn>
              <a:cxn ang="0">
                <a:pos x="70" y="1140"/>
              </a:cxn>
              <a:cxn ang="0">
                <a:pos x="94" y="1135"/>
              </a:cxn>
              <a:cxn ang="0">
                <a:pos x="117" y="1138"/>
              </a:cxn>
              <a:cxn ang="0">
                <a:pos x="141" y="1138"/>
              </a:cxn>
              <a:cxn ang="0">
                <a:pos x="164" y="1138"/>
              </a:cxn>
              <a:cxn ang="0">
                <a:pos x="187" y="1133"/>
              </a:cxn>
              <a:cxn ang="0">
                <a:pos x="211" y="1133"/>
              </a:cxn>
              <a:cxn ang="0">
                <a:pos x="234" y="1137"/>
              </a:cxn>
              <a:cxn ang="0">
                <a:pos x="258" y="1127"/>
              </a:cxn>
              <a:cxn ang="0">
                <a:pos x="281" y="1123"/>
              </a:cxn>
              <a:cxn ang="0">
                <a:pos x="305" y="1117"/>
              </a:cxn>
              <a:cxn ang="0">
                <a:pos x="328" y="1111"/>
              </a:cxn>
              <a:cxn ang="0">
                <a:pos x="351" y="1106"/>
              </a:cxn>
              <a:cxn ang="0">
                <a:pos x="375" y="1109"/>
              </a:cxn>
              <a:cxn ang="0">
                <a:pos x="398" y="1095"/>
              </a:cxn>
              <a:cxn ang="0">
                <a:pos x="422" y="1082"/>
              </a:cxn>
              <a:cxn ang="0">
                <a:pos x="445" y="1059"/>
              </a:cxn>
              <a:cxn ang="0">
                <a:pos x="469" y="1063"/>
              </a:cxn>
              <a:cxn ang="0">
                <a:pos x="492" y="1038"/>
              </a:cxn>
              <a:cxn ang="0">
                <a:pos x="515" y="1041"/>
              </a:cxn>
              <a:cxn ang="0">
                <a:pos x="539" y="1019"/>
              </a:cxn>
              <a:cxn ang="0">
                <a:pos x="562" y="980"/>
              </a:cxn>
              <a:cxn ang="0">
                <a:pos x="586" y="946"/>
              </a:cxn>
              <a:cxn ang="0">
                <a:pos x="609" y="939"/>
              </a:cxn>
              <a:cxn ang="0">
                <a:pos x="633" y="895"/>
              </a:cxn>
              <a:cxn ang="0">
                <a:pos x="656" y="862"/>
              </a:cxn>
              <a:cxn ang="0">
                <a:pos x="679" y="770"/>
              </a:cxn>
              <a:cxn ang="0">
                <a:pos x="703" y="751"/>
              </a:cxn>
              <a:cxn ang="0">
                <a:pos x="726" y="751"/>
              </a:cxn>
              <a:cxn ang="0">
                <a:pos x="750" y="677"/>
              </a:cxn>
              <a:cxn ang="0">
                <a:pos x="773" y="647"/>
              </a:cxn>
              <a:cxn ang="0">
                <a:pos x="797" y="633"/>
              </a:cxn>
              <a:cxn ang="0">
                <a:pos x="820" y="576"/>
              </a:cxn>
              <a:cxn ang="0">
                <a:pos x="843" y="484"/>
              </a:cxn>
              <a:cxn ang="0">
                <a:pos x="867" y="391"/>
              </a:cxn>
              <a:cxn ang="0">
                <a:pos x="890" y="393"/>
              </a:cxn>
              <a:cxn ang="0">
                <a:pos x="914" y="350"/>
              </a:cxn>
              <a:cxn ang="0">
                <a:pos x="937" y="262"/>
              </a:cxn>
              <a:cxn ang="0">
                <a:pos x="961" y="247"/>
              </a:cxn>
              <a:cxn ang="0">
                <a:pos x="984" y="182"/>
              </a:cxn>
              <a:cxn ang="0">
                <a:pos x="1007" y="208"/>
              </a:cxn>
              <a:cxn ang="0">
                <a:pos x="1031" y="117"/>
              </a:cxn>
              <a:cxn ang="0">
                <a:pos x="1054" y="20"/>
              </a:cxn>
              <a:cxn ang="0">
                <a:pos x="1078" y="57"/>
              </a:cxn>
              <a:cxn ang="0">
                <a:pos x="1101" y="32"/>
              </a:cxn>
              <a:cxn ang="0">
                <a:pos x="1125" y="12"/>
              </a:cxn>
              <a:cxn ang="0">
                <a:pos x="1148" y="32"/>
              </a:cxn>
            </a:cxnLst>
            <a:rect l="0" t="0" r="r" b="b"/>
            <a:pathLst>
              <a:path w="1148" h="1140">
                <a:moveTo>
                  <a:pt x="0" y="1139"/>
                </a:moveTo>
                <a:lnTo>
                  <a:pt x="12" y="1139"/>
                </a:lnTo>
                <a:lnTo>
                  <a:pt x="12" y="1140"/>
                </a:lnTo>
                <a:lnTo>
                  <a:pt x="23" y="1140"/>
                </a:lnTo>
                <a:lnTo>
                  <a:pt x="23" y="1139"/>
                </a:lnTo>
                <a:lnTo>
                  <a:pt x="35" y="1139"/>
                </a:lnTo>
                <a:lnTo>
                  <a:pt x="35" y="1140"/>
                </a:lnTo>
                <a:lnTo>
                  <a:pt x="47" y="1140"/>
                </a:lnTo>
                <a:lnTo>
                  <a:pt x="47" y="1138"/>
                </a:lnTo>
                <a:lnTo>
                  <a:pt x="59" y="1138"/>
                </a:lnTo>
                <a:lnTo>
                  <a:pt x="59" y="1140"/>
                </a:lnTo>
                <a:lnTo>
                  <a:pt x="70" y="1140"/>
                </a:lnTo>
                <a:lnTo>
                  <a:pt x="70" y="1139"/>
                </a:lnTo>
                <a:lnTo>
                  <a:pt x="82" y="1139"/>
                </a:lnTo>
                <a:lnTo>
                  <a:pt x="82" y="1135"/>
                </a:lnTo>
                <a:lnTo>
                  <a:pt x="94" y="1135"/>
                </a:lnTo>
                <a:lnTo>
                  <a:pt x="94" y="1134"/>
                </a:lnTo>
                <a:lnTo>
                  <a:pt x="105" y="1134"/>
                </a:lnTo>
                <a:lnTo>
                  <a:pt x="105" y="1138"/>
                </a:lnTo>
                <a:lnTo>
                  <a:pt x="117" y="1138"/>
                </a:lnTo>
                <a:lnTo>
                  <a:pt x="117" y="1137"/>
                </a:lnTo>
                <a:lnTo>
                  <a:pt x="129" y="1137"/>
                </a:lnTo>
                <a:lnTo>
                  <a:pt x="129" y="1138"/>
                </a:lnTo>
                <a:lnTo>
                  <a:pt x="141" y="1138"/>
                </a:lnTo>
                <a:lnTo>
                  <a:pt x="141" y="1139"/>
                </a:lnTo>
                <a:lnTo>
                  <a:pt x="152" y="1139"/>
                </a:lnTo>
                <a:lnTo>
                  <a:pt x="152" y="1138"/>
                </a:lnTo>
                <a:lnTo>
                  <a:pt x="164" y="1138"/>
                </a:lnTo>
                <a:lnTo>
                  <a:pt x="164" y="1131"/>
                </a:lnTo>
                <a:lnTo>
                  <a:pt x="176" y="1131"/>
                </a:lnTo>
                <a:lnTo>
                  <a:pt x="176" y="1133"/>
                </a:lnTo>
                <a:lnTo>
                  <a:pt x="187" y="1133"/>
                </a:lnTo>
                <a:lnTo>
                  <a:pt x="187" y="1134"/>
                </a:lnTo>
                <a:lnTo>
                  <a:pt x="199" y="1134"/>
                </a:lnTo>
                <a:lnTo>
                  <a:pt x="199" y="1133"/>
                </a:lnTo>
                <a:lnTo>
                  <a:pt x="211" y="1133"/>
                </a:lnTo>
                <a:lnTo>
                  <a:pt x="211" y="1130"/>
                </a:lnTo>
                <a:lnTo>
                  <a:pt x="223" y="1130"/>
                </a:lnTo>
                <a:lnTo>
                  <a:pt x="223" y="1137"/>
                </a:lnTo>
                <a:lnTo>
                  <a:pt x="234" y="1137"/>
                </a:lnTo>
                <a:lnTo>
                  <a:pt x="234" y="1132"/>
                </a:lnTo>
                <a:lnTo>
                  <a:pt x="246" y="1132"/>
                </a:lnTo>
                <a:lnTo>
                  <a:pt x="246" y="1127"/>
                </a:lnTo>
                <a:lnTo>
                  <a:pt x="258" y="1127"/>
                </a:lnTo>
                <a:lnTo>
                  <a:pt x="258" y="1119"/>
                </a:lnTo>
                <a:lnTo>
                  <a:pt x="269" y="1119"/>
                </a:lnTo>
                <a:lnTo>
                  <a:pt x="269" y="1123"/>
                </a:lnTo>
                <a:lnTo>
                  <a:pt x="281" y="1123"/>
                </a:lnTo>
                <a:lnTo>
                  <a:pt x="281" y="1124"/>
                </a:lnTo>
                <a:lnTo>
                  <a:pt x="293" y="1124"/>
                </a:lnTo>
                <a:lnTo>
                  <a:pt x="293" y="1117"/>
                </a:lnTo>
                <a:lnTo>
                  <a:pt x="305" y="1117"/>
                </a:lnTo>
                <a:lnTo>
                  <a:pt x="305" y="1121"/>
                </a:lnTo>
                <a:lnTo>
                  <a:pt x="316" y="1121"/>
                </a:lnTo>
                <a:lnTo>
                  <a:pt x="316" y="1111"/>
                </a:lnTo>
                <a:lnTo>
                  <a:pt x="328" y="1111"/>
                </a:lnTo>
                <a:lnTo>
                  <a:pt x="328" y="1121"/>
                </a:lnTo>
                <a:lnTo>
                  <a:pt x="340" y="1121"/>
                </a:lnTo>
                <a:lnTo>
                  <a:pt x="340" y="1106"/>
                </a:lnTo>
                <a:lnTo>
                  <a:pt x="351" y="1106"/>
                </a:lnTo>
                <a:lnTo>
                  <a:pt x="351" y="1110"/>
                </a:lnTo>
                <a:lnTo>
                  <a:pt x="363" y="1110"/>
                </a:lnTo>
                <a:lnTo>
                  <a:pt x="363" y="1109"/>
                </a:lnTo>
                <a:lnTo>
                  <a:pt x="375" y="1109"/>
                </a:lnTo>
                <a:lnTo>
                  <a:pt x="375" y="1101"/>
                </a:lnTo>
                <a:lnTo>
                  <a:pt x="387" y="1101"/>
                </a:lnTo>
                <a:lnTo>
                  <a:pt x="387" y="1095"/>
                </a:lnTo>
                <a:lnTo>
                  <a:pt x="398" y="1095"/>
                </a:lnTo>
                <a:lnTo>
                  <a:pt x="398" y="1079"/>
                </a:lnTo>
                <a:lnTo>
                  <a:pt x="410" y="1079"/>
                </a:lnTo>
                <a:lnTo>
                  <a:pt x="410" y="1082"/>
                </a:lnTo>
                <a:lnTo>
                  <a:pt x="422" y="1082"/>
                </a:lnTo>
                <a:lnTo>
                  <a:pt x="422" y="1085"/>
                </a:lnTo>
                <a:lnTo>
                  <a:pt x="433" y="1085"/>
                </a:lnTo>
                <a:lnTo>
                  <a:pt x="433" y="1059"/>
                </a:lnTo>
                <a:lnTo>
                  <a:pt x="445" y="1059"/>
                </a:lnTo>
                <a:lnTo>
                  <a:pt x="445" y="1053"/>
                </a:lnTo>
                <a:lnTo>
                  <a:pt x="457" y="1053"/>
                </a:lnTo>
                <a:lnTo>
                  <a:pt x="457" y="1063"/>
                </a:lnTo>
                <a:lnTo>
                  <a:pt x="469" y="1063"/>
                </a:lnTo>
                <a:lnTo>
                  <a:pt x="469" y="1067"/>
                </a:lnTo>
                <a:lnTo>
                  <a:pt x="480" y="1067"/>
                </a:lnTo>
                <a:lnTo>
                  <a:pt x="480" y="1038"/>
                </a:lnTo>
                <a:lnTo>
                  <a:pt x="492" y="1038"/>
                </a:lnTo>
                <a:lnTo>
                  <a:pt x="492" y="1031"/>
                </a:lnTo>
                <a:lnTo>
                  <a:pt x="504" y="1031"/>
                </a:lnTo>
                <a:lnTo>
                  <a:pt x="504" y="1041"/>
                </a:lnTo>
                <a:lnTo>
                  <a:pt x="515" y="1041"/>
                </a:lnTo>
                <a:lnTo>
                  <a:pt x="515" y="1016"/>
                </a:lnTo>
                <a:lnTo>
                  <a:pt x="527" y="1016"/>
                </a:lnTo>
                <a:lnTo>
                  <a:pt x="527" y="1019"/>
                </a:lnTo>
                <a:lnTo>
                  <a:pt x="539" y="1019"/>
                </a:lnTo>
                <a:lnTo>
                  <a:pt x="539" y="975"/>
                </a:lnTo>
                <a:lnTo>
                  <a:pt x="551" y="975"/>
                </a:lnTo>
                <a:lnTo>
                  <a:pt x="551" y="980"/>
                </a:lnTo>
                <a:lnTo>
                  <a:pt x="562" y="980"/>
                </a:lnTo>
                <a:lnTo>
                  <a:pt x="562" y="961"/>
                </a:lnTo>
                <a:lnTo>
                  <a:pt x="574" y="961"/>
                </a:lnTo>
                <a:lnTo>
                  <a:pt x="574" y="946"/>
                </a:lnTo>
                <a:lnTo>
                  <a:pt x="586" y="946"/>
                </a:lnTo>
                <a:lnTo>
                  <a:pt x="586" y="958"/>
                </a:lnTo>
                <a:lnTo>
                  <a:pt x="597" y="958"/>
                </a:lnTo>
                <a:lnTo>
                  <a:pt x="597" y="939"/>
                </a:lnTo>
                <a:lnTo>
                  <a:pt x="609" y="939"/>
                </a:lnTo>
                <a:lnTo>
                  <a:pt x="609" y="927"/>
                </a:lnTo>
                <a:lnTo>
                  <a:pt x="621" y="927"/>
                </a:lnTo>
                <a:lnTo>
                  <a:pt x="621" y="895"/>
                </a:lnTo>
                <a:lnTo>
                  <a:pt x="633" y="895"/>
                </a:lnTo>
                <a:lnTo>
                  <a:pt x="633" y="863"/>
                </a:lnTo>
                <a:lnTo>
                  <a:pt x="644" y="863"/>
                </a:lnTo>
                <a:lnTo>
                  <a:pt x="644" y="862"/>
                </a:lnTo>
                <a:lnTo>
                  <a:pt x="656" y="862"/>
                </a:lnTo>
                <a:lnTo>
                  <a:pt x="656" y="837"/>
                </a:lnTo>
                <a:lnTo>
                  <a:pt x="668" y="837"/>
                </a:lnTo>
                <a:lnTo>
                  <a:pt x="668" y="770"/>
                </a:lnTo>
                <a:lnTo>
                  <a:pt x="679" y="770"/>
                </a:lnTo>
                <a:lnTo>
                  <a:pt x="679" y="812"/>
                </a:lnTo>
                <a:lnTo>
                  <a:pt x="691" y="812"/>
                </a:lnTo>
                <a:lnTo>
                  <a:pt x="691" y="751"/>
                </a:lnTo>
                <a:lnTo>
                  <a:pt x="703" y="751"/>
                </a:lnTo>
                <a:lnTo>
                  <a:pt x="703" y="758"/>
                </a:lnTo>
                <a:lnTo>
                  <a:pt x="715" y="758"/>
                </a:lnTo>
                <a:lnTo>
                  <a:pt x="715" y="751"/>
                </a:lnTo>
                <a:lnTo>
                  <a:pt x="726" y="751"/>
                </a:lnTo>
                <a:lnTo>
                  <a:pt x="726" y="670"/>
                </a:lnTo>
                <a:lnTo>
                  <a:pt x="738" y="670"/>
                </a:lnTo>
                <a:lnTo>
                  <a:pt x="738" y="677"/>
                </a:lnTo>
                <a:lnTo>
                  <a:pt x="750" y="677"/>
                </a:lnTo>
                <a:lnTo>
                  <a:pt x="750" y="696"/>
                </a:lnTo>
                <a:lnTo>
                  <a:pt x="761" y="696"/>
                </a:lnTo>
                <a:lnTo>
                  <a:pt x="761" y="647"/>
                </a:lnTo>
                <a:lnTo>
                  <a:pt x="773" y="647"/>
                </a:lnTo>
                <a:lnTo>
                  <a:pt x="773" y="588"/>
                </a:lnTo>
                <a:lnTo>
                  <a:pt x="785" y="588"/>
                </a:lnTo>
                <a:lnTo>
                  <a:pt x="785" y="633"/>
                </a:lnTo>
                <a:lnTo>
                  <a:pt x="797" y="633"/>
                </a:lnTo>
                <a:lnTo>
                  <a:pt x="797" y="566"/>
                </a:lnTo>
                <a:lnTo>
                  <a:pt x="808" y="566"/>
                </a:lnTo>
                <a:lnTo>
                  <a:pt x="808" y="576"/>
                </a:lnTo>
                <a:lnTo>
                  <a:pt x="820" y="576"/>
                </a:lnTo>
                <a:lnTo>
                  <a:pt x="820" y="507"/>
                </a:lnTo>
                <a:lnTo>
                  <a:pt x="832" y="507"/>
                </a:lnTo>
                <a:lnTo>
                  <a:pt x="832" y="484"/>
                </a:lnTo>
                <a:lnTo>
                  <a:pt x="843" y="484"/>
                </a:lnTo>
                <a:lnTo>
                  <a:pt x="843" y="451"/>
                </a:lnTo>
                <a:lnTo>
                  <a:pt x="855" y="451"/>
                </a:lnTo>
                <a:lnTo>
                  <a:pt x="855" y="391"/>
                </a:lnTo>
                <a:lnTo>
                  <a:pt x="867" y="391"/>
                </a:lnTo>
                <a:lnTo>
                  <a:pt x="867" y="408"/>
                </a:lnTo>
                <a:lnTo>
                  <a:pt x="879" y="408"/>
                </a:lnTo>
                <a:lnTo>
                  <a:pt x="879" y="393"/>
                </a:lnTo>
                <a:lnTo>
                  <a:pt x="890" y="393"/>
                </a:lnTo>
                <a:lnTo>
                  <a:pt x="890" y="389"/>
                </a:lnTo>
                <a:lnTo>
                  <a:pt x="902" y="389"/>
                </a:lnTo>
                <a:lnTo>
                  <a:pt x="902" y="350"/>
                </a:lnTo>
                <a:lnTo>
                  <a:pt x="914" y="350"/>
                </a:lnTo>
                <a:lnTo>
                  <a:pt x="914" y="292"/>
                </a:lnTo>
                <a:lnTo>
                  <a:pt x="925" y="292"/>
                </a:lnTo>
                <a:lnTo>
                  <a:pt x="925" y="262"/>
                </a:lnTo>
                <a:lnTo>
                  <a:pt x="937" y="262"/>
                </a:lnTo>
                <a:lnTo>
                  <a:pt x="937" y="267"/>
                </a:lnTo>
                <a:lnTo>
                  <a:pt x="949" y="267"/>
                </a:lnTo>
                <a:lnTo>
                  <a:pt x="949" y="247"/>
                </a:lnTo>
                <a:lnTo>
                  <a:pt x="961" y="247"/>
                </a:lnTo>
                <a:lnTo>
                  <a:pt x="961" y="238"/>
                </a:lnTo>
                <a:lnTo>
                  <a:pt x="972" y="238"/>
                </a:lnTo>
                <a:lnTo>
                  <a:pt x="972" y="182"/>
                </a:lnTo>
                <a:lnTo>
                  <a:pt x="984" y="182"/>
                </a:lnTo>
                <a:lnTo>
                  <a:pt x="984" y="158"/>
                </a:lnTo>
                <a:lnTo>
                  <a:pt x="996" y="158"/>
                </a:lnTo>
                <a:lnTo>
                  <a:pt x="996" y="208"/>
                </a:lnTo>
                <a:lnTo>
                  <a:pt x="1007" y="208"/>
                </a:lnTo>
                <a:lnTo>
                  <a:pt x="1007" y="182"/>
                </a:lnTo>
                <a:lnTo>
                  <a:pt x="1019" y="182"/>
                </a:lnTo>
                <a:lnTo>
                  <a:pt x="1019" y="117"/>
                </a:lnTo>
                <a:lnTo>
                  <a:pt x="1031" y="117"/>
                </a:lnTo>
                <a:lnTo>
                  <a:pt x="1031" y="126"/>
                </a:lnTo>
                <a:lnTo>
                  <a:pt x="1043" y="126"/>
                </a:lnTo>
                <a:lnTo>
                  <a:pt x="1043" y="20"/>
                </a:lnTo>
                <a:lnTo>
                  <a:pt x="1054" y="20"/>
                </a:lnTo>
                <a:lnTo>
                  <a:pt x="1054" y="100"/>
                </a:lnTo>
                <a:lnTo>
                  <a:pt x="1066" y="100"/>
                </a:lnTo>
                <a:lnTo>
                  <a:pt x="1066" y="57"/>
                </a:lnTo>
                <a:lnTo>
                  <a:pt x="1078" y="57"/>
                </a:lnTo>
                <a:lnTo>
                  <a:pt x="1078" y="66"/>
                </a:lnTo>
                <a:lnTo>
                  <a:pt x="1089" y="66"/>
                </a:lnTo>
                <a:lnTo>
                  <a:pt x="1089" y="32"/>
                </a:lnTo>
                <a:lnTo>
                  <a:pt x="1101" y="32"/>
                </a:lnTo>
                <a:lnTo>
                  <a:pt x="1101" y="55"/>
                </a:lnTo>
                <a:lnTo>
                  <a:pt x="1113" y="55"/>
                </a:lnTo>
                <a:lnTo>
                  <a:pt x="1113" y="12"/>
                </a:lnTo>
                <a:lnTo>
                  <a:pt x="1125" y="12"/>
                </a:lnTo>
                <a:lnTo>
                  <a:pt x="1125" y="0"/>
                </a:lnTo>
                <a:lnTo>
                  <a:pt x="1136" y="0"/>
                </a:lnTo>
                <a:lnTo>
                  <a:pt x="1136" y="32"/>
                </a:lnTo>
                <a:lnTo>
                  <a:pt x="1148" y="32"/>
                </a:lnTo>
                <a:lnTo>
                  <a:pt x="1148" y="82"/>
                </a:lnTo>
              </a:path>
            </a:pathLst>
          </a:custGeom>
          <a:noFill/>
          <a:ln w="23813">
            <a:solidFill>
              <a:schemeClr val="tx1"/>
            </a:solidFill>
            <a:prstDash val="solid"/>
            <a:round/>
            <a:headEnd/>
            <a:tailEnd/>
          </a:ln>
        </p:spPr>
        <p:txBody>
          <a:bodyPr/>
          <a:lstStyle/>
          <a:p>
            <a:pPr>
              <a:defRPr/>
            </a:pPr>
            <a:endParaRPr lang="fr-CH"/>
          </a:p>
        </p:txBody>
      </p:sp>
      <p:sp>
        <p:nvSpPr>
          <p:cNvPr id="346" name="Freeform 105"/>
          <p:cNvSpPr>
            <a:spLocks/>
          </p:cNvSpPr>
          <p:nvPr/>
        </p:nvSpPr>
        <p:spPr bwMode="auto">
          <a:xfrm>
            <a:off x="3025854" y="4599253"/>
            <a:ext cx="1352550" cy="1341438"/>
          </a:xfrm>
          <a:custGeom>
            <a:avLst/>
            <a:gdLst/>
            <a:ahLst/>
            <a:cxnLst>
              <a:cxn ang="0">
                <a:pos x="12" y="68"/>
              </a:cxn>
              <a:cxn ang="0">
                <a:pos x="35" y="45"/>
              </a:cxn>
              <a:cxn ang="0">
                <a:pos x="59" y="52"/>
              </a:cxn>
              <a:cxn ang="0">
                <a:pos x="82" y="65"/>
              </a:cxn>
              <a:cxn ang="0">
                <a:pos x="106" y="107"/>
              </a:cxn>
              <a:cxn ang="0">
                <a:pos x="129" y="117"/>
              </a:cxn>
              <a:cxn ang="0">
                <a:pos x="152" y="124"/>
              </a:cxn>
              <a:cxn ang="0">
                <a:pos x="176" y="118"/>
              </a:cxn>
              <a:cxn ang="0">
                <a:pos x="199" y="225"/>
              </a:cxn>
              <a:cxn ang="0">
                <a:pos x="223" y="274"/>
              </a:cxn>
              <a:cxn ang="0">
                <a:pos x="246" y="241"/>
              </a:cxn>
              <a:cxn ang="0">
                <a:pos x="270" y="335"/>
              </a:cxn>
              <a:cxn ang="0">
                <a:pos x="293" y="442"/>
              </a:cxn>
              <a:cxn ang="0">
                <a:pos x="316" y="417"/>
              </a:cxn>
              <a:cxn ang="0">
                <a:pos x="340" y="524"/>
              </a:cxn>
              <a:cxn ang="0">
                <a:pos x="363" y="539"/>
              </a:cxn>
              <a:cxn ang="0">
                <a:pos x="387" y="630"/>
              </a:cxn>
              <a:cxn ang="0">
                <a:pos x="410" y="655"/>
              </a:cxn>
              <a:cxn ang="0">
                <a:pos x="434" y="689"/>
              </a:cxn>
              <a:cxn ang="0">
                <a:pos x="457" y="727"/>
              </a:cxn>
              <a:cxn ang="0">
                <a:pos x="480" y="804"/>
              </a:cxn>
              <a:cxn ang="0">
                <a:pos x="504" y="827"/>
              </a:cxn>
              <a:cxn ang="0">
                <a:pos x="527" y="840"/>
              </a:cxn>
              <a:cxn ang="0">
                <a:pos x="551" y="900"/>
              </a:cxn>
              <a:cxn ang="0">
                <a:pos x="574" y="916"/>
              </a:cxn>
              <a:cxn ang="0">
                <a:pos x="598" y="961"/>
              </a:cxn>
              <a:cxn ang="0">
                <a:pos x="621" y="959"/>
              </a:cxn>
              <a:cxn ang="0">
                <a:pos x="644" y="1004"/>
              </a:cxn>
              <a:cxn ang="0">
                <a:pos x="668" y="1010"/>
              </a:cxn>
              <a:cxn ang="0">
                <a:pos x="691" y="1041"/>
              </a:cxn>
              <a:cxn ang="0">
                <a:pos x="715" y="1041"/>
              </a:cxn>
              <a:cxn ang="0">
                <a:pos x="738" y="1069"/>
              </a:cxn>
              <a:cxn ang="0">
                <a:pos x="762" y="1068"/>
              </a:cxn>
              <a:cxn ang="0">
                <a:pos x="785" y="1076"/>
              </a:cxn>
              <a:cxn ang="0">
                <a:pos x="808" y="1082"/>
              </a:cxn>
              <a:cxn ang="0">
                <a:pos x="832" y="1104"/>
              </a:cxn>
              <a:cxn ang="0">
                <a:pos x="855" y="1094"/>
              </a:cxn>
              <a:cxn ang="0">
                <a:pos x="879" y="1100"/>
              </a:cxn>
              <a:cxn ang="0">
                <a:pos x="902" y="1112"/>
              </a:cxn>
              <a:cxn ang="0">
                <a:pos x="926" y="1116"/>
              </a:cxn>
              <a:cxn ang="0">
                <a:pos x="949" y="1117"/>
              </a:cxn>
              <a:cxn ang="0">
                <a:pos x="972" y="1120"/>
              </a:cxn>
              <a:cxn ang="0">
                <a:pos x="996" y="1121"/>
              </a:cxn>
              <a:cxn ang="0">
                <a:pos x="1019" y="1123"/>
              </a:cxn>
              <a:cxn ang="0">
                <a:pos x="1043" y="1124"/>
              </a:cxn>
              <a:cxn ang="0">
                <a:pos x="1066" y="1124"/>
              </a:cxn>
              <a:cxn ang="0">
                <a:pos x="1090" y="1124"/>
              </a:cxn>
              <a:cxn ang="0">
                <a:pos x="1113" y="1124"/>
              </a:cxn>
              <a:cxn ang="0">
                <a:pos x="1136" y="1126"/>
              </a:cxn>
            </a:cxnLst>
            <a:rect l="0" t="0" r="r" b="b"/>
            <a:pathLst>
              <a:path w="1136" h="1126">
                <a:moveTo>
                  <a:pt x="0" y="68"/>
                </a:moveTo>
                <a:lnTo>
                  <a:pt x="0" y="68"/>
                </a:lnTo>
                <a:lnTo>
                  <a:pt x="0" y="68"/>
                </a:lnTo>
                <a:lnTo>
                  <a:pt x="12" y="68"/>
                </a:lnTo>
                <a:lnTo>
                  <a:pt x="12" y="57"/>
                </a:lnTo>
                <a:lnTo>
                  <a:pt x="24" y="57"/>
                </a:lnTo>
                <a:lnTo>
                  <a:pt x="24" y="45"/>
                </a:lnTo>
                <a:lnTo>
                  <a:pt x="35" y="45"/>
                </a:lnTo>
                <a:lnTo>
                  <a:pt x="35" y="0"/>
                </a:lnTo>
                <a:lnTo>
                  <a:pt x="47" y="0"/>
                </a:lnTo>
                <a:lnTo>
                  <a:pt x="47" y="52"/>
                </a:lnTo>
                <a:lnTo>
                  <a:pt x="59" y="52"/>
                </a:lnTo>
                <a:lnTo>
                  <a:pt x="59" y="38"/>
                </a:lnTo>
                <a:lnTo>
                  <a:pt x="70" y="38"/>
                </a:lnTo>
                <a:lnTo>
                  <a:pt x="70" y="65"/>
                </a:lnTo>
                <a:lnTo>
                  <a:pt x="82" y="65"/>
                </a:lnTo>
                <a:lnTo>
                  <a:pt x="82" y="104"/>
                </a:lnTo>
                <a:lnTo>
                  <a:pt x="94" y="104"/>
                </a:lnTo>
                <a:lnTo>
                  <a:pt x="94" y="107"/>
                </a:lnTo>
                <a:lnTo>
                  <a:pt x="106" y="107"/>
                </a:lnTo>
                <a:lnTo>
                  <a:pt x="106" y="83"/>
                </a:lnTo>
                <a:lnTo>
                  <a:pt x="117" y="83"/>
                </a:lnTo>
                <a:lnTo>
                  <a:pt x="117" y="117"/>
                </a:lnTo>
                <a:lnTo>
                  <a:pt x="129" y="117"/>
                </a:lnTo>
                <a:lnTo>
                  <a:pt x="129" y="94"/>
                </a:lnTo>
                <a:lnTo>
                  <a:pt x="141" y="94"/>
                </a:lnTo>
                <a:lnTo>
                  <a:pt x="141" y="124"/>
                </a:lnTo>
                <a:lnTo>
                  <a:pt x="152" y="124"/>
                </a:lnTo>
                <a:lnTo>
                  <a:pt x="152" y="217"/>
                </a:lnTo>
                <a:lnTo>
                  <a:pt x="164" y="217"/>
                </a:lnTo>
                <a:lnTo>
                  <a:pt x="164" y="118"/>
                </a:lnTo>
                <a:lnTo>
                  <a:pt x="176" y="118"/>
                </a:lnTo>
                <a:lnTo>
                  <a:pt x="176" y="166"/>
                </a:lnTo>
                <a:lnTo>
                  <a:pt x="188" y="166"/>
                </a:lnTo>
                <a:lnTo>
                  <a:pt x="188" y="225"/>
                </a:lnTo>
                <a:lnTo>
                  <a:pt x="199" y="225"/>
                </a:lnTo>
                <a:lnTo>
                  <a:pt x="199" y="264"/>
                </a:lnTo>
                <a:lnTo>
                  <a:pt x="211" y="264"/>
                </a:lnTo>
                <a:lnTo>
                  <a:pt x="211" y="274"/>
                </a:lnTo>
                <a:lnTo>
                  <a:pt x="223" y="274"/>
                </a:lnTo>
                <a:lnTo>
                  <a:pt x="223" y="270"/>
                </a:lnTo>
                <a:lnTo>
                  <a:pt x="234" y="270"/>
                </a:lnTo>
                <a:lnTo>
                  <a:pt x="234" y="241"/>
                </a:lnTo>
                <a:lnTo>
                  <a:pt x="246" y="241"/>
                </a:lnTo>
                <a:lnTo>
                  <a:pt x="246" y="297"/>
                </a:lnTo>
                <a:lnTo>
                  <a:pt x="258" y="297"/>
                </a:lnTo>
                <a:lnTo>
                  <a:pt x="258" y="335"/>
                </a:lnTo>
                <a:lnTo>
                  <a:pt x="270" y="335"/>
                </a:lnTo>
                <a:lnTo>
                  <a:pt x="270" y="342"/>
                </a:lnTo>
                <a:lnTo>
                  <a:pt x="281" y="342"/>
                </a:lnTo>
                <a:lnTo>
                  <a:pt x="281" y="442"/>
                </a:lnTo>
                <a:lnTo>
                  <a:pt x="293" y="442"/>
                </a:lnTo>
                <a:lnTo>
                  <a:pt x="293" y="426"/>
                </a:lnTo>
                <a:lnTo>
                  <a:pt x="305" y="426"/>
                </a:lnTo>
                <a:lnTo>
                  <a:pt x="305" y="417"/>
                </a:lnTo>
                <a:lnTo>
                  <a:pt x="316" y="417"/>
                </a:lnTo>
                <a:lnTo>
                  <a:pt x="316" y="419"/>
                </a:lnTo>
                <a:lnTo>
                  <a:pt x="328" y="419"/>
                </a:lnTo>
                <a:lnTo>
                  <a:pt x="328" y="524"/>
                </a:lnTo>
                <a:lnTo>
                  <a:pt x="340" y="524"/>
                </a:lnTo>
                <a:lnTo>
                  <a:pt x="340" y="493"/>
                </a:lnTo>
                <a:lnTo>
                  <a:pt x="352" y="493"/>
                </a:lnTo>
                <a:lnTo>
                  <a:pt x="352" y="539"/>
                </a:lnTo>
                <a:lnTo>
                  <a:pt x="363" y="539"/>
                </a:lnTo>
                <a:lnTo>
                  <a:pt x="363" y="601"/>
                </a:lnTo>
                <a:lnTo>
                  <a:pt x="375" y="601"/>
                </a:lnTo>
                <a:lnTo>
                  <a:pt x="375" y="630"/>
                </a:lnTo>
                <a:lnTo>
                  <a:pt x="387" y="630"/>
                </a:lnTo>
                <a:lnTo>
                  <a:pt x="387" y="605"/>
                </a:lnTo>
                <a:lnTo>
                  <a:pt x="398" y="605"/>
                </a:lnTo>
                <a:lnTo>
                  <a:pt x="398" y="655"/>
                </a:lnTo>
                <a:lnTo>
                  <a:pt x="410" y="655"/>
                </a:lnTo>
                <a:lnTo>
                  <a:pt x="410" y="646"/>
                </a:lnTo>
                <a:lnTo>
                  <a:pt x="422" y="646"/>
                </a:lnTo>
                <a:lnTo>
                  <a:pt x="422" y="689"/>
                </a:lnTo>
                <a:lnTo>
                  <a:pt x="434" y="689"/>
                </a:lnTo>
                <a:lnTo>
                  <a:pt x="434" y="718"/>
                </a:lnTo>
                <a:lnTo>
                  <a:pt x="445" y="718"/>
                </a:lnTo>
                <a:lnTo>
                  <a:pt x="445" y="727"/>
                </a:lnTo>
                <a:lnTo>
                  <a:pt x="457" y="727"/>
                </a:lnTo>
                <a:lnTo>
                  <a:pt x="457" y="755"/>
                </a:lnTo>
                <a:lnTo>
                  <a:pt x="469" y="755"/>
                </a:lnTo>
                <a:lnTo>
                  <a:pt x="469" y="804"/>
                </a:lnTo>
                <a:lnTo>
                  <a:pt x="480" y="804"/>
                </a:lnTo>
                <a:lnTo>
                  <a:pt x="480" y="789"/>
                </a:lnTo>
                <a:lnTo>
                  <a:pt x="492" y="789"/>
                </a:lnTo>
                <a:lnTo>
                  <a:pt x="492" y="827"/>
                </a:lnTo>
                <a:lnTo>
                  <a:pt x="504" y="827"/>
                </a:lnTo>
                <a:lnTo>
                  <a:pt x="504" y="808"/>
                </a:lnTo>
                <a:lnTo>
                  <a:pt x="516" y="808"/>
                </a:lnTo>
                <a:lnTo>
                  <a:pt x="516" y="840"/>
                </a:lnTo>
                <a:lnTo>
                  <a:pt x="527" y="840"/>
                </a:lnTo>
                <a:lnTo>
                  <a:pt x="527" y="847"/>
                </a:lnTo>
                <a:lnTo>
                  <a:pt x="539" y="847"/>
                </a:lnTo>
                <a:lnTo>
                  <a:pt x="539" y="900"/>
                </a:lnTo>
                <a:lnTo>
                  <a:pt x="551" y="900"/>
                </a:lnTo>
                <a:lnTo>
                  <a:pt x="551" y="901"/>
                </a:lnTo>
                <a:lnTo>
                  <a:pt x="562" y="901"/>
                </a:lnTo>
                <a:lnTo>
                  <a:pt x="562" y="916"/>
                </a:lnTo>
                <a:lnTo>
                  <a:pt x="574" y="916"/>
                </a:lnTo>
                <a:lnTo>
                  <a:pt x="574" y="961"/>
                </a:lnTo>
                <a:lnTo>
                  <a:pt x="586" y="961"/>
                </a:lnTo>
                <a:lnTo>
                  <a:pt x="586" y="961"/>
                </a:lnTo>
                <a:lnTo>
                  <a:pt x="598" y="961"/>
                </a:lnTo>
                <a:lnTo>
                  <a:pt x="598" y="961"/>
                </a:lnTo>
                <a:lnTo>
                  <a:pt x="609" y="961"/>
                </a:lnTo>
                <a:lnTo>
                  <a:pt x="609" y="959"/>
                </a:lnTo>
                <a:lnTo>
                  <a:pt x="621" y="959"/>
                </a:lnTo>
                <a:lnTo>
                  <a:pt x="621" y="991"/>
                </a:lnTo>
                <a:lnTo>
                  <a:pt x="633" y="991"/>
                </a:lnTo>
                <a:lnTo>
                  <a:pt x="633" y="1004"/>
                </a:lnTo>
                <a:lnTo>
                  <a:pt x="644" y="1004"/>
                </a:lnTo>
                <a:lnTo>
                  <a:pt x="644" y="996"/>
                </a:lnTo>
                <a:lnTo>
                  <a:pt x="656" y="996"/>
                </a:lnTo>
                <a:lnTo>
                  <a:pt x="656" y="1010"/>
                </a:lnTo>
                <a:lnTo>
                  <a:pt x="668" y="1010"/>
                </a:lnTo>
                <a:lnTo>
                  <a:pt x="668" y="1019"/>
                </a:lnTo>
                <a:lnTo>
                  <a:pt x="680" y="1019"/>
                </a:lnTo>
                <a:lnTo>
                  <a:pt x="680" y="1041"/>
                </a:lnTo>
                <a:lnTo>
                  <a:pt x="691" y="1041"/>
                </a:lnTo>
                <a:lnTo>
                  <a:pt x="691" y="1034"/>
                </a:lnTo>
                <a:lnTo>
                  <a:pt x="703" y="1034"/>
                </a:lnTo>
                <a:lnTo>
                  <a:pt x="703" y="1041"/>
                </a:lnTo>
                <a:lnTo>
                  <a:pt x="715" y="1041"/>
                </a:lnTo>
                <a:lnTo>
                  <a:pt x="715" y="1062"/>
                </a:lnTo>
                <a:lnTo>
                  <a:pt x="726" y="1062"/>
                </a:lnTo>
                <a:lnTo>
                  <a:pt x="726" y="1069"/>
                </a:lnTo>
                <a:lnTo>
                  <a:pt x="738" y="1069"/>
                </a:lnTo>
                <a:lnTo>
                  <a:pt x="738" y="1071"/>
                </a:lnTo>
                <a:lnTo>
                  <a:pt x="750" y="1071"/>
                </a:lnTo>
                <a:lnTo>
                  <a:pt x="750" y="1068"/>
                </a:lnTo>
                <a:lnTo>
                  <a:pt x="762" y="1068"/>
                </a:lnTo>
                <a:lnTo>
                  <a:pt x="762" y="1084"/>
                </a:lnTo>
                <a:lnTo>
                  <a:pt x="773" y="1084"/>
                </a:lnTo>
                <a:lnTo>
                  <a:pt x="773" y="1076"/>
                </a:lnTo>
                <a:lnTo>
                  <a:pt x="785" y="1076"/>
                </a:lnTo>
                <a:lnTo>
                  <a:pt x="785" y="1094"/>
                </a:lnTo>
                <a:lnTo>
                  <a:pt x="797" y="1094"/>
                </a:lnTo>
                <a:lnTo>
                  <a:pt x="797" y="1082"/>
                </a:lnTo>
                <a:lnTo>
                  <a:pt x="808" y="1082"/>
                </a:lnTo>
                <a:lnTo>
                  <a:pt x="808" y="1083"/>
                </a:lnTo>
                <a:lnTo>
                  <a:pt x="820" y="1083"/>
                </a:lnTo>
                <a:lnTo>
                  <a:pt x="820" y="1104"/>
                </a:lnTo>
                <a:lnTo>
                  <a:pt x="832" y="1104"/>
                </a:lnTo>
                <a:lnTo>
                  <a:pt x="832" y="1087"/>
                </a:lnTo>
                <a:lnTo>
                  <a:pt x="844" y="1087"/>
                </a:lnTo>
                <a:lnTo>
                  <a:pt x="844" y="1094"/>
                </a:lnTo>
                <a:lnTo>
                  <a:pt x="855" y="1094"/>
                </a:lnTo>
                <a:lnTo>
                  <a:pt x="855" y="1110"/>
                </a:lnTo>
                <a:lnTo>
                  <a:pt x="867" y="1110"/>
                </a:lnTo>
                <a:lnTo>
                  <a:pt x="867" y="1100"/>
                </a:lnTo>
                <a:lnTo>
                  <a:pt x="879" y="1100"/>
                </a:lnTo>
                <a:lnTo>
                  <a:pt x="879" y="1106"/>
                </a:lnTo>
                <a:lnTo>
                  <a:pt x="890" y="1106"/>
                </a:lnTo>
                <a:lnTo>
                  <a:pt x="890" y="1112"/>
                </a:lnTo>
                <a:lnTo>
                  <a:pt x="902" y="1112"/>
                </a:lnTo>
                <a:lnTo>
                  <a:pt x="902" y="1113"/>
                </a:lnTo>
                <a:lnTo>
                  <a:pt x="914" y="1113"/>
                </a:lnTo>
                <a:lnTo>
                  <a:pt x="914" y="1116"/>
                </a:lnTo>
                <a:lnTo>
                  <a:pt x="926" y="1116"/>
                </a:lnTo>
                <a:lnTo>
                  <a:pt x="926" y="1110"/>
                </a:lnTo>
                <a:lnTo>
                  <a:pt x="937" y="1110"/>
                </a:lnTo>
                <a:lnTo>
                  <a:pt x="937" y="1117"/>
                </a:lnTo>
                <a:lnTo>
                  <a:pt x="949" y="1117"/>
                </a:lnTo>
                <a:lnTo>
                  <a:pt x="949" y="1114"/>
                </a:lnTo>
                <a:lnTo>
                  <a:pt x="961" y="1114"/>
                </a:lnTo>
                <a:lnTo>
                  <a:pt x="961" y="1120"/>
                </a:lnTo>
                <a:lnTo>
                  <a:pt x="972" y="1120"/>
                </a:lnTo>
                <a:lnTo>
                  <a:pt x="972" y="1121"/>
                </a:lnTo>
                <a:lnTo>
                  <a:pt x="984" y="1121"/>
                </a:lnTo>
                <a:lnTo>
                  <a:pt x="984" y="1121"/>
                </a:lnTo>
                <a:lnTo>
                  <a:pt x="996" y="1121"/>
                </a:lnTo>
                <a:lnTo>
                  <a:pt x="996" y="1121"/>
                </a:lnTo>
                <a:lnTo>
                  <a:pt x="1008" y="1121"/>
                </a:lnTo>
                <a:lnTo>
                  <a:pt x="1008" y="1123"/>
                </a:lnTo>
                <a:lnTo>
                  <a:pt x="1019" y="1123"/>
                </a:lnTo>
                <a:lnTo>
                  <a:pt x="1019" y="1121"/>
                </a:lnTo>
                <a:lnTo>
                  <a:pt x="1031" y="1121"/>
                </a:lnTo>
                <a:lnTo>
                  <a:pt x="1031" y="1124"/>
                </a:lnTo>
                <a:lnTo>
                  <a:pt x="1043" y="1124"/>
                </a:lnTo>
                <a:lnTo>
                  <a:pt x="1043" y="1121"/>
                </a:lnTo>
                <a:lnTo>
                  <a:pt x="1054" y="1121"/>
                </a:lnTo>
                <a:lnTo>
                  <a:pt x="1054" y="1124"/>
                </a:lnTo>
                <a:lnTo>
                  <a:pt x="1066" y="1124"/>
                </a:lnTo>
                <a:lnTo>
                  <a:pt x="1066" y="1126"/>
                </a:lnTo>
                <a:lnTo>
                  <a:pt x="1078" y="1126"/>
                </a:lnTo>
                <a:lnTo>
                  <a:pt x="1078" y="1124"/>
                </a:lnTo>
                <a:lnTo>
                  <a:pt x="1090" y="1124"/>
                </a:lnTo>
                <a:lnTo>
                  <a:pt x="1090" y="1125"/>
                </a:lnTo>
                <a:lnTo>
                  <a:pt x="1101" y="1125"/>
                </a:lnTo>
                <a:lnTo>
                  <a:pt x="1101" y="1124"/>
                </a:lnTo>
                <a:lnTo>
                  <a:pt x="1113" y="1124"/>
                </a:lnTo>
                <a:lnTo>
                  <a:pt x="1113" y="1126"/>
                </a:lnTo>
                <a:lnTo>
                  <a:pt x="1125" y="1126"/>
                </a:lnTo>
                <a:lnTo>
                  <a:pt x="1125" y="1126"/>
                </a:lnTo>
                <a:lnTo>
                  <a:pt x="1136" y="1126"/>
                </a:lnTo>
                <a:lnTo>
                  <a:pt x="1136" y="1125"/>
                </a:lnTo>
              </a:path>
            </a:pathLst>
          </a:custGeom>
          <a:noFill/>
          <a:ln w="23813">
            <a:solidFill>
              <a:schemeClr val="tx1"/>
            </a:solidFill>
            <a:prstDash val="solid"/>
            <a:round/>
            <a:headEnd/>
            <a:tailEnd/>
          </a:ln>
        </p:spPr>
        <p:txBody>
          <a:bodyPr/>
          <a:lstStyle/>
          <a:p>
            <a:pPr>
              <a:defRPr/>
            </a:pPr>
            <a:endParaRPr lang="fr-CH"/>
          </a:p>
        </p:txBody>
      </p:sp>
      <p:sp>
        <p:nvSpPr>
          <p:cNvPr id="347" name="Freeform 106"/>
          <p:cNvSpPr>
            <a:spLocks/>
          </p:cNvSpPr>
          <p:nvPr/>
        </p:nvSpPr>
        <p:spPr bwMode="auto">
          <a:xfrm>
            <a:off x="4378404" y="5939103"/>
            <a:ext cx="69850" cy="1588"/>
          </a:xfrm>
          <a:custGeom>
            <a:avLst/>
            <a:gdLst>
              <a:gd name="T0" fmla="*/ 0 w 59"/>
              <a:gd name="T1" fmla="*/ 0 h 1"/>
              <a:gd name="T2" fmla="*/ 0 w 59"/>
              <a:gd name="T3" fmla="*/ 0 h 1"/>
              <a:gd name="T4" fmla="*/ 0 w 59"/>
              <a:gd name="T5" fmla="*/ 0 h 1"/>
              <a:gd name="T6" fmla="*/ 2147483647 w 59"/>
              <a:gd name="T7" fmla="*/ 0 h 1"/>
              <a:gd name="T8" fmla="*/ 2147483647 w 59"/>
              <a:gd name="T9" fmla="*/ 2147483647 h 1"/>
              <a:gd name="T10" fmla="*/ 2147483647 w 59"/>
              <a:gd name="T11" fmla="*/ 2147483647 h 1"/>
              <a:gd name="T12" fmla="*/ 2147483647 w 59"/>
              <a:gd name="T13" fmla="*/ 0 h 1"/>
              <a:gd name="T14" fmla="*/ 2147483647 w 59"/>
              <a:gd name="T15" fmla="*/ 0 h 1"/>
              <a:gd name="T16" fmla="*/ 2147483647 w 59"/>
              <a:gd name="T17" fmla="*/ 2147483647 h 1"/>
              <a:gd name="T18" fmla="*/ 2147483647 w 59"/>
              <a:gd name="T19" fmla="*/ 2147483647 h 1"/>
              <a:gd name="T20" fmla="*/ 2147483647 w 59"/>
              <a:gd name="T21" fmla="*/ 0 h 1"/>
              <a:gd name="T22" fmla="*/ 2147483647 w 59"/>
              <a:gd name="T23" fmla="*/ 0 h 1"/>
              <a:gd name="T24" fmla="*/ 2147483647 w 59"/>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1"/>
              <a:gd name="T41" fmla="*/ 59 w 59"/>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1">
                <a:moveTo>
                  <a:pt x="0" y="0"/>
                </a:moveTo>
                <a:lnTo>
                  <a:pt x="0" y="0"/>
                </a:lnTo>
                <a:lnTo>
                  <a:pt x="12" y="0"/>
                </a:lnTo>
                <a:lnTo>
                  <a:pt x="12" y="1"/>
                </a:lnTo>
                <a:lnTo>
                  <a:pt x="24" y="1"/>
                </a:lnTo>
                <a:lnTo>
                  <a:pt x="24" y="0"/>
                </a:lnTo>
                <a:lnTo>
                  <a:pt x="36" y="0"/>
                </a:lnTo>
                <a:lnTo>
                  <a:pt x="36" y="1"/>
                </a:lnTo>
                <a:lnTo>
                  <a:pt x="47" y="1"/>
                </a:lnTo>
                <a:lnTo>
                  <a:pt x="47" y="0"/>
                </a:lnTo>
                <a:lnTo>
                  <a:pt x="59" y="0"/>
                </a:lnTo>
              </a:path>
            </a:pathLst>
          </a:custGeom>
          <a:noFill/>
          <a:ln w="23813">
            <a:solidFill>
              <a:srgbClr val="FFFF00"/>
            </a:solidFill>
            <a:prstDash val="solid"/>
            <a:round/>
            <a:headEnd/>
            <a:tailEnd/>
          </a:ln>
        </p:spPr>
        <p:txBody>
          <a:bodyPr/>
          <a:lstStyle/>
          <a:p>
            <a:endParaRPr lang="fr-CH"/>
          </a:p>
        </p:txBody>
      </p:sp>
      <p:sp>
        <p:nvSpPr>
          <p:cNvPr id="108" name="Line 18"/>
          <p:cNvSpPr>
            <a:spLocks noChangeShapeType="1"/>
          </p:cNvSpPr>
          <p:nvPr/>
        </p:nvSpPr>
        <p:spPr bwMode="auto">
          <a:xfrm>
            <a:off x="815665" y="2643745"/>
            <a:ext cx="2819400" cy="0"/>
          </a:xfrm>
          <a:prstGeom prst="line">
            <a:avLst/>
          </a:prstGeom>
          <a:ln w="57150">
            <a:solidFill>
              <a:schemeClr val="accent2">
                <a:lumMod val="60000"/>
                <a:lumOff val="40000"/>
              </a:schemeClr>
            </a:solidFill>
            <a:headEnd/>
            <a:tailEnd/>
          </a:ln>
        </p:spPr>
        <p:style>
          <a:lnRef idx="2">
            <a:schemeClr val="accent2"/>
          </a:lnRef>
          <a:fillRef idx="0">
            <a:schemeClr val="accent2"/>
          </a:fillRef>
          <a:effectRef idx="1">
            <a:schemeClr val="accent2"/>
          </a:effectRef>
          <a:fontRef idx="minor">
            <a:schemeClr val="tx1"/>
          </a:fontRef>
        </p:style>
        <p:txBody>
          <a:bodyPr wrap="none"/>
          <a:lstStyle/>
          <a:p>
            <a:pPr>
              <a:defRPr/>
            </a:pPr>
            <a:endParaRPr lang="fr-CH"/>
          </a:p>
        </p:txBody>
      </p:sp>
      <p:sp>
        <p:nvSpPr>
          <p:cNvPr id="109" name="Titre 1"/>
          <p:cNvSpPr txBox="1">
            <a:spLocks/>
          </p:cNvSpPr>
          <p:nvPr/>
        </p:nvSpPr>
        <p:spPr>
          <a:xfrm>
            <a:off x="1014876" y="-1126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dirty="0">
                <a:solidFill>
                  <a:schemeClr val="accent2"/>
                </a:solidFill>
              </a:rPr>
              <a:t>Noise</a:t>
            </a:r>
            <a:endParaRPr lang="de-CH" b="1" dirty="0">
              <a:solidFill>
                <a:schemeClr val="accent2"/>
              </a:solidFill>
            </a:endParaRPr>
          </a:p>
        </p:txBody>
      </p:sp>
    </p:spTree>
    <p:extLst>
      <p:ext uri="{BB962C8B-B14F-4D97-AF65-F5344CB8AC3E}">
        <p14:creationId xmlns:p14="http://schemas.microsoft.com/office/powerpoint/2010/main" val="84980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19336" y="613568"/>
            <a:ext cx="10515600" cy="1325563"/>
          </a:xfrm>
        </p:spPr>
        <p:txBody>
          <a:bodyPr>
            <a:normAutofit/>
          </a:bodyPr>
          <a:lstStyle/>
          <a:p>
            <a:pPr eaLnBrk="1" hangingPunct="1"/>
            <a:r>
              <a:rPr lang="en-US" sz="4000" b="1" dirty="0"/>
              <a:t>Noise characteristics and detection</a:t>
            </a:r>
          </a:p>
        </p:txBody>
      </p:sp>
      <p:sp>
        <p:nvSpPr>
          <p:cNvPr id="2" name="Espace réservé du contenu 1"/>
          <p:cNvSpPr>
            <a:spLocks noGrp="1"/>
          </p:cNvSpPr>
          <p:nvPr>
            <p:ph idx="1"/>
          </p:nvPr>
        </p:nvSpPr>
        <p:spPr/>
        <p:txBody>
          <a:bodyPr/>
          <a:lstStyle/>
          <a:p>
            <a:r>
              <a:rPr lang="fr-CH" dirty="0" err="1"/>
              <a:t>Same</a:t>
            </a:r>
            <a:r>
              <a:rPr lang="fr-CH" dirty="0"/>
              <a:t> </a:t>
            </a:r>
            <a:r>
              <a:rPr lang="fr-CH" dirty="0" err="1"/>
              <a:t>low</a:t>
            </a:r>
            <a:r>
              <a:rPr lang="fr-CH" dirty="0"/>
              <a:t> </a:t>
            </a:r>
            <a:r>
              <a:rPr lang="fr-CH" dirty="0" err="1"/>
              <a:t>contrast</a:t>
            </a:r>
            <a:r>
              <a:rPr lang="fr-CH" dirty="0"/>
              <a:t> </a:t>
            </a:r>
            <a:r>
              <a:rPr lang="fr-CH" dirty="0" err="1"/>
              <a:t>target</a:t>
            </a:r>
            <a:r>
              <a:rPr lang="fr-CH" dirty="0"/>
              <a:t> in </a:t>
            </a:r>
            <a:r>
              <a:rPr lang="fr-CH" b="1" dirty="0" err="1">
                <a:solidFill>
                  <a:schemeClr val="accent3">
                    <a:lumMod val="75000"/>
                  </a:schemeClr>
                </a:solidFill>
              </a:rPr>
              <a:t>two</a:t>
            </a:r>
            <a:r>
              <a:rPr lang="fr-CH" b="1" dirty="0">
                <a:solidFill>
                  <a:schemeClr val="accent3">
                    <a:lumMod val="75000"/>
                  </a:schemeClr>
                </a:solidFill>
              </a:rPr>
              <a:t> noise structures</a:t>
            </a:r>
          </a:p>
          <a:p>
            <a:r>
              <a:rPr lang="fr-CH" dirty="0"/>
              <a:t>For a </a:t>
            </a:r>
            <a:r>
              <a:rPr lang="fr-CH" dirty="0" err="1"/>
              <a:t>given</a:t>
            </a:r>
            <a:r>
              <a:rPr lang="fr-CH" dirty="0"/>
              <a:t> standard </a:t>
            </a:r>
            <a:r>
              <a:rPr lang="fr-CH" dirty="0" err="1"/>
              <a:t>deviation</a:t>
            </a:r>
            <a:r>
              <a:rPr lang="fr-CH" dirty="0"/>
              <a:t> noise structure </a:t>
            </a:r>
            <a:r>
              <a:rPr lang="fr-CH" b="1" dirty="0">
                <a:solidFill>
                  <a:schemeClr val="accent3">
                    <a:lumMod val="75000"/>
                  </a:schemeClr>
                </a:solidFill>
              </a:rPr>
              <a:t>modifies</a:t>
            </a:r>
            <a:r>
              <a:rPr lang="fr-CH" dirty="0"/>
              <a:t> the </a:t>
            </a:r>
            <a:r>
              <a:rPr lang="fr-CH" b="1" dirty="0" err="1">
                <a:solidFill>
                  <a:schemeClr val="accent3">
                    <a:lumMod val="75000"/>
                  </a:schemeClr>
                </a:solidFill>
              </a:rPr>
              <a:t>low</a:t>
            </a:r>
            <a:r>
              <a:rPr lang="fr-CH" b="1" dirty="0">
                <a:solidFill>
                  <a:schemeClr val="accent3">
                    <a:lumMod val="75000"/>
                  </a:schemeClr>
                </a:solidFill>
              </a:rPr>
              <a:t> </a:t>
            </a:r>
            <a:r>
              <a:rPr lang="fr-CH" b="1" dirty="0" err="1">
                <a:solidFill>
                  <a:schemeClr val="accent3">
                    <a:lumMod val="75000"/>
                  </a:schemeClr>
                </a:solidFill>
              </a:rPr>
              <a:t>contrast</a:t>
            </a:r>
            <a:r>
              <a:rPr lang="fr-CH" b="1" dirty="0">
                <a:solidFill>
                  <a:schemeClr val="accent3">
                    <a:lumMod val="75000"/>
                  </a:schemeClr>
                </a:solidFill>
              </a:rPr>
              <a:t> </a:t>
            </a:r>
            <a:r>
              <a:rPr lang="fr-CH" b="1" dirty="0" err="1">
                <a:solidFill>
                  <a:schemeClr val="accent3">
                    <a:lumMod val="75000"/>
                  </a:schemeClr>
                </a:solidFill>
              </a:rPr>
              <a:t>target</a:t>
            </a:r>
            <a:r>
              <a:rPr lang="fr-CH" b="1" dirty="0">
                <a:solidFill>
                  <a:schemeClr val="accent3">
                    <a:lumMod val="75000"/>
                  </a:schemeClr>
                </a:solidFill>
              </a:rPr>
              <a:t> </a:t>
            </a:r>
            <a:r>
              <a:rPr lang="fr-CH" b="1" dirty="0" err="1">
                <a:solidFill>
                  <a:schemeClr val="accent3">
                    <a:lumMod val="75000"/>
                  </a:schemeClr>
                </a:solidFill>
              </a:rPr>
              <a:t>detection</a:t>
            </a:r>
            <a:endParaRPr lang="de-CH" b="1" dirty="0">
              <a:solidFill>
                <a:schemeClr val="accent3">
                  <a:lumMod val="75000"/>
                </a:schemeClr>
              </a:solidFill>
            </a:endParaRPr>
          </a:p>
        </p:txBody>
      </p:sp>
      <p:pic>
        <p:nvPicPr>
          <p:cNvPr id="146455" name="Picture 23" descr="Masse_1.jpg                                                    0000B4FAMacintosh HD                   B615B334:"/>
          <p:cNvPicPr>
            <a:picLocks noChangeAspect="1" noChangeArrowheads="1"/>
          </p:cNvPicPr>
          <p:nvPr/>
        </p:nvPicPr>
        <p:blipFill>
          <a:blip r:embed="rId2" cstate="print"/>
          <a:srcRect/>
          <a:stretch>
            <a:fillRect/>
          </a:stretch>
        </p:blipFill>
        <p:spPr bwMode="auto">
          <a:xfrm>
            <a:off x="3124200" y="3981450"/>
            <a:ext cx="2133600" cy="2133600"/>
          </a:xfrm>
          <a:prstGeom prst="rect">
            <a:avLst/>
          </a:prstGeom>
          <a:noFill/>
          <a:ln w="76200">
            <a:noFill/>
            <a:miter lim="800000"/>
            <a:headEnd/>
            <a:tailEnd/>
          </a:ln>
          <a:effectLst>
            <a:outerShdw dist="107763" dir="2700000" algn="ctr" rotWithShape="0">
              <a:srgbClr val="808080"/>
            </a:outerShdw>
          </a:effectLst>
        </p:spPr>
      </p:pic>
      <p:pic>
        <p:nvPicPr>
          <p:cNvPr id="146456" name="Picture 24" descr="Masse_2.jpg                                                    0000B4FAMacintosh HD                   B615B334:"/>
          <p:cNvPicPr>
            <a:picLocks noChangeAspect="1" noChangeArrowheads="1"/>
          </p:cNvPicPr>
          <p:nvPr/>
        </p:nvPicPr>
        <p:blipFill>
          <a:blip r:embed="rId3" cstate="print"/>
          <a:srcRect/>
          <a:stretch>
            <a:fillRect/>
          </a:stretch>
        </p:blipFill>
        <p:spPr bwMode="auto">
          <a:xfrm>
            <a:off x="6553201" y="3981451"/>
            <a:ext cx="2125663" cy="2125663"/>
          </a:xfrm>
          <a:prstGeom prst="rect">
            <a:avLst/>
          </a:prstGeom>
          <a:noFill/>
          <a:ln w="25400">
            <a:noFill/>
            <a:miter lim="800000"/>
            <a:headEnd/>
            <a:tailEnd/>
          </a:ln>
          <a:effectLst>
            <a:outerShdw dist="107763" dir="2700000" algn="ctr" rotWithShape="0">
              <a:srgbClr val="808080"/>
            </a:outerShdw>
          </a:effectLst>
        </p:spPr>
      </p:pic>
      <p:sp>
        <p:nvSpPr>
          <p:cNvPr id="146458" name="Oval 26"/>
          <p:cNvSpPr>
            <a:spLocks noChangeArrowheads="1"/>
          </p:cNvSpPr>
          <p:nvPr/>
        </p:nvSpPr>
        <p:spPr bwMode="auto">
          <a:xfrm>
            <a:off x="3505200" y="4286250"/>
            <a:ext cx="1295400" cy="1295400"/>
          </a:xfrm>
          <a:prstGeom prst="ellipse">
            <a:avLst/>
          </a:prstGeom>
          <a:noFill/>
          <a:ln w="38100">
            <a:solidFill>
              <a:schemeClr val="accent1"/>
            </a:solidFill>
            <a:round/>
            <a:headEnd/>
            <a:tailEnd/>
          </a:ln>
          <a:effectLst>
            <a:outerShdw dist="35921" dir="2700000" algn="ctr" rotWithShape="0">
              <a:srgbClr val="000008"/>
            </a:outerShdw>
          </a:effectLst>
        </p:spPr>
        <p:txBody>
          <a:bodyPr wrap="none" anchor="ctr"/>
          <a:lstStyle/>
          <a:p>
            <a:pPr>
              <a:defRPr/>
            </a:pPr>
            <a:endParaRPr lang="en-US">
              <a:solidFill>
                <a:schemeClr val="bg2">
                  <a:lumMod val="75000"/>
                  <a:lumOff val="25000"/>
                </a:schemeClr>
              </a:solidFill>
            </a:endParaRPr>
          </a:p>
        </p:txBody>
      </p:sp>
      <p:sp>
        <p:nvSpPr>
          <p:cNvPr id="146459" name="Oval 27"/>
          <p:cNvSpPr>
            <a:spLocks noChangeArrowheads="1"/>
          </p:cNvSpPr>
          <p:nvPr/>
        </p:nvSpPr>
        <p:spPr bwMode="auto">
          <a:xfrm>
            <a:off x="6934200" y="4286250"/>
            <a:ext cx="1295400" cy="1295400"/>
          </a:xfrm>
          <a:prstGeom prst="ellipse">
            <a:avLst/>
          </a:prstGeom>
          <a:noFill/>
          <a:ln w="38100">
            <a:solidFill>
              <a:schemeClr val="accent1"/>
            </a:solidFill>
            <a:round/>
            <a:headEnd/>
            <a:tailEnd/>
          </a:ln>
          <a:effectLst>
            <a:outerShdw dist="35921" dir="2700000" algn="ctr" rotWithShape="0">
              <a:srgbClr val="000008"/>
            </a:outerShdw>
          </a:effectLst>
        </p:spPr>
        <p:txBody>
          <a:bodyPr wrap="none" anchor="ctr"/>
          <a:lstStyle/>
          <a:p>
            <a:pPr>
              <a:defRPr/>
            </a:pPr>
            <a:endParaRPr lang="en-US">
              <a:solidFill>
                <a:schemeClr val="bg2">
                  <a:lumMod val="75000"/>
                  <a:lumOff val="25000"/>
                </a:schemeClr>
              </a:solidFill>
            </a:endParaRPr>
          </a:p>
        </p:txBody>
      </p:sp>
      <p:sp>
        <p:nvSpPr>
          <p:cNvPr id="8" name="Titre 1"/>
          <p:cNvSpPr txBox="1">
            <a:spLocks/>
          </p:cNvSpPr>
          <p:nvPr/>
        </p:nvSpPr>
        <p:spPr>
          <a:xfrm>
            <a:off x="1014876" y="-1126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dirty="0">
                <a:solidFill>
                  <a:schemeClr val="accent2"/>
                </a:solidFill>
              </a:rPr>
              <a:t>Noise</a:t>
            </a:r>
            <a:endParaRPr lang="de-CH" b="1" dirty="0">
              <a:solidFill>
                <a:schemeClr val="accent2"/>
              </a:solidFill>
            </a:endParaRPr>
          </a:p>
        </p:txBody>
      </p:sp>
    </p:spTree>
    <p:extLst>
      <p:ext uri="{BB962C8B-B14F-4D97-AF65-F5344CB8AC3E}">
        <p14:creationId xmlns:p14="http://schemas.microsoft.com/office/powerpoint/2010/main" val="2662065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www.dspguide.com/graphics/F_25_8.gif"/>
          <p:cNvPicPr/>
          <p:nvPr/>
        </p:nvPicPr>
        <p:blipFill>
          <a:blip r:embed="rId2" cstate="print"/>
          <a:srcRect/>
          <a:stretch>
            <a:fillRect/>
          </a:stretch>
        </p:blipFill>
        <p:spPr bwMode="auto">
          <a:xfrm>
            <a:off x="557911" y="1744704"/>
            <a:ext cx="6093742" cy="5014757"/>
          </a:xfrm>
          <a:prstGeom prst="rect">
            <a:avLst/>
          </a:prstGeom>
          <a:noFill/>
          <a:ln w="9525">
            <a:noFill/>
            <a:miter lim="800000"/>
            <a:headEnd/>
            <a:tailEnd/>
          </a:ln>
        </p:spPr>
      </p:pic>
      <p:sp>
        <p:nvSpPr>
          <p:cNvPr id="7" name="Titre 6"/>
          <p:cNvSpPr>
            <a:spLocks noGrp="1"/>
          </p:cNvSpPr>
          <p:nvPr>
            <p:ph type="title"/>
          </p:nvPr>
        </p:nvSpPr>
        <p:spPr>
          <a:xfrm>
            <a:off x="407368" y="651514"/>
            <a:ext cx="10515600" cy="1325563"/>
          </a:xfrm>
        </p:spPr>
        <p:txBody>
          <a:bodyPr>
            <a:normAutofit/>
          </a:bodyPr>
          <a:lstStyle/>
          <a:p>
            <a:r>
              <a:rPr lang="fr-CH" sz="4000" b="1" dirty="0"/>
              <a:t>Signal </a:t>
            </a:r>
            <a:r>
              <a:rPr lang="fr-CH" sz="4000" b="1" dirty="0" err="1"/>
              <a:t>detection</a:t>
            </a:r>
            <a:r>
              <a:rPr lang="fr-CH" sz="4000" b="1" dirty="0"/>
              <a:t>: Signal-to-noise ratio</a:t>
            </a:r>
            <a:endParaRPr lang="de-CH" sz="4000" b="1" dirty="0"/>
          </a:p>
        </p:txBody>
      </p:sp>
      <p:sp>
        <p:nvSpPr>
          <p:cNvPr id="8" name="Espace réservé du contenu 7"/>
          <p:cNvSpPr>
            <a:spLocks noGrp="1"/>
          </p:cNvSpPr>
          <p:nvPr>
            <p:ph idx="1"/>
          </p:nvPr>
        </p:nvSpPr>
        <p:spPr>
          <a:xfrm>
            <a:off x="7019924" y="1825625"/>
            <a:ext cx="4333875" cy="4451350"/>
          </a:xfrm>
        </p:spPr>
        <p:txBody>
          <a:bodyPr>
            <a:normAutofit fontScale="92500" lnSpcReduction="20000"/>
          </a:bodyPr>
          <a:lstStyle/>
          <a:p>
            <a:pPr marL="0" indent="0">
              <a:buNone/>
            </a:pPr>
            <a:r>
              <a:rPr lang="fr-CH" b="1" dirty="0">
                <a:solidFill>
                  <a:schemeClr val="accent3">
                    <a:lumMod val="75000"/>
                  </a:schemeClr>
                </a:solidFill>
              </a:rPr>
              <a:t>SNR: Signal-to-noise ratio</a:t>
            </a:r>
          </a:p>
          <a:p>
            <a:pPr marL="0" indent="0">
              <a:buNone/>
            </a:pPr>
            <a:endParaRPr lang="fr-CH" dirty="0"/>
          </a:p>
          <a:p>
            <a:pPr marL="0" indent="0">
              <a:buNone/>
            </a:pPr>
            <a:endParaRPr lang="fr-CH" dirty="0"/>
          </a:p>
          <a:p>
            <a:r>
              <a:rPr lang="fr-CH" dirty="0"/>
              <a:t>Ratio </a:t>
            </a:r>
            <a:r>
              <a:rPr lang="fr-CH" dirty="0" err="1"/>
              <a:t>between</a:t>
            </a:r>
            <a:r>
              <a:rPr lang="fr-CH" dirty="0"/>
              <a:t> signal </a:t>
            </a:r>
            <a:r>
              <a:rPr lang="fr-CH" dirty="0" err="1"/>
              <a:t>level</a:t>
            </a:r>
            <a:r>
              <a:rPr lang="fr-CH" dirty="0"/>
              <a:t> (</a:t>
            </a:r>
            <a:r>
              <a:rPr lang="fr-CH" dirty="0" err="1"/>
              <a:t>average</a:t>
            </a:r>
            <a:r>
              <a:rPr lang="fr-CH" dirty="0"/>
              <a:t> pixel value) and noise </a:t>
            </a:r>
            <a:r>
              <a:rPr lang="fr-CH" dirty="0" err="1"/>
              <a:t>level</a:t>
            </a:r>
            <a:r>
              <a:rPr lang="fr-CH" dirty="0"/>
              <a:t> (standard </a:t>
            </a:r>
            <a:r>
              <a:rPr lang="fr-CH" dirty="0" err="1"/>
              <a:t>deviation</a:t>
            </a:r>
            <a:r>
              <a:rPr lang="fr-CH" dirty="0"/>
              <a:t>)</a:t>
            </a:r>
          </a:p>
          <a:p>
            <a:r>
              <a:rPr lang="fr-CH" dirty="0"/>
              <a:t>High SNR: good image </a:t>
            </a:r>
            <a:r>
              <a:rPr lang="fr-CH" dirty="0" err="1"/>
              <a:t>quality</a:t>
            </a:r>
            <a:endParaRPr lang="fr-CH" dirty="0"/>
          </a:p>
        </p:txBody>
      </p:sp>
      <mc:AlternateContent xmlns:mc="http://schemas.openxmlformats.org/markup-compatibility/2006" xmlns:a14="http://schemas.microsoft.com/office/drawing/2010/main">
        <mc:Choice Requires="a14">
          <p:sp>
            <p:nvSpPr>
              <p:cNvPr id="11" name="ZoneTexte 10"/>
              <p:cNvSpPr txBox="1"/>
              <p:nvPr/>
            </p:nvSpPr>
            <p:spPr>
              <a:xfrm>
                <a:off x="7560927" y="2457451"/>
                <a:ext cx="3086100" cy="73795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CH" sz="2800" b="0" i="1" smtClean="0">
                          <a:latin typeface="Cambria Math" panose="02040503050406030204" pitchFamily="18" charset="0"/>
                        </a:rPr>
                        <m:t>𝑆𝑁𝑅</m:t>
                      </m:r>
                      <m:r>
                        <a:rPr lang="fr-CH" sz="2800" b="0" i="1" smtClean="0">
                          <a:latin typeface="Cambria Math" panose="02040503050406030204" pitchFamily="18" charset="0"/>
                        </a:rPr>
                        <m:t>=</m:t>
                      </m:r>
                      <m:f>
                        <m:fPr>
                          <m:ctrlPr>
                            <a:rPr lang="fr-CH" sz="2800" b="0" i="1" smtClean="0">
                              <a:latin typeface="Cambria Math" panose="02040503050406030204" pitchFamily="18" charset="0"/>
                            </a:rPr>
                          </m:ctrlPr>
                        </m:fPr>
                        <m:num>
                          <m:r>
                            <a:rPr lang="fr-CH" sz="2800" b="0" i="1" smtClean="0">
                              <a:latin typeface="Cambria Math" panose="02040503050406030204" pitchFamily="18" charset="0"/>
                            </a:rPr>
                            <m:t>𝑥</m:t>
                          </m:r>
                        </m:num>
                        <m:den>
                          <m:r>
                            <a:rPr lang="fr-CH" sz="2800" b="0" i="1" smtClean="0">
                              <a:latin typeface="Cambria Math" panose="02040503050406030204" pitchFamily="18" charset="0"/>
                              <a:ea typeface="Cambria Math" panose="02040503050406030204" pitchFamily="18" charset="0"/>
                            </a:rPr>
                            <m:t>𝜎</m:t>
                          </m:r>
                        </m:den>
                      </m:f>
                      <m:r>
                        <a:rPr lang="fr-CH" sz="2800" b="0" i="1" smtClean="0">
                          <a:latin typeface="Cambria Math" panose="02040503050406030204" pitchFamily="18" charset="0"/>
                          <a:ea typeface="Cambria Math" panose="02040503050406030204" pitchFamily="18" charset="0"/>
                        </a:rPr>
                        <m:t>∝</m:t>
                      </m:r>
                      <m:rad>
                        <m:radPr>
                          <m:degHide m:val="on"/>
                          <m:ctrlPr>
                            <a:rPr lang="fr-CH" sz="2800" b="0" i="1" smtClean="0">
                              <a:latin typeface="Cambria Math" panose="02040503050406030204" pitchFamily="18" charset="0"/>
                              <a:ea typeface="Cambria Math" panose="02040503050406030204" pitchFamily="18" charset="0"/>
                            </a:rPr>
                          </m:ctrlPr>
                        </m:radPr>
                        <m:deg/>
                        <m:e>
                          <m:r>
                            <a:rPr lang="fr-CH" sz="2800" b="0" i="1" smtClean="0">
                              <a:latin typeface="Cambria Math" panose="02040503050406030204" pitchFamily="18" charset="0"/>
                              <a:ea typeface="Cambria Math" panose="02040503050406030204" pitchFamily="18" charset="0"/>
                            </a:rPr>
                            <m:t>𝑁</m:t>
                          </m:r>
                        </m:e>
                      </m:rad>
                    </m:oMath>
                  </m:oMathPara>
                </a14:m>
                <a:endParaRPr lang="de-CH" sz="2800" dirty="0"/>
              </a:p>
            </p:txBody>
          </p:sp>
        </mc:Choice>
        <mc:Fallback xmlns="">
          <p:sp>
            <p:nvSpPr>
              <p:cNvPr id="11" name="ZoneTexte 10"/>
              <p:cNvSpPr txBox="1">
                <a:spLocks noRot="1" noChangeAspect="1" noMove="1" noResize="1" noEditPoints="1" noAdjustHandles="1" noChangeArrowheads="1" noChangeShapeType="1" noTextEdit="1"/>
              </p:cNvSpPr>
              <p:nvPr/>
            </p:nvSpPr>
            <p:spPr>
              <a:xfrm>
                <a:off x="7560927" y="2457451"/>
                <a:ext cx="3086100" cy="737959"/>
              </a:xfrm>
              <a:prstGeom prst="rect">
                <a:avLst/>
              </a:prstGeom>
              <a:blipFill>
                <a:blip r:embed="rId3"/>
                <a:stretch>
                  <a:fillRect/>
                </a:stretch>
              </a:blipFill>
            </p:spPr>
            <p:txBody>
              <a:bodyPr/>
              <a:lstStyle/>
              <a:p>
                <a:r>
                  <a:rPr lang="de-CH">
                    <a:noFill/>
                  </a:rPr>
                  <a:t> </a:t>
                </a:r>
              </a:p>
            </p:txBody>
          </p:sp>
        </mc:Fallback>
      </mc:AlternateContent>
      <p:cxnSp>
        <p:nvCxnSpPr>
          <p:cNvPr id="13" name="Connecteur droit 12"/>
          <p:cNvCxnSpPr/>
          <p:nvPr/>
        </p:nvCxnSpPr>
        <p:spPr>
          <a:xfrm>
            <a:off x="9103977" y="2457451"/>
            <a:ext cx="18289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1"/>
          <p:cNvSpPr txBox="1">
            <a:spLocks/>
          </p:cNvSpPr>
          <p:nvPr/>
        </p:nvSpPr>
        <p:spPr>
          <a:xfrm>
            <a:off x="1014876" y="-1126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dirty="0">
                <a:solidFill>
                  <a:schemeClr val="accent2"/>
                </a:solidFill>
              </a:rPr>
              <a:t>Noise</a:t>
            </a:r>
            <a:endParaRPr lang="de-CH" b="1" dirty="0">
              <a:solidFill>
                <a:schemeClr val="accent2"/>
              </a:solidFill>
            </a:endParaRPr>
          </a:p>
        </p:txBody>
      </p:sp>
    </p:spTree>
    <p:extLst>
      <p:ext uri="{BB962C8B-B14F-4D97-AF65-F5344CB8AC3E}">
        <p14:creationId xmlns:p14="http://schemas.microsoft.com/office/powerpoint/2010/main" val="3660783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07368" y="663277"/>
            <a:ext cx="10515600" cy="1325563"/>
          </a:xfrm>
        </p:spPr>
        <p:txBody>
          <a:bodyPr>
            <a:normAutofit/>
          </a:bodyPr>
          <a:lstStyle/>
          <a:p>
            <a:pPr eaLnBrk="1" hangingPunct="1"/>
            <a:r>
              <a:rPr lang="en-US" sz="4000" b="1" dirty="0"/>
              <a:t>Noise characteristics: Quantum noise</a:t>
            </a:r>
          </a:p>
        </p:txBody>
      </p:sp>
      <p:sp>
        <p:nvSpPr>
          <p:cNvPr id="2" name="Espace réservé du contenu 1"/>
          <p:cNvSpPr>
            <a:spLocks noGrp="1"/>
          </p:cNvSpPr>
          <p:nvPr>
            <p:ph idx="1"/>
          </p:nvPr>
        </p:nvSpPr>
        <p:spPr/>
        <p:txBody>
          <a:bodyPr/>
          <a:lstStyle/>
          <a:p>
            <a:pPr marL="0" indent="0">
              <a:buNone/>
            </a:pPr>
            <a:r>
              <a:rPr lang="fr-CH" dirty="0"/>
              <a:t>Quantum  noise: </a:t>
            </a:r>
          </a:p>
          <a:p>
            <a:pPr marL="0" indent="0">
              <a:buNone/>
            </a:pPr>
            <a:r>
              <a:rPr kumimoji="1" lang="en-US" dirty="0">
                <a:sym typeface="Symbol" pitchFamily="18" charset="2"/>
              </a:rPr>
              <a:t></a:t>
            </a:r>
            <a:r>
              <a:rPr kumimoji="1" lang="en-US" baseline="30000" dirty="0">
                <a:sym typeface="Symbol" pitchFamily="18" charset="2"/>
              </a:rPr>
              <a:t>2</a:t>
            </a:r>
            <a:r>
              <a:rPr kumimoji="1" lang="en-US" dirty="0">
                <a:sym typeface="Symbol" pitchFamily="18" charset="2"/>
              </a:rPr>
              <a:t> </a:t>
            </a:r>
            <a:r>
              <a:rPr kumimoji="1" lang="en-US" dirty="0">
                <a:sym typeface="Symbol"/>
              </a:rPr>
              <a:t> number of absorbed photons (</a:t>
            </a:r>
            <a:r>
              <a:rPr kumimoji="1" lang="en-US" dirty="0">
                <a:latin typeface="Symbol" pitchFamily="18" charset="2"/>
                <a:sym typeface="Symbol" pitchFamily="18" charset="2"/>
              </a:rPr>
              <a:t>f</a:t>
            </a:r>
            <a:r>
              <a:rPr kumimoji="1" lang="en-US" dirty="0">
                <a:sym typeface="Symbol"/>
              </a:rPr>
              <a:t>)</a:t>
            </a:r>
          </a:p>
          <a:p>
            <a:pPr marL="0" indent="0">
              <a:buNone/>
            </a:pPr>
            <a:r>
              <a:rPr kumimoji="1" lang="en-US" dirty="0">
                <a:sym typeface="Symbol"/>
              </a:rPr>
              <a:t>Signal  </a:t>
            </a:r>
            <a:r>
              <a:rPr kumimoji="1" lang="en-US" dirty="0">
                <a:sym typeface="Symbol" pitchFamily="18" charset="2"/>
              </a:rPr>
              <a:t>number of absorbed photons (</a:t>
            </a:r>
            <a:r>
              <a:rPr kumimoji="1" lang="en-US" dirty="0">
                <a:latin typeface="Symbol" pitchFamily="18" charset="2"/>
                <a:sym typeface="Symbol" pitchFamily="18" charset="2"/>
              </a:rPr>
              <a:t>f</a:t>
            </a:r>
            <a:r>
              <a:rPr kumimoji="1" lang="en-US" dirty="0">
                <a:sym typeface="Symbol" pitchFamily="18" charset="2"/>
              </a:rPr>
              <a:t>)</a:t>
            </a:r>
          </a:p>
          <a:p>
            <a:pPr marL="0" indent="0">
              <a:buNone/>
            </a:pPr>
            <a:r>
              <a:rPr kumimoji="1" lang="en-US" b="1" dirty="0">
                <a:solidFill>
                  <a:schemeClr val="accent3">
                    <a:lumMod val="75000"/>
                  </a:schemeClr>
                </a:solidFill>
                <a:sym typeface="Symbol" pitchFamily="18" charset="2"/>
              </a:rPr>
              <a:t>Signal-to-noise ratio : S/</a:t>
            </a:r>
            <a:r>
              <a:rPr kumimoji="1" lang="en-US" b="1" dirty="0">
                <a:solidFill>
                  <a:schemeClr val="accent3">
                    <a:lumMod val="75000"/>
                  </a:schemeClr>
                </a:solidFill>
                <a:latin typeface="Symbol" pitchFamily="18" charset="2"/>
                <a:sym typeface="Symbol" pitchFamily="18" charset="2"/>
              </a:rPr>
              <a:t>s</a:t>
            </a:r>
            <a:r>
              <a:rPr kumimoji="1" lang="en-US" b="1" dirty="0">
                <a:solidFill>
                  <a:schemeClr val="accent3">
                    <a:lumMod val="75000"/>
                  </a:schemeClr>
                </a:solidFill>
                <a:sym typeface="Symbol" pitchFamily="18" charset="2"/>
              </a:rPr>
              <a:t> </a:t>
            </a:r>
            <a:r>
              <a:rPr kumimoji="1" lang="en-US" b="1" dirty="0">
                <a:solidFill>
                  <a:schemeClr val="accent3">
                    <a:lumMod val="75000"/>
                  </a:schemeClr>
                </a:solidFill>
                <a:sym typeface="Symbol"/>
              </a:rPr>
              <a:t> </a:t>
            </a:r>
            <a:r>
              <a:rPr kumimoji="1" lang="en-US" b="1" dirty="0">
                <a:solidFill>
                  <a:schemeClr val="accent3">
                    <a:lumMod val="75000"/>
                  </a:schemeClr>
                </a:solidFill>
                <a:latin typeface="Symbol" pitchFamily="18" charset="2"/>
                <a:sym typeface="Symbol" pitchFamily="18" charset="2"/>
              </a:rPr>
              <a:t>f</a:t>
            </a:r>
            <a:r>
              <a:rPr kumimoji="1" lang="en-US" b="1" baseline="30000" dirty="0">
                <a:solidFill>
                  <a:schemeClr val="accent3">
                    <a:lumMod val="75000"/>
                  </a:schemeClr>
                </a:solidFill>
                <a:sym typeface="Symbol"/>
              </a:rPr>
              <a:t>1/2</a:t>
            </a:r>
            <a:endParaRPr kumimoji="1" lang="en-US" b="1" baseline="30000" dirty="0">
              <a:solidFill>
                <a:schemeClr val="accent3">
                  <a:lumMod val="75000"/>
                </a:schemeClr>
              </a:solidFill>
            </a:endParaRPr>
          </a:p>
          <a:p>
            <a:pPr marL="0" indent="0">
              <a:buNone/>
            </a:pPr>
            <a:endParaRPr lang="de-CH" dirty="0"/>
          </a:p>
        </p:txBody>
      </p:sp>
      <p:pic>
        <p:nvPicPr>
          <p:cNvPr id="59395" name="Picture 11"/>
          <p:cNvPicPr>
            <a:picLocks noChangeAspect="1" noChangeArrowheads="1"/>
          </p:cNvPicPr>
          <p:nvPr/>
        </p:nvPicPr>
        <p:blipFill>
          <a:blip r:embed="rId2" cstate="print"/>
          <a:srcRect/>
          <a:stretch>
            <a:fillRect/>
          </a:stretch>
        </p:blipFill>
        <p:spPr bwMode="auto">
          <a:xfrm>
            <a:off x="1571625" y="3973294"/>
            <a:ext cx="2133600" cy="1985963"/>
          </a:xfrm>
          <a:prstGeom prst="rect">
            <a:avLst/>
          </a:prstGeom>
          <a:noFill/>
          <a:ln w="9525">
            <a:noFill/>
            <a:miter lim="800000"/>
            <a:headEnd/>
            <a:tailEnd/>
          </a:ln>
        </p:spPr>
      </p:pic>
      <p:sp>
        <p:nvSpPr>
          <p:cNvPr id="140300" name="Text Box 12"/>
          <p:cNvSpPr txBox="1">
            <a:spLocks noChangeArrowheads="1"/>
          </p:cNvSpPr>
          <p:nvPr/>
        </p:nvSpPr>
        <p:spPr bwMode="auto">
          <a:xfrm>
            <a:off x="2124075" y="5654457"/>
            <a:ext cx="1091324" cy="64633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kumimoji="1" lang="en-US"/>
              <a:t>1 photon </a:t>
            </a:r>
          </a:p>
          <a:p>
            <a:pPr>
              <a:defRPr/>
            </a:pPr>
            <a:r>
              <a:rPr kumimoji="1" lang="en-US"/>
              <a:t>/ pixel</a:t>
            </a:r>
          </a:p>
        </p:txBody>
      </p:sp>
      <p:pic>
        <p:nvPicPr>
          <p:cNvPr id="59397" name="Picture 13"/>
          <p:cNvPicPr>
            <a:picLocks noChangeAspect="1" noChangeArrowheads="1"/>
          </p:cNvPicPr>
          <p:nvPr/>
        </p:nvPicPr>
        <p:blipFill>
          <a:blip r:embed="rId3" cstate="print"/>
          <a:srcRect/>
          <a:stretch>
            <a:fillRect/>
          </a:stretch>
        </p:blipFill>
        <p:spPr bwMode="auto">
          <a:xfrm>
            <a:off x="3857625" y="3968531"/>
            <a:ext cx="2133600" cy="1985962"/>
          </a:xfrm>
          <a:prstGeom prst="rect">
            <a:avLst/>
          </a:prstGeom>
          <a:noFill/>
          <a:ln w="9525">
            <a:noFill/>
            <a:miter lim="800000"/>
            <a:headEnd/>
            <a:tailEnd/>
          </a:ln>
        </p:spPr>
      </p:pic>
      <p:sp>
        <p:nvSpPr>
          <p:cNvPr id="140304" name="Text Box 16"/>
          <p:cNvSpPr txBox="1">
            <a:spLocks noChangeArrowheads="1"/>
          </p:cNvSpPr>
          <p:nvPr/>
        </p:nvSpPr>
        <p:spPr bwMode="auto">
          <a:xfrm>
            <a:off x="4240213" y="5654457"/>
            <a:ext cx="1298112" cy="64633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kumimoji="1" lang="en-US"/>
              <a:t>10 photons </a:t>
            </a:r>
          </a:p>
          <a:p>
            <a:pPr>
              <a:defRPr/>
            </a:pPr>
            <a:r>
              <a:rPr kumimoji="1" lang="en-US"/>
              <a:t>/ pixel</a:t>
            </a:r>
          </a:p>
        </p:txBody>
      </p:sp>
      <p:pic>
        <p:nvPicPr>
          <p:cNvPr id="59399" name="Picture 17"/>
          <p:cNvPicPr>
            <a:picLocks noChangeAspect="1" noChangeArrowheads="1"/>
          </p:cNvPicPr>
          <p:nvPr/>
        </p:nvPicPr>
        <p:blipFill>
          <a:blip r:embed="rId4" cstate="print"/>
          <a:srcRect/>
          <a:stretch>
            <a:fillRect/>
          </a:stretch>
        </p:blipFill>
        <p:spPr bwMode="auto">
          <a:xfrm>
            <a:off x="6067425" y="3973293"/>
            <a:ext cx="2057400" cy="1981200"/>
          </a:xfrm>
          <a:prstGeom prst="rect">
            <a:avLst/>
          </a:prstGeom>
          <a:noFill/>
          <a:ln w="9525">
            <a:noFill/>
            <a:miter lim="800000"/>
            <a:headEnd/>
            <a:tailEnd/>
          </a:ln>
        </p:spPr>
      </p:pic>
      <p:sp>
        <p:nvSpPr>
          <p:cNvPr id="140306" name="Text Box 18"/>
          <p:cNvSpPr txBox="1">
            <a:spLocks noChangeArrowheads="1"/>
          </p:cNvSpPr>
          <p:nvPr/>
        </p:nvSpPr>
        <p:spPr bwMode="auto">
          <a:xfrm>
            <a:off x="6392864" y="5649694"/>
            <a:ext cx="1415131" cy="64633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kumimoji="1" lang="en-US"/>
              <a:t>100 photons </a:t>
            </a:r>
          </a:p>
          <a:p>
            <a:pPr>
              <a:defRPr/>
            </a:pPr>
            <a:r>
              <a:rPr kumimoji="1" lang="en-US"/>
              <a:t>/ pixel</a:t>
            </a:r>
          </a:p>
        </p:txBody>
      </p:sp>
      <p:pic>
        <p:nvPicPr>
          <p:cNvPr id="59401" name="Picture 19"/>
          <p:cNvPicPr>
            <a:picLocks noChangeAspect="1" noChangeArrowheads="1"/>
          </p:cNvPicPr>
          <p:nvPr/>
        </p:nvPicPr>
        <p:blipFill>
          <a:blip r:embed="rId5" cstate="print"/>
          <a:srcRect/>
          <a:stretch>
            <a:fillRect/>
          </a:stretch>
        </p:blipFill>
        <p:spPr bwMode="auto">
          <a:xfrm>
            <a:off x="8277225" y="3970119"/>
            <a:ext cx="2133600" cy="1984375"/>
          </a:xfrm>
          <a:prstGeom prst="rect">
            <a:avLst/>
          </a:prstGeom>
          <a:noFill/>
          <a:ln w="9525">
            <a:noFill/>
            <a:miter lim="800000"/>
            <a:headEnd/>
            <a:tailEnd/>
          </a:ln>
        </p:spPr>
      </p:pic>
      <p:sp>
        <p:nvSpPr>
          <p:cNvPr id="140308" name="Text Box 20"/>
          <p:cNvSpPr txBox="1">
            <a:spLocks noChangeArrowheads="1"/>
          </p:cNvSpPr>
          <p:nvPr/>
        </p:nvSpPr>
        <p:spPr bwMode="auto">
          <a:xfrm>
            <a:off x="8621714" y="5665569"/>
            <a:ext cx="1532151" cy="64633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kumimoji="1" lang="en-US"/>
              <a:t>1000 photons </a:t>
            </a:r>
          </a:p>
          <a:p>
            <a:pPr>
              <a:defRPr/>
            </a:pPr>
            <a:r>
              <a:rPr kumimoji="1" lang="en-US"/>
              <a:t>/ pixel</a:t>
            </a:r>
          </a:p>
        </p:txBody>
      </p:sp>
      <p:sp>
        <p:nvSpPr>
          <p:cNvPr id="12" name="Titre 1"/>
          <p:cNvSpPr txBox="1">
            <a:spLocks/>
          </p:cNvSpPr>
          <p:nvPr/>
        </p:nvSpPr>
        <p:spPr>
          <a:xfrm>
            <a:off x="1014876" y="-1126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dirty="0">
                <a:solidFill>
                  <a:schemeClr val="accent2"/>
                </a:solidFill>
              </a:rPr>
              <a:t>Noise</a:t>
            </a:r>
            <a:endParaRPr lang="de-CH" b="1" dirty="0">
              <a:solidFill>
                <a:schemeClr val="accent2"/>
              </a:solidFill>
            </a:endParaRPr>
          </a:p>
        </p:txBody>
      </p:sp>
    </p:spTree>
    <p:extLst>
      <p:ext uri="{BB962C8B-B14F-4D97-AF65-F5344CB8AC3E}">
        <p14:creationId xmlns:p14="http://schemas.microsoft.com/office/powerpoint/2010/main" val="42524143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Lena_Passe_bas.jpg                                             00018275Classic                        B71E40C1:"/>
          <p:cNvPicPr>
            <a:picLocks noGrp="1" noChangeAspect="1" noChangeArrowheads="1"/>
          </p:cNvPicPr>
          <p:nvPr>
            <p:ph idx="1"/>
          </p:nvPr>
        </p:nvPicPr>
        <p:blipFill>
          <a:blip r:embed="rId3" cstate="print"/>
          <a:srcRect/>
          <a:stretch>
            <a:fillRect/>
          </a:stretch>
        </p:blipFill>
        <p:spPr bwMode="auto">
          <a:xfrm>
            <a:off x="9783464" y="3494087"/>
            <a:ext cx="2122488" cy="2122488"/>
          </a:xfrm>
          <a:prstGeom prst="rect">
            <a:avLst/>
          </a:prstGeom>
          <a:noFill/>
          <a:ln w="9525">
            <a:noFill/>
            <a:miter lim="800000"/>
            <a:headEnd/>
            <a:tailEnd/>
          </a:ln>
        </p:spPr>
      </p:pic>
      <p:sp>
        <p:nvSpPr>
          <p:cNvPr id="4" name="Titre 1"/>
          <p:cNvSpPr>
            <a:spLocks noGrp="1"/>
          </p:cNvSpPr>
          <p:nvPr>
            <p:ph type="title"/>
          </p:nvPr>
        </p:nvSpPr>
        <p:spPr>
          <a:xfrm>
            <a:off x="190500" y="365125"/>
            <a:ext cx="10515600" cy="1325563"/>
          </a:xfrm>
        </p:spPr>
        <p:txBody>
          <a:bodyPr/>
          <a:lstStyle/>
          <a:p>
            <a:r>
              <a:rPr lang="fr-CH" b="1" dirty="0">
                <a:solidFill>
                  <a:schemeClr val="accent4"/>
                </a:solidFill>
              </a:rPr>
              <a:t>Spatial </a:t>
            </a:r>
            <a:r>
              <a:rPr lang="fr-CH" b="1" dirty="0" err="1">
                <a:solidFill>
                  <a:schemeClr val="accent4"/>
                </a:solidFill>
              </a:rPr>
              <a:t>resolution</a:t>
            </a:r>
            <a:endParaRPr lang="de-CH" b="1" dirty="0">
              <a:solidFill>
                <a:schemeClr val="accent4"/>
              </a:solidFill>
            </a:endParaRPr>
          </a:p>
        </p:txBody>
      </p:sp>
      <p:sp>
        <p:nvSpPr>
          <p:cNvPr id="5" name="Text Box 24"/>
          <p:cNvSpPr txBox="1">
            <a:spLocks noChangeArrowheads="1"/>
          </p:cNvSpPr>
          <p:nvPr/>
        </p:nvSpPr>
        <p:spPr bwMode="auto">
          <a:xfrm>
            <a:off x="5312764" y="3032422"/>
            <a:ext cx="849913" cy="461665"/>
          </a:xfrm>
          <a:prstGeom prst="rect">
            <a:avLst/>
          </a:prstGeom>
          <a:noFill/>
          <a:ln w="12700">
            <a:noFill/>
            <a:miter lim="800000"/>
            <a:headEnd type="none" w="sm" len="sm"/>
            <a:tailEnd type="none" w="sm" len="sm"/>
          </a:ln>
        </p:spPr>
        <p:txBody>
          <a:bodyPr wrap="none">
            <a:spAutoFit/>
          </a:bodyPr>
          <a:lstStyle/>
          <a:p>
            <a:pPr algn="l" eaLnBrk="0" hangingPunct="0"/>
            <a:r>
              <a:rPr lang="fr-FR" sz="2400" dirty="0"/>
              <a:t>Input</a:t>
            </a:r>
          </a:p>
        </p:txBody>
      </p:sp>
      <p:sp>
        <p:nvSpPr>
          <p:cNvPr id="6" name="Text Box 25"/>
          <p:cNvSpPr txBox="1">
            <a:spLocks noChangeArrowheads="1"/>
          </p:cNvSpPr>
          <p:nvPr/>
        </p:nvSpPr>
        <p:spPr bwMode="auto">
          <a:xfrm>
            <a:off x="10353376" y="3032421"/>
            <a:ext cx="1079142" cy="461665"/>
          </a:xfrm>
          <a:prstGeom prst="rect">
            <a:avLst/>
          </a:prstGeom>
          <a:noFill/>
          <a:ln w="12700">
            <a:noFill/>
            <a:miter lim="800000"/>
            <a:headEnd type="none" w="sm" len="sm"/>
            <a:tailEnd type="none" w="sm" len="sm"/>
          </a:ln>
        </p:spPr>
        <p:txBody>
          <a:bodyPr wrap="none">
            <a:spAutoFit/>
          </a:bodyPr>
          <a:lstStyle/>
          <a:p>
            <a:pPr algn="l" eaLnBrk="0" hangingPunct="0"/>
            <a:r>
              <a:rPr lang="fr-FR" sz="2400" dirty="0"/>
              <a:t>Output</a:t>
            </a:r>
          </a:p>
        </p:txBody>
      </p:sp>
      <p:sp>
        <p:nvSpPr>
          <p:cNvPr id="7" name="Rectangle 26"/>
          <p:cNvSpPr>
            <a:spLocks noChangeArrowheads="1"/>
          </p:cNvSpPr>
          <p:nvPr/>
        </p:nvSpPr>
        <p:spPr bwMode="auto">
          <a:xfrm>
            <a:off x="6943427" y="3937000"/>
            <a:ext cx="2768600" cy="1257300"/>
          </a:xfrm>
          <a:prstGeom prst="rect">
            <a:avLst/>
          </a:prstGeom>
          <a:solidFill>
            <a:srgbClr val="969696"/>
          </a:solidFill>
          <a:ln w="63500">
            <a:solidFill>
              <a:schemeClr val="accent3">
                <a:lumMod val="75000"/>
              </a:schemeClr>
            </a:solidFill>
            <a:miter lim="800000"/>
            <a:headEnd type="none" w="sm" len="sm"/>
            <a:tailEnd type="none" w="sm" len="sm"/>
          </a:ln>
        </p:spPr>
        <p:txBody>
          <a:bodyPr wrap="none" anchor="ctr"/>
          <a:lstStyle/>
          <a:p>
            <a:pPr algn="ctr" eaLnBrk="0" hangingPunct="0"/>
            <a:r>
              <a:rPr lang="fr-FR" sz="2800" b="1" dirty="0">
                <a:solidFill>
                  <a:schemeClr val="accent3">
                    <a:lumMod val="75000"/>
                  </a:schemeClr>
                </a:solidFill>
              </a:rPr>
              <a:t>Imaging </a:t>
            </a:r>
          </a:p>
          <a:p>
            <a:pPr algn="ctr" eaLnBrk="0" hangingPunct="0"/>
            <a:r>
              <a:rPr lang="fr-FR" sz="2800" b="1" dirty="0">
                <a:solidFill>
                  <a:schemeClr val="accent3">
                    <a:lumMod val="75000"/>
                  </a:schemeClr>
                </a:solidFill>
              </a:rPr>
              <a:t>System</a:t>
            </a:r>
            <a:endParaRPr lang="fr-FR" dirty="0">
              <a:solidFill>
                <a:schemeClr val="accent3">
                  <a:lumMod val="75000"/>
                </a:schemeClr>
              </a:solidFill>
            </a:endParaRPr>
          </a:p>
        </p:txBody>
      </p:sp>
      <p:pic>
        <p:nvPicPr>
          <p:cNvPr id="8" name="Picture 34" descr="lena_NB.jpg                                                    00018275Classic                        B71E40C1:"/>
          <p:cNvPicPr>
            <a:picLocks noChangeAspect="1" noChangeArrowheads="1"/>
          </p:cNvPicPr>
          <p:nvPr/>
        </p:nvPicPr>
        <p:blipFill>
          <a:blip r:embed="rId4" cstate="print"/>
          <a:srcRect/>
          <a:stretch>
            <a:fillRect/>
          </a:stretch>
        </p:blipFill>
        <p:spPr bwMode="auto">
          <a:xfrm>
            <a:off x="4655840" y="3429000"/>
            <a:ext cx="2163763" cy="2163762"/>
          </a:xfrm>
          <a:prstGeom prst="rect">
            <a:avLst/>
          </a:prstGeom>
          <a:noFill/>
          <a:ln w="9525">
            <a:noFill/>
            <a:miter lim="800000"/>
            <a:headEnd/>
            <a:tailEnd/>
          </a:ln>
        </p:spPr>
      </p:pic>
      <p:sp>
        <p:nvSpPr>
          <p:cNvPr id="9" name="Line 35"/>
          <p:cNvSpPr>
            <a:spLocks noChangeShapeType="1"/>
          </p:cNvSpPr>
          <p:nvPr/>
        </p:nvSpPr>
        <p:spPr bwMode="auto">
          <a:xfrm>
            <a:off x="6390977" y="4572000"/>
            <a:ext cx="1231900" cy="0"/>
          </a:xfrm>
          <a:prstGeom prst="line">
            <a:avLst/>
          </a:prstGeom>
          <a:noFill/>
          <a:ln w="88900">
            <a:solidFill>
              <a:schemeClr val="accent3">
                <a:lumMod val="40000"/>
                <a:lumOff val="60000"/>
              </a:schemeClr>
            </a:solidFill>
            <a:round/>
            <a:headEnd type="none" w="sm" len="sm"/>
            <a:tailEnd type="stealth" w="lg" len="lg"/>
          </a:ln>
        </p:spPr>
        <p:txBody>
          <a:bodyPr wrap="none" anchor="ctr"/>
          <a:lstStyle/>
          <a:p>
            <a:endParaRPr lang="fr-CH"/>
          </a:p>
        </p:txBody>
      </p:sp>
      <p:sp>
        <p:nvSpPr>
          <p:cNvPr id="11" name="Line 38"/>
          <p:cNvSpPr>
            <a:spLocks noChangeShapeType="1"/>
          </p:cNvSpPr>
          <p:nvPr/>
        </p:nvSpPr>
        <p:spPr bwMode="auto">
          <a:xfrm>
            <a:off x="9324677" y="4572000"/>
            <a:ext cx="1054100" cy="0"/>
          </a:xfrm>
          <a:prstGeom prst="line">
            <a:avLst/>
          </a:prstGeom>
          <a:noFill/>
          <a:ln w="88900">
            <a:solidFill>
              <a:schemeClr val="accent3">
                <a:lumMod val="60000"/>
                <a:lumOff val="40000"/>
              </a:schemeClr>
            </a:solidFill>
            <a:round/>
            <a:headEnd type="none" w="sm" len="sm"/>
            <a:tailEnd type="stealth" w="lg" len="lg"/>
          </a:ln>
        </p:spPr>
        <p:txBody>
          <a:bodyPr wrap="none" anchor="ctr"/>
          <a:lstStyle/>
          <a:p>
            <a:endParaRPr lang="fr-CH"/>
          </a:p>
        </p:txBody>
      </p:sp>
      <p:sp>
        <p:nvSpPr>
          <p:cNvPr id="13" name="Espace réservé du contenu 2"/>
          <p:cNvSpPr txBox="1">
            <a:spLocks/>
          </p:cNvSpPr>
          <p:nvPr/>
        </p:nvSpPr>
        <p:spPr>
          <a:xfrm>
            <a:off x="468612" y="1844824"/>
            <a:ext cx="4331244" cy="5013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dirty="0" err="1">
                <a:sym typeface="Wingdings" panose="05000000000000000000" pitchFamily="2" charset="2"/>
              </a:rPr>
              <a:t>Definition</a:t>
            </a:r>
            <a:r>
              <a:rPr lang="fr-CH" dirty="0">
                <a:sym typeface="Wingdings" panose="05000000000000000000" pitchFamily="2" charset="2"/>
              </a:rPr>
              <a:t>: </a:t>
            </a:r>
            <a:r>
              <a:rPr lang="fr-CH" b="1" dirty="0" err="1">
                <a:solidFill>
                  <a:schemeClr val="accent3">
                    <a:lumMod val="75000"/>
                  </a:schemeClr>
                </a:solidFill>
                <a:sym typeface="Wingdings" panose="05000000000000000000" pitchFamily="2" charset="2"/>
              </a:rPr>
              <a:t>ability</a:t>
            </a:r>
            <a:r>
              <a:rPr lang="fr-CH" b="1" dirty="0">
                <a:solidFill>
                  <a:schemeClr val="accent3">
                    <a:lumMod val="75000"/>
                  </a:schemeClr>
                </a:solidFill>
                <a:sym typeface="Wingdings" panose="05000000000000000000" pitchFamily="2" charset="2"/>
              </a:rPr>
              <a:t> to </a:t>
            </a:r>
            <a:r>
              <a:rPr lang="fr-CH" b="1" dirty="0" err="1">
                <a:solidFill>
                  <a:schemeClr val="accent3">
                    <a:lumMod val="75000"/>
                  </a:schemeClr>
                </a:solidFill>
                <a:sym typeface="Wingdings" panose="05000000000000000000" pitchFamily="2" charset="2"/>
              </a:rPr>
              <a:t>distinguish</a:t>
            </a:r>
            <a:r>
              <a:rPr lang="fr-CH" b="1" dirty="0">
                <a:solidFill>
                  <a:schemeClr val="accent3">
                    <a:lumMod val="75000"/>
                  </a:schemeClr>
                </a:solidFill>
                <a:sym typeface="Wingdings" panose="05000000000000000000" pitchFamily="2" charset="2"/>
              </a:rPr>
              <a:t> </a:t>
            </a:r>
            <a:r>
              <a:rPr lang="fr-CH" dirty="0">
                <a:sym typeface="Wingdings" panose="05000000000000000000" pitchFamily="2" charset="2"/>
              </a:rPr>
              <a:t>(</a:t>
            </a:r>
            <a:r>
              <a:rPr lang="fr-CH" dirty="0" err="1">
                <a:sym typeface="Wingdings" panose="05000000000000000000" pitchFamily="2" charset="2"/>
              </a:rPr>
              <a:t>resolve</a:t>
            </a:r>
            <a:r>
              <a:rPr lang="fr-CH" dirty="0">
                <a:sym typeface="Wingdings" panose="05000000000000000000" pitchFamily="2" charset="2"/>
              </a:rPr>
              <a:t>) </a:t>
            </a:r>
            <a:r>
              <a:rPr lang="fr-CH" dirty="0" err="1">
                <a:sym typeface="Wingdings" panose="05000000000000000000" pitchFamily="2" charset="2"/>
              </a:rPr>
              <a:t>small</a:t>
            </a:r>
            <a:r>
              <a:rPr lang="fr-CH" dirty="0">
                <a:sym typeface="Wingdings" panose="05000000000000000000" pitchFamily="2" charset="2"/>
              </a:rPr>
              <a:t> </a:t>
            </a:r>
            <a:r>
              <a:rPr lang="fr-CH" dirty="0" err="1">
                <a:sym typeface="Wingdings" panose="05000000000000000000" pitchFamily="2" charset="2"/>
              </a:rPr>
              <a:t>objects</a:t>
            </a:r>
            <a:r>
              <a:rPr lang="fr-CH" dirty="0">
                <a:sym typeface="Wingdings" panose="05000000000000000000" pitchFamily="2" charset="2"/>
              </a:rPr>
              <a:t> or </a:t>
            </a:r>
            <a:r>
              <a:rPr lang="fr-CH" dirty="0" err="1">
                <a:sym typeface="Wingdings" panose="05000000000000000000" pitchFamily="2" charset="2"/>
              </a:rPr>
              <a:t>two</a:t>
            </a:r>
            <a:r>
              <a:rPr lang="fr-CH" dirty="0">
                <a:sym typeface="Wingdings" panose="05000000000000000000" pitchFamily="2" charset="2"/>
              </a:rPr>
              <a:t> </a:t>
            </a:r>
            <a:r>
              <a:rPr lang="fr-CH" dirty="0" err="1">
                <a:sym typeface="Wingdings" panose="05000000000000000000" pitchFamily="2" charset="2"/>
              </a:rPr>
              <a:t>nearby</a:t>
            </a:r>
            <a:r>
              <a:rPr lang="fr-CH" dirty="0">
                <a:sym typeface="Wingdings" panose="05000000000000000000" pitchFamily="2" charset="2"/>
              </a:rPr>
              <a:t> structures in the image</a:t>
            </a:r>
            <a:endParaRPr lang="fr-CH" dirty="0"/>
          </a:p>
          <a:p>
            <a:r>
              <a:rPr lang="fr-CH" dirty="0"/>
              <a:t>Signal </a:t>
            </a:r>
            <a:r>
              <a:rPr lang="fr-CH" b="1" dirty="0" err="1">
                <a:solidFill>
                  <a:schemeClr val="accent3">
                    <a:lumMod val="75000"/>
                  </a:schemeClr>
                </a:solidFill>
              </a:rPr>
              <a:t>scattering</a:t>
            </a:r>
            <a:r>
              <a:rPr lang="fr-CH" dirty="0"/>
              <a:t> </a:t>
            </a:r>
            <a:r>
              <a:rPr lang="fr-CH" dirty="0" err="1"/>
              <a:t>phenomena</a:t>
            </a:r>
            <a:r>
              <a:rPr lang="fr-CH" dirty="0"/>
              <a:t> </a:t>
            </a:r>
          </a:p>
          <a:p>
            <a:pPr lvl="1">
              <a:buFont typeface="Wingdings" panose="05000000000000000000" pitchFamily="2" charset="2"/>
              <a:buChar char="à"/>
            </a:pPr>
            <a:r>
              <a:rPr lang="fr-CH" dirty="0">
                <a:sym typeface="Wingdings" panose="05000000000000000000" pitchFamily="2" charset="2"/>
              </a:rPr>
              <a:t>spread out the signal </a:t>
            </a:r>
            <a:r>
              <a:rPr lang="fr-CH" dirty="0" err="1">
                <a:sym typeface="Wingdings" panose="05000000000000000000" pitchFamily="2" charset="2"/>
              </a:rPr>
              <a:t>received</a:t>
            </a:r>
            <a:r>
              <a:rPr lang="fr-CH" dirty="0">
                <a:sym typeface="Wingdings" panose="05000000000000000000" pitchFamily="2" charset="2"/>
              </a:rPr>
              <a:t> </a:t>
            </a:r>
          </a:p>
          <a:p>
            <a:pPr lvl="1">
              <a:buFont typeface="Wingdings" panose="05000000000000000000" pitchFamily="2" charset="2"/>
              <a:buChar char="à"/>
            </a:pPr>
            <a:r>
              <a:rPr lang="fr-CH" b="1" dirty="0" err="1">
                <a:solidFill>
                  <a:schemeClr val="accent3">
                    <a:lumMod val="75000"/>
                  </a:schemeClr>
                </a:solidFill>
                <a:sym typeface="Wingdings" panose="05000000000000000000" pitchFamily="2" charset="2"/>
              </a:rPr>
              <a:t>blur</a:t>
            </a:r>
            <a:endParaRPr lang="fr-CH" b="1" dirty="0">
              <a:solidFill>
                <a:schemeClr val="accent3">
                  <a:lumMod val="75000"/>
                </a:schemeClr>
              </a:solidFill>
              <a:sym typeface="Wingdings" panose="05000000000000000000" pitchFamily="2" charset="2"/>
            </a:endParaRPr>
          </a:p>
          <a:p>
            <a:r>
              <a:rPr lang="fr-CH" dirty="0" err="1">
                <a:sym typeface="Wingdings" panose="05000000000000000000" pitchFamily="2" charset="2"/>
              </a:rPr>
              <a:t>Resolving</a:t>
            </a:r>
            <a:r>
              <a:rPr lang="fr-CH" dirty="0">
                <a:sym typeface="Wingdings" panose="05000000000000000000" pitchFamily="2" charset="2"/>
              </a:rPr>
              <a:t> power or </a:t>
            </a:r>
            <a:r>
              <a:rPr lang="fr-CH" dirty="0" err="1">
                <a:sym typeface="Wingdings" panose="05000000000000000000" pitchFamily="2" charset="2"/>
              </a:rPr>
              <a:t>sharpness</a:t>
            </a:r>
            <a:endParaRPr lang="fr-CH" dirty="0">
              <a:sym typeface="Wingdings" panose="05000000000000000000" pitchFamily="2" charset="2"/>
            </a:endParaRPr>
          </a:p>
          <a:p>
            <a:endParaRPr lang="fr-CH" dirty="0"/>
          </a:p>
        </p:txBody>
      </p:sp>
    </p:spTree>
    <p:extLst>
      <p:ext uri="{BB962C8B-B14F-4D97-AF65-F5344CB8AC3E}">
        <p14:creationId xmlns:p14="http://schemas.microsoft.com/office/powerpoint/2010/main" val="429314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7543922" y="1026017"/>
            <a:ext cx="4485188" cy="5432554"/>
          </a:xfrm>
          <a:prstGeom prst="rect">
            <a:avLst/>
          </a:prstGeom>
          <a:solidFill>
            <a:schemeClr val="accent4">
              <a:lumMod val="20000"/>
              <a:lumOff val="80000"/>
            </a:schemeClr>
          </a:solidFill>
          <a:ln w="3810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0" name="Rectangle 39"/>
          <p:cNvSpPr/>
          <p:nvPr/>
        </p:nvSpPr>
        <p:spPr>
          <a:xfrm>
            <a:off x="777067" y="4948670"/>
            <a:ext cx="6697002" cy="1509901"/>
          </a:xfrm>
          <a:prstGeom prst="rect">
            <a:avLst/>
          </a:prstGeom>
          <a:solidFill>
            <a:schemeClr val="accent5">
              <a:lumMod val="20000"/>
              <a:lumOff val="80000"/>
            </a:schemeClr>
          </a:solidFill>
          <a:ln w="38100">
            <a:solidFill>
              <a:schemeClr val="accent5">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9" name="Rectangle 38"/>
          <p:cNvSpPr/>
          <p:nvPr/>
        </p:nvSpPr>
        <p:spPr>
          <a:xfrm>
            <a:off x="757719" y="2988535"/>
            <a:ext cx="6697002" cy="1509901"/>
          </a:xfrm>
          <a:prstGeom prst="rect">
            <a:avLst/>
          </a:prstGeom>
          <a:solidFill>
            <a:schemeClr val="accent5">
              <a:lumMod val="20000"/>
              <a:lumOff val="80000"/>
            </a:schemeClr>
          </a:solidFill>
          <a:ln w="38100">
            <a:solidFill>
              <a:schemeClr val="accent5">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Rectangle 37"/>
          <p:cNvSpPr/>
          <p:nvPr/>
        </p:nvSpPr>
        <p:spPr>
          <a:xfrm>
            <a:off x="777067" y="1026017"/>
            <a:ext cx="6697002" cy="1509901"/>
          </a:xfrm>
          <a:prstGeom prst="rect">
            <a:avLst/>
          </a:prstGeom>
          <a:solidFill>
            <a:schemeClr val="accent5">
              <a:lumMod val="20000"/>
              <a:lumOff val="80000"/>
            </a:schemeClr>
          </a:solidFill>
          <a:ln w="38100">
            <a:solidFill>
              <a:schemeClr val="accent5">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re 1"/>
          <p:cNvSpPr>
            <a:spLocks noGrp="1"/>
          </p:cNvSpPr>
          <p:nvPr>
            <p:ph type="title"/>
          </p:nvPr>
        </p:nvSpPr>
        <p:spPr>
          <a:xfrm>
            <a:off x="838200" y="31016"/>
            <a:ext cx="10515600" cy="1325563"/>
          </a:xfrm>
        </p:spPr>
        <p:txBody>
          <a:bodyPr/>
          <a:lstStyle/>
          <a:p>
            <a:r>
              <a:rPr lang="fr-CH" dirty="0"/>
              <a:t>The dose in radiologie</a:t>
            </a:r>
            <a:endParaRPr lang="de-CH" dirty="0"/>
          </a:p>
        </p:txBody>
      </p:sp>
      <p:grpSp>
        <p:nvGrpSpPr>
          <p:cNvPr id="4" name="Groupe 3"/>
          <p:cNvGrpSpPr/>
          <p:nvPr/>
        </p:nvGrpSpPr>
        <p:grpSpPr>
          <a:xfrm>
            <a:off x="777067" y="1092813"/>
            <a:ext cx="4093871" cy="1386706"/>
            <a:chOff x="7024285" y="1519424"/>
            <a:chExt cx="5023971" cy="1661828"/>
          </a:xfrm>
        </p:grpSpPr>
        <p:sp>
          <p:nvSpPr>
            <p:cNvPr id="5" name="Rectangle 4"/>
            <p:cNvSpPr/>
            <p:nvPr/>
          </p:nvSpPr>
          <p:spPr>
            <a:xfrm>
              <a:off x="7099307" y="1519424"/>
              <a:ext cx="3616318" cy="164198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ZoneTexte 5"/>
            <p:cNvSpPr txBox="1"/>
            <p:nvPr/>
          </p:nvSpPr>
          <p:spPr>
            <a:xfrm>
              <a:off x="7024285" y="2738645"/>
              <a:ext cx="5023971" cy="442607"/>
            </a:xfrm>
            <a:prstGeom prst="rect">
              <a:avLst/>
            </a:prstGeom>
            <a:noFill/>
          </p:spPr>
          <p:txBody>
            <a:bodyPr wrap="square" rtlCol="0">
              <a:spAutoFit/>
            </a:bodyPr>
            <a:lstStyle/>
            <a:p>
              <a:r>
                <a:rPr lang="fr-CH" dirty="0">
                  <a:solidFill>
                    <a:schemeClr val="bg1">
                      <a:lumMod val="75000"/>
                    </a:schemeClr>
                  </a:solidFill>
                </a:rPr>
                <a:t>Mass </a:t>
              </a:r>
              <a:r>
                <a:rPr lang="fr-CH" dirty="0" err="1">
                  <a:solidFill>
                    <a:schemeClr val="bg1">
                      <a:lumMod val="75000"/>
                    </a:schemeClr>
                  </a:solidFill>
                </a:rPr>
                <a:t>element</a:t>
              </a:r>
              <a:endParaRPr lang="de-CH" dirty="0">
                <a:solidFill>
                  <a:schemeClr val="bg1">
                    <a:lumMod val="75000"/>
                  </a:schemeClr>
                </a:solidFill>
              </a:endParaRPr>
            </a:p>
          </p:txBody>
        </p:sp>
      </p:grpSp>
      <p:grpSp>
        <p:nvGrpSpPr>
          <p:cNvPr id="7" name="Groupe 6"/>
          <p:cNvGrpSpPr/>
          <p:nvPr/>
        </p:nvGrpSpPr>
        <p:grpSpPr>
          <a:xfrm>
            <a:off x="980492" y="1092813"/>
            <a:ext cx="2601103" cy="1087681"/>
            <a:chOff x="6876859" y="837628"/>
            <a:chExt cx="2924882" cy="1505934"/>
          </a:xfrm>
        </p:grpSpPr>
        <p:sp>
          <p:nvSpPr>
            <p:cNvPr id="8" name="Explosion 1 7"/>
            <p:cNvSpPr/>
            <p:nvPr/>
          </p:nvSpPr>
          <p:spPr>
            <a:xfrm>
              <a:off x="6876859" y="837628"/>
              <a:ext cx="2924882" cy="1505934"/>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ZoneTexte 8"/>
            <p:cNvSpPr txBox="1"/>
            <p:nvPr/>
          </p:nvSpPr>
          <p:spPr>
            <a:xfrm>
              <a:off x="7193947" y="1232142"/>
              <a:ext cx="2607794" cy="511354"/>
            </a:xfrm>
            <a:prstGeom prst="rect">
              <a:avLst/>
            </a:prstGeom>
            <a:noFill/>
          </p:spPr>
          <p:txBody>
            <a:bodyPr wrap="square" rtlCol="0">
              <a:spAutoFit/>
            </a:bodyPr>
            <a:lstStyle/>
            <a:p>
              <a:r>
                <a:rPr lang="fr-CH" b="1" dirty="0" err="1"/>
                <a:t>Deposit</a:t>
              </a:r>
              <a:r>
                <a:rPr lang="fr-CH" b="1" dirty="0"/>
                <a:t> of </a:t>
              </a:r>
              <a:r>
                <a:rPr lang="fr-CH" b="1" dirty="0" err="1"/>
                <a:t>energy</a:t>
              </a:r>
              <a:r>
                <a:rPr lang="fr-CH" b="1" dirty="0"/>
                <a:t> [J] </a:t>
              </a:r>
              <a:endParaRPr lang="de-CH" b="1" dirty="0"/>
            </a:p>
          </p:txBody>
        </p:sp>
      </p:grpSp>
      <p:sp>
        <p:nvSpPr>
          <p:cNvPr id="10" name="Ellipse 9"/>
          <p:cNvSpPr/>
          <p:nvPr/>
        </p:nvSpPr>
        <p:spPr>
          <a:xfrm>
            <a:off x="7934872" y="1092277"/>
            <a:ext cx="3700915" cy="1154477"/>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b="1" dirty="0" err="1">
                <a:solidFill>
                  <a:schemeClr val="bg1">
                    <a:lumMod val="65000"/>
                  </a:schemeClr>
                </a:solidFill>
              </a:rPr>
              <a:t>Absorbed</a:t>
            </a:r>
            <a:r>
              <a:rPr lang="fr-CH" sz="2000" b="1" dirty="0">
                <a:solidFill>
                  <a:schemeClr val="bg1">
                    <a:lumMod val="65000"/>
                  </a:schemeClr>
                </a:solidFill>
              </a:rPr>
              <a:t> radiation Dose</a:t>
            </a:r>
          </a:p>
        </p:txBody>
      </p:sp>
      <p:sp>
        <p:nvSpPr>
          <p:cNvPr id="11" name="Rectangle 10"/>
          <p:cNvSpPr/>
          <p:nvPr/>
        </p:nvSpPr>
        <p:spPr>
          <a:xfrm>
            <a:off x="3360740" y="1087020"/>
            <a:ext cx="4605353" cy="984885"/>
          </a:xfrm>
          <a:prstGeom prst="rect">
            <a:avLst/>
          </a:prstGeom>
        </p:spPr>
        <p:txBody>
          <a:bodyPr wrap="square">
            <a:spAutoFit/>
          </a:bodyPr>
          <a:lstStyle/>
          <a:p>
            <a:pPr lvl="1"/>
            <a:r>
              <a:rPr lang="fr-FR" sz="2000" b="1" u="sng" dirty="0"/>
              <a:t>Physical </a:t>
            </a:r>
            <a:r>
              <a:rPr lang="fr-FR" sz="2000" b="1" u="sng" dirty="0" err="1"/>
              <a:t>quantity</a:t>
            </a:r>
            <a:endParaRPr lang="fr-FR" sz="2000" b="1" u="sng" dirty="0"/>
          </a:p>
          <a:p>
            <a:pPr lvl="1"/>
            <a:r>
              <a:rPr lang="fr-FR" sz="2000" b="1" dirty="0" err="1">
                <a:solidFill>
                  <a:schemeClr val="accent5">
                    <a:lumMod val="75000"/>
                  </a:schemeClr>
                </a:solidFill>
              </a:rPr>
              <a:t>Absorbed</a:t>
            </a:r>
            <a:r>
              <a:rPr lang="fr-FR" sz="2000" b="1" dirty="0">
                <a:solidFill>
                  <a:schemeClr val="accent5">
                    <a:lumMod val="75000"/>
                  </a:schemeClr>
                </a:solidFill>
              </a:rPr>
              <a:t> Dose </a:t>
            </a:r>
            <a:r>
              <a:rPr lang="fr-FR" sz="2000" dirty="0"/>
              <a:t>: D (gray : Gy)</a:t>
            </a:r>
          </a:p>
          <a:p>
            <a:pPr lvl="1"/>
            <a:r>
              <a:rPr lang="fr-FR" dirty="0" err="1"/>
              <a:t>Energy</a:t>
            </a:r>
            <a:r>
              <a:rPr lang="fr-FR" dirty="0"/>
              <a:t> per unit mass (J/kg)</a:t>
            </a:r>
          </a:p>
        </p:txBody>
      </p:sp>
      <p:grpSp>
        <p:nvGrpSpPr>
          <p:cNvPr id="15" name="Groupe 14"/>
          <p:cNvGrpSpPr/>
          <p:nvPr/>
        </p:nvGrpSpPr>
        <p:grpSpPr>
          <a:xfrm>
            <a:off x="1575373" y="3652500"/>
            <a:ext cx="1118803" cy="630633"/>
            <a:chOff x="8391687" y="5655556"/>
            <a:chExt cx="1118803" cy="630633"/>
          </a:xfrm>
        </p:grpSpPr>
        <p:sp>
          <p:nvSpPr>
            <p:cNvPr id="12" name="ZoneTexte 11"/>
            <p:cNvSpPr txBox="1"/>
            <p:nvPr/>
          </p:nvSpPr>
          <p:spPr>
            <a:xfrm>
              <a:off x="8508948" y="5655556"/>
              <a:ext cx="1001542" cy="523220"/>
            </a:xfrm>
            <a:prstGeom prst="rect">
              <a:avLst/>
            </a:prstGeom>
            <a:solidFill>
              <a:schemeClr val="bg1"/>
            </a:solidFill>
            <a:ln>
              <a:solidFill>
                <a:schemeClr val="tx1"/>
              </a:solidFill>
            </a:ln>
          </p:spPr>
          <p:txBody>
            <a:bodyPr wrap="square" rtlCol="0">
              <a:spAutoFit/>
            </a:bodyPr>
            <a:lstStyle/>
            <a:p>
              <a:pPr algn="ctr"/>
              <a:r>
                <a:rPr lang="fr-CH" sz="2800" b="1">
                  <a:solidFill>
                    <a:schemeClr val="bg1"/>
                  </a:solidFill>
                  <a:latin typeface="Century Schoolbook" panose="02040604050505020304" pitchFamily="18" charset="0"/>
                </a:rPr>
                <a:t>D</a:t>
              </a:r>
              <a:r>
                <a:rPr lang="fr-CH" sz="2800" b="1" baseline="-25000">
                  <a:solidFill>
                    <a:schemeClr val="bg1"/>
                  </a:solidFill>
                  <a:latin typeface="Century Schoolbook" panose="02040604050505020304" pitchFamily="18" charset="0"/>
                </a:rPr>
                <a:t>T,R</a:t>
              </a:r>
            </a:p>
          </p:txBody>
        </p:sp>
        <p:sp>
          <p:nvSpPr>
            <p:cNvPr id="13" name="ZoneTexte 12"/>
            <p:cNvSpPr txBox="1"/>
            <p:nvPr/>
          </p:nvSpPr>
          <p:spPr>
            <a:xfrm>
              <a:off x="8445407" y="5701513"/>
              <a:ext cx="1001542" cy="523220"/>
            </a:xfrm>
            <a:prstGeom prst="rect">
              <a:avLst/>
            </a:prstGeom>
            <a:solidFill>
              <a:schemeClr val="bg1"/>
            </a:solidFill>
            <a:ln>
              <a:solidFill>
                <a:schemeClr val="tx1"/>
              </a:solidFill>
            </a:ln>
          </p:spPr>
          <p:txBody>
            <a:bodyPr wrap="square" rtlCol="0">
              <a:spAutoFit/>
            </a:bodyPr>
            <a:lstStyle/>
            <a:p>
              <a:pPr algn="ctr"/>
              <a:r>
                <a:rPr lang="fr-CH" sz="2800" b="1">
                  <a:solidFill>
                    <a:schemeClr val="bg1"/>
                  </a:solidFill>
                  <a:latin typeface="Century Schoolbook" panose="02040604050505020304" pitchFamily="18" charset="0"/>
                </a:rPr>
                <a:t>D</a:t>
              </a:r>
              <a:r>
                <a:rPr lang="fr-CH" sz="2800" b="1" baseline="-25000">
                  <a:solidFill>
                    <a:schemeClr val="bg1"/>
                  </a:solidFill>
                  <a:latin typeface="Century Schoolbook" panose="02040604050505020304" pitchFamily="18" charset="0"/>
                </a:rPr>
                <a:t>T,R</a:t>
              </a:r>
            </a:p>
          </p:txBody>
        </p:sp>
        <p:sp>
          <p:nvSpPr>
            <p:cNvPr id="14" name="ZoneTexte 13"/>
            <p:cNvSpPr txBox="1"/>
            <p:nvPr/>
          </p:nvSpPr>
          <p:spPr>
            <a:xfrm>
              <a:off x="8391687" y="5762969"/>
              <a:ext cx="1001542" cy="523220"/>
            </a:xfrm>
            <a:prstGeom prst="rect">
              <a:avLst/>
            </a:prstGeom>
            <a:solidFill>
              <a:schemeClr val="bg1"/>
            </a:solidFill>
            <a:ln>
              <a:solidFill>
                <a:schemeClr val="tx1"/>
              </a:solidFill>
            </a:ln>
          </p:spPr>
          <p:txBody>
            <a:bodyPr wrap="square" rtlCol="0">
              <a:spAutoFit/>
            </a:bodyPr>
            <a:lstStyle/>
            <a:p>
              <a:pPr algn="ctr"/>
              <a:r>
                <a:rPr lang="fr-CH" sz="2800" b="1" dirty="0"/>
                <a:t>H</a:t>
              </a:r>
              <a:r>
                <a:rPr lang="fr-CH" sz="2800" b="1" baseline="-25000" dirty="0"/>
                <a:t>T</a:t>
              </a:r>
            </a:p>
          </p:txBody>
        </p:sp>
      </p:grpSp>
      <p:sp>
        <p:nvSpPr>
          <p:cNvPr id="22" name="ZoneTexte 21"/>
          <p:cNvSpPr txBox="1"/>
          <p:nvPr/>
        </p:nvSpPr>
        <p:spPr>
          <a:xfrm>
            <a:off x="2414199" y="2650916"/>
            <a:ext cx="4378893" cy="338554"/>
          </a:xfrm>
          <a:prstGeom prst="rect">
            <a:avLst/>
          </a:prstGeom>
          <a:noFill/>
        </p:spPr>
        <p:txBody>
          <a:bodyPr wrap="square" rtlCol="0">
            <a:spAutoFit/>
          </a:bodyPr>
          <a:lstStyle/>
          <a:p>
            <a:r>
              <a:rPr lang="fr-CH" sz="1600" dirty="0" err="1"/>
              <a:t>Weighting</a:t>
            </a:r>
            <a:r>
              <a:rPr lang="fr-CH" sz="1600" dirty="0"/>
              <a:t> </a:t>
            </a:r>
            <a:r>
              <a:rPr lang="fr-CH" sz="1600" dirty="0" err="1"/>
              <a:t>factors</a:t>
            </a:r>
            <a:r>
              <a:rPr lang="fr-CH" sz="1600" dirty="0"/>
              <a:t> for radiation</a:t>
            </a:r>
            <a:endParaRPr lang="fr-CH" dirty="0"/>
          </a:p>
        </p:txBody>
      </p:sp>
      <p:sp>
        <p:nvSpPr>
          <p:cNvPr id="27" name="Flèche droite 26"/>
          <p:cNvSpPr/>
          <p:nvPr/>
        </p:nvSpPr>
        <p:spPr>
          <a:xfrm rot="5400000">
            <a:off x="1655229" y="2559867"/>
            <a:ext cx="996387" cy="1098332"/>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400">
              <a:solidFill>
                <a:schemeClr val="bg1"/>
              </a:solidFill>
              <a:latin typeface="Century Schoolbook" panose="02040604050505020304" pitchFamily="18" charset="0"/>
            </a:endParaRPr>
          </a:p>
        </p:txBody>
      </p:sp>
      <p:sp>
        <p:nvSpPr>
          <p:cNvPr id="28" name="ZoneTexte 27"/>
          <p:cNvSpPr txBox="1"/>
          <p:nvPr/>
        </p:nvSpPr>
        <p:spPr>
          <a:xfrm>
            <a:off x="1701047" y="2880933"/>
            <a:ext cx="904750" cy="523220"/>
          </a:xfrm>
          <a:prstGeom prst="rect">
            <a:avLst/>
          </a:prstGeom>
          <a:noFill/>
          <a:ln>
            <a:noFill/>
          </a:ln>
        </p:spPr>
        <p:txBody>
          <a:bodyPr wrap="square" rtlCol="0">
            <a:spAutoFit/>
          </a:bodyPr>
          <a:lstStyle/>
          <a:p>
            <a:pPr algn="ctr"/>
            <a:r>
              <a:rPr lang="fr-CH" sz="2800" b="1" dirty="0">
                <a:solidFill>
                  <a:schemeClr val="bg1"/>
                </a:solidFill>
              </a:rPr>
              <a:t>W</a:t>
            </a:r>
            <a:r>
              <a:rPr lang="fr-CH" sz="2800" b="1" baseline="-25000" dirty="0">
                <a:solidFill>
                  <a:schemeClr val="bg1"/>
                </a:solidFill>
              </a:rPr>
              <a:t>R</a:t>
            </a:r>
          </a:p>
        </p:txBody>
      </p:sp>
      <p:sp>
        <p:nvSpPr>
          <p:cNvPr id="29" name="Rectangle 28"/>
          <p:cNvSpPr/>
          <p:nvPr/>
        </p:nvSpPr>
        <p:spPr>
          <a:xfrm>
            <a:off x="2294434" y="3585522"/>
            <a:ext cx="5259340" cy="707886"/>
          </a:xfrm>
          <a:prstGeom prst="rect">
            <a:avLst/>
          </a:prstGeom>
        </p:spPr>
        <p:txBody>
          <a:bodyPr wrap="square">
            <a:spAutoFit/>
          </a:bodyPr>
          <a:lstStyle/>
          <a:p>
            <a:pPr lvl="1"/>
            <a:r>
              <a:rPr lang="fr-FR" sz="2000" b="1" u="sng" dirty="0" err="1"/>
              <a:t>Quantity</a:t>
            </a:r>
            <a:r>
              <a:rPr lang="fr-FR" sz="2000" b="1" u="sng" dirty="0"/>
              <a:t> of </a:t>
            </a:r>
            <a:r>
              <a:rPr lang="fr-FR" sz="2000" b="1" u="sng" dirty="0" err="1"/>
              <a:t>biological</a:t>
            </a:r>
            <a:r>
              <a:rPr lang="fr-FR" sz="2000" b="1" u="sng" dirty="0"/>
              <a:t> </a:t>
            </a:r>
            <a:r>
              <a:rPr lang="fr-FR" sz="2000" b="1" u="sng" dirty="0" err="1"/>
              <a:t>effects</a:t>
            </a:r>
            <a:endParaRPr lang="fr-FR" sz="2000" b="1" u="sng" dirty="0"/>
          </a:p>
          <a:p>
            <a:pPr lvl="1"/>
            <a:r>
              <a:rPr lang="fr-FR" sz="2000" b="1" dirty="0">
                <a:solidFill>
                  <a:schemeClr val="accent5">
                    <a:lumMod val="75000"/>
                  </a:schemeClr>
                </a:solidFill>
              </a:rPr>
              <a:t>Equivalent Dose </a:t>
            </a:r>
            <a:r>
              <a:rPr lang="fr-FR" sz="2000" dirty="0"/>
              <a:t>H</a:t>
            </a:r>
            <a:r>
              <a:rPr lang="fr-FR" sz="2000" baseline="-25000" dirty="0"/>
              <a:t>T</a:t>
            </a:r>
            <a:r>
              <a:rPr lang="fr-FR" sz="2000" dirty="0"/>
              <a:t> = D x </a:t>
            </a:r>
            <a:r>
              <a:rPr lang="fr-FR" sz="2000" dirty="0" err="1"/>
              <a:t>w</a:t>
            </a:r>
            <a:r>
              <a:rPr lang="fr-FR" sz="2000" baseline="-25000" dirty="0" err="1"/>
              <a:t>R</a:t>
            </a:r>
            <a:r>
              <a:rPr lang="fr-FR" sz="2000" dirty="0"/>
              <a:t> (sievert : Sv)</a:t>
            </a:r>
          </a:p>
        </p:txBody>
      </p:sp>
      <p:sp>
        <p:nvSpPr>
          <p:cNvPr id="34" name="Ellipse 33"/>
          <p:cNvSpPr/>
          <p:nvPr/>
        </p:nvSpPr>
        <p:spPr>
          <a:xfrm>
            <a:off x="721508" y="4286816"/>
            <a:ext cx="1081942" cy="988609"/>
          </a:xfrm>
          <a:prstGeom prst="ellipse">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b="1" dirty="0">
                <a:solidFill>
                  <a:schemeClr val="tx1"/>
                </a:solidFill>
                <a:latin typeface="Century Schoolbook" panose="02040604050505020304" pitchFamily="18" charset="0"/>
              </a:rPr>
              <a:t>∑</a:t>
            </a:r>
          </a:p>
        </p:txBody>
      </p:sp>
      <p:sp>
        <p:nvSpPr>
          <p:cNvPr id="35" name="Flèche droite 34"/>
          <p:cNvSpPr/>
          <p:nvPr/>
        </p:nvSpPr>
        <p:spPr>
          <a:xfrm rot="5400000">
            <a:off x="1658716" y="4326434"/>
            <a:ext cx="996386" cy="1098332"/>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400">
              <a:solidFill>
                <a:schemeClr val="bg1"/>
              </a:solidFill>
              <a:latin typeface="Century Schoolbook" panose="02040604050505020304" pitchFamily="18" charset="0"/>
            </a:endParaRPr>
          </a:p>
        </p:txBody>
      </p:sp>
      <p:sp>
        <p:nvSpPr>
          <p:cNvPr id="36" name="ZoneTexte 35"/>
          <p:cNvSpPr txBox="1"/>
          <p:nvPr/>
        </p:nvSpPr>
        <p:spPr>
          <a:xfrm>
            <a:off x="1711741" y="4613571"/>
            <a:ext cx="904750" cy="523220"/>
          </a:xfrm>
          <a:prstGeom prst="rect">
            <a:avLst/>
          </a:prstGeom>
          <a:noFill/>
          <a:ln>
            <a:noFill/>
          </a:ln>
        </p:spPr>
        <p:txBody>
          <a:bodyPr wrap="square" rtlCol="0">
            <a:spAutoFit/>
          </a:bodyPr>
          <a:lstStyle/>
          <a:p>
            <a:pPr algn="ctr"/>
            <a:r>
              <a:rPr lang="fr-CH" sz="2800" b="1" dirty="0">
                <a:solidFill>
                  <a:schemeClr val="bg1"/>
                </a:solidFill>
              </a:rPr>
              <a:t>W</a:t>
            </a:r>
            <a:r>
              <a:rPr lang="fr-CH" sz="2800" b="1" baseline="-25000" dirty="0">
                <a:solidFill>
                  <a:schemeClr val="bg1"/>
                </a:solidFill>
              </a:rPr>
              <a:t>T</a:t>
            </a:r>
          </a:p>
        </p:txBody>
      </p:sp>
      <p:sp>
        <p:nvSpPr>
          <p:cNvPr id="37" name="ZoneTexte 36"/>
          <p:cNvSpPr txBox="1"/>
          <p:nvPr/>
        </p:nvSpPr>
        <p:spPr>
          <a:xfrm>
            <a:off x="2414654" y="4586100"/>
            <a:ext cx="4585855" cy="338554"/>
          </a:xfrm>
          <a:prstGeom prst="rect">
            <a:avLst/>
          </a:prstGeom>
          <a:noFill/>
        </p:spPr>
        <p:txBody>
          <a:bodyPr wrap="square" rtlCol="0">
            <a:spAutoFit/>
          </a:bodyPr>
          <a:lstStyle/>
          <a:p>
            <a:r>
              <a:rPr lang="fr-CH" sz="1600" dirty="0" err="1"/>
              <a:t>Weighting</a:t>
            </a:r>
            <a:r>
              <a:rPr lang="fr-CH" sz="1600" dirty="0"/>
              <a:t> </a:t>
            </a:r>
            <a:r>
              <a:rPr lang="fr-CH" sz="1600" dirty="0" err="1"/>
              <a:t>factors</a:t>
            </a:r>
            <a:r>
              <a:rPr lang="fr-CH" sz="1600" dirty="0"/>
              <a:t> for tissues</a:t>
            </a:r>
            <a:endParaRPr lang="fr-CH" dirty="0"/>
          </a:p>
        </p:txBody>
      </p:sp>
      <p:sp>
        <p:nvSpPr>
          <p:cNvPr id="41" name="Rectangle 40"/>
          <p:cNvSpPr/>
          <p:nvPr/>
        </p:nvSpPr>
        <p:spPr>
          <a:xfrm>
            <a:off x="2152718" y="5352611"/>
            <a:ext cx="5376910" cy="1015663"/>
          </a:xfrm>
          <a:prstGeom prst="rect">
            <a:avLst/>
          </a:prstGeom>
        </p:spPr>
        <p:txBody>
          <a:bodyPr wrap="square">
            <a:spAutoFit/>
          </a:bodyPr>
          <a:lstStyle/>
          <a:p>
            <a:pPr lvl="1"/>
            <a:r>
              <a:rPr lang="fr-FR" sz="2000" b="1" u="sng" dirty="0" err="1"/>
              <a:t>Quantity</a:t>
            </a:r>
            <a:r>
              <a:rPr lang="fr-FR" sz="2000" b="1" u="sng" dirty="0"/>
              <a:t> </a:t>
            </a:r>
            <a:r>
              <a:rPr lang="fr-FR" sz="2000" b="1" u="sng" dirty="0" err="1"/>
              <a:t>taking</a:t>
            </a:r>
            <a:r>
              <a:rPr lang="fr-FR" sz="2000" b="1" u="sng" dirty="0"/>
              <a:t> </a:t>
            </a:r>
            <a:r>
              <a:rPr lang="fr-FR" sz="2000" b="1" u="sng" dirty="0" err="1"/>
              <a:t>into</a:t>
            </a:r>
            <a:r>
              <a:rPr lang="fr-FR" sz="2000" b="1" u="sng" dirty="0"/>
              <a:t> </a:t>
            </a:r>
            <a:r>
              <a:rPr lang="fr-FR" sz="2000" b="1" u="sng" dirty="0" err="1"/>
              <a:t>account</a:t>
            </a:r>
            <a:r>
              <a:rPr lang="fr-FR" sz="2000" b="1" u="sng" dirty="0"/>
              <a:t> </a:t>
            </a:r>
            <a:r>
              <a:rPr lang="fr-FR" sz="2000" b="1" u="sng" dirty="0" err="1"/>
              <a:t>radiosensitivity</a:t>
            </a:r>
            <a:r>
              <a:rPr lang="fr-FR" sz="2000" b="1" u="sng" dirty="0"/>
              <a:t> of </a:t>
            </a:r>
            <a:r>
              <a:rPr lang="fr-FR" sz="2000" b="1" u="sng" dirty="0" err="1"/>
              <a:t>organs</a:t>
            </a:r>
            <a:endParaRPr lang="fr-FR" sz="2000" b="1" u="sng" dirty="0"/>
          </a:p>
          <a:p>
            <a:pPr lvl="1"/>
            <a:r>
              <a:rPr lang="fr-FR" sz="2000" b="1" dirty="0">
                <a:solidFill>
                  <a:schemeClr val="accent5">
                    <a:lumMod val="75000"/>
                  </a:schemeClr>
                </a:solidFill>
              </a:rPr>
              <a:t>Effective Dose </a:t>
            </a:r>
            <a:r>
              <a:rPr lang="fr-FR" sz="2000" dirty="0"/>
              <a:t>E = </a:t>
            </a:r>
            <a:r>
              <a:rPr lang="fr-FR" sz="2000" dirty="0">
                <a:latin typeface="Symbol" pitchFamily="18" charset="2"/>
              </a:rPr>
              <a:t>S</a:t>
            </a:r>
            <a:r>
              <a:rPr lang="fr-FR" sz="2000" dirty="0"/>
              <a:t> </a:t>
            </a:r>
            <a:r>
              <a:rPr lang="fr-FR" sz="2000" dirty="0" err="1"/>
              <a:t>H</a:t>
            </a:r>
            <a:r>
              <a:rPr lang="fr-FR" sz="2000" baseline="-25000" dirty="0" err="1"/>
              <a:t>T</a:t>
            </a:r>
            <a:r>
              <a:rPr lang="fr-FR" sz="2000" dirty="0" err="1"/>
              <a:t>w</a:t>
            </a:r>
            <a:r>
              <a:rPr lang="fr-FR" sz="2000" baseline="-25000" dirty="0" err="1"/>
              <a:t>T</a:t>
            </a:r>
            <a:r>
              <a:rPr lang="fr-FR" sz="2000" dirty="0"/>
              <a:t> (sievert : Sv)</a:t>
            </a:r>
          </a:p>
        </p:txBody>
      </p:sp>
      <p:sp>
        <p:nvSpPr>
          <p:cNvPr id="45" name="ZoneTexte 44"/>
          <p:cNvSpPr txBox="1"/>
          <p:nvPr/>
        </p:nvSpPr>
        <p:spPr>
          <a:xfrm>
            <a:off x="1570934" y="5651761"/>
            <a:ext cx="1001542" cy="523220"/>
          </a:xfrm>
          <a:prstGeom prst="rect">
            <a:avLst/>
          </a:prstGeom>
          <a:solidFill>
            <a:schemeClr val="bg1"/>
          </a:solidFill>
          <a:ln>
            <a:solidFill>
              <a:schemeClr val="tx1"/>
            </a:solidFill>
          </a:ln>
        </p:spPr>
        <p:txBody>
          <a:bodyPr wrap="square" rtlCol="0">
            <a:spAutoFit/>
          </a:bodyPr>
          <a:lstStyle/>
          <a:p>
            <a:pPr algn="ctr"/>
            <a:r>
              <a:rPr lang="fr-CH" sz="2800" b="1" dirty="0"/>
              <a:t>E</a:t>
            </a:r>
            <a:endParaRPr lang="fr-CH" sz="2800" b="1" baseline="-25000" dirty="0"/>
          </a:p>
        </p:txBody>
      </p:sp>
      <p:sp>
        <p:nvSpPr>
          <p:cNvPr id="46" name="ZoneTexte 45"/>
          <p:cNvSpPr txBox="1"/>
          <p:nvPr/>
        </p:nvSpPr>
        <p:spPr>
          <a:xfrm>
            <a:off x="9351122" y="2341402"/>
            <a:ext cx="904750" cy="523220"/>
          </a:xfrm>
          <a:prstGeom prst="rect">
            <a:avLst/>
          </a:prstGeom>
          <a:solidFill>
            <a:schemeClr val="bg1"/>
          </a:solidFill>
          <a:ln>
            <a:solidFill>
              <a:schemeClr val="tx1"/>
            </a:solidFill>
          </a:ln>
        </p:spPr>
        <p:txBody>
          <a:bodyPr wrap="square" rtlCol="0">
            <a:spAutoFit/>
          </a:bodyPr>
          <a:lstStyle/>
          <a:p>
            <a:pPr algn="ctr"/>
            <a:r>
              <a:rPr lang="fr-CH" sz="2800" b="1" dirty="0"/>
              <a:t>D</a:t>
            </a:r>
            <a:r>
              <a:rPr lang="fr-CH" sz="2800" b="1" baseline="-25000" dirty="0"/>
              <a:t>R</a:t>
            </a:r>
          </a:p>
        </p:txBody>
      </p:sp>
      <p:sp>
        <p:nvSpPr>
          <p:cNvPr id="47" name="ZoneTexte 46"/>
          <p:cNvSpPr txBox="1"/>
          <p:nvPr/>
        </p:nvSpPr>
        <p:spPr>
          <a:xfrm>
            <a:off x="8438994" y="2880933"/>
            <a:ext cx="2803804" cy="369332"/>
          </a:xfrm>
          <a:prstGeom prst="rect">
            <a:avLst/>
          </a:prstGeom>
          <a:noFill/>
        </p:spPr>
        <p:txBody>
          <a:bodyPr wrap="square" rtlCol="0">
            <a:spAutoFit/>
          </a:bodyPr>
          <a:lstStyle/>
          <a:p>
            <a:pPr algn="ctr"/>
            <a:r>
              <a:rPr lang="fr-CH" dirty="0"/>
              <a:t>One </a:t>
            </a:r>
            <a:r>
              <a:rPr lang="fr-CH" dirty="0" err="1"/>
              <a:t>measure</a:t>
            </a:r>
            <a:r>
              <a:rPr lang="fr-CH" dirty="0"/>
              <a:t> point</a:t>
            </a:r>
          </a:p>
        </p:txBody>
      </p:sp>
      <p:sp>
        <p:nvSpPr>
          <p:cNvPr id="48" name="Flèche droite 47"/>
          <p:cNvSpPr/>
          <p:nvPr/>
        </p:nvSpPr>
        <p:spPr>
          <a:xfrm rot="5400000">
            <a:off x="9334763" y="3210643"/>
            <a:ext cx="996386" cy="1098332"/>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400">
              <a:solidFill>
                <a:schemeClr val="bg1"/>
              </a:solidFill>
              <a:latin typeface="Century Schoolbook" panose="02040604050505020304" pitchFamily="18" charset="0"/>
            </a:endParaRPr>
          </a:p>
        </p:txBody>
      </p:sp>
      <p:sp>
        <p:nvSpPr>
          <p:cNvPr id="49" name="ZoneTexte 48"/>
          <p:cNvSpPr txBox="1"/>
          <p:nvPr/>
        </p:nvSpPr>
        <p:spPr>
          <a:xfrm>
            <a:off x="9388171" y="3495459"/>
            <a:ext cx="904750" cy="523220"/>
          </a:xfrm>
          <a:prstGeom prst="rect">
            <a:avLst/>
          </a:prstGeom>
          <a:noFill/>
          <a:ln>
            <a:noFill/>
          </a:ln>
        </p:spPr>
        <p:txBody>
          <a:bodyPr wrap="square" rtlCol="0">
            <a:spAutoFit/>
          </a:bodyPr>
          <a:lstStyle/>
          <a:p>
            <a:pPr algn="ctr"/>
            <a:r>
              <a:rPr lang="fr-CH" sz="2800" b="1" dirty="0">
                <a:solidFill>
                  <a:schemeClr val="bg1"/>
                </a:solidFill>
              </a:rPr>
              <a:t>Q</a:t>
            </a:r>
            <a:r>
              <a:rPr lang="fr-CH" sz="2800" b="1" baseline="-25000" dirty="0">
                <a:solidFill>
                  <a:schemeClr val="bg1"/>
                </a:solidFill>
              </a:rPr>
              <a:t>R</a:t>
            </a:r>
          </a:p>
        </p:txBody>
      </p:sp>
      <p:sp>
        <p:nvSpPr>
          <p:cNvPr id="50" name="ZoneTexte 49"/>
          <p:cNvSpPr txBox="1"/>
          <p:nvPr/>
        </p:nvSpPr>
        <p:spPr>
          <a:xfrm>
            <a:off x="9879155" y="3437950"/>
            <a:ext cx="2149955" cy="338554"/>
          </a:xfrm>
          <a:prstGeom prst="rect">
            <a:avLst/>
          </a:prstGeom>
          <a:noFill/>
        </p:spPr>
        <p:txBody>
          <a:bodyPr wrap="square" rtlCol="0">
            <a:spAutoFit/>
          </a:bodyPr>
          <a:lstStyle/>
          <a:p>
            <a:pPr algn="ctr"/>
            <a:r>
              <a:rPr lang="fr-CH" sz="1600" dirty="0" err="1"/>
              <a:t>Quality</a:t>
            </a:r>
            <a:r>
              <a:rPr lang="fr-CH" sz="1600" dirty="0"/>
              <a:t> </a:t>
            </a:r>
            <a:r>
              <a:rPr lang="fr-CH" sz="1600" dirty="0" err="1"/>
              <a:t>factors</a:t>
            </a:r>
            <a:endParaRPr lang="fr-CH" dirty="0"/>
          </a:p>
        </p:txBody>
      </p:sp>
      <p:sp>
        <p:nvSpPr>
          <p:cNvPr id="51" name="Ellipse 50"/>
          <p:cNvSpPr/>
          <p:nvPr/>
        </p:nvSpPr>
        <p:spPr>
          <a:xfrm>
            <a:off x="7946830" y="4417862"/>
            <a:ext cx="3769121" cy="580291"/>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err="1">
                <a:solidFill>
                  <a:schemeClr val="tx1"/>
                </a:solidFill>
              </a:rPr>
              <a:t>Measured</a:t>
            </a:r>
            <a:r>
              <a:rPr lang="fr-CH" sz="2000" dirty="0">
                <a:solidFill>
                  <a:schemeClr val="tx1"/>
                </a:solidFill>
              </a:rPr>
              <a:t> Dose</a:t>
            </a:r>
          </a:p>
        </p:txBody>
      </p:sp>
      <p:sp>
        <p:nvSpPr>
          <p:cNvPr id="52" name="Espace réservé du texte 7"/>
          <p:cNvSpPr txBox="1">
            <a:spLocks/>
          </p:cNvSpPr>
          <p:nvPr/>
        </p:nvSpPr>
        <p:spPr>
          <a:xfrm>
            <a:off x="8438994" y="4613572"/>
            <a:ext cx="3492139" cy="1140116"/>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2400" b="0" i="0" kern="1200">
                <a:solidFill>
                  <a:schemeClr val="accent1">
                    <a:lumMod val="60000"/>
                    <a:lumOff val="40000"/>
                  </a:schemeClr>
                </a:solidFill>
                <a:latin typeface="+mj-lt"/>
                <a:ea typeface="+mj-ea"/>
                <a:cs typeface="+mj-cs"/>
              </a:defRPr>
            </a:lvl1pPr>
            <a:lvl2pPr marL="4572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1" i="0" kern="1200">
                <a:solidFill>
                  <a:schemeClr val="tx1"/>
                </a:solidFill>
                <a:latin typeface="+mj-lt"/>
                <a:ea typeface="+mj-ea"/>
                <a:cs typeface="+mj-cs"/>
              </a:defRPr>
            </a:lvl9pPr>
          </a:lstStyle>
          <a:p>
            <a:pPr algn="ctr"/>
            <a:r>
              <a:rPr lang="fr-CH" sz="1800" dirty="0">
                <a:solidFill>
                  <a:schemeClr val="bg1">
                    <a:lumMod val="65000"/>
                  </a:schemeClr>
                </a:solidFill>
                <a:latin typeface="+mn-lt"/>
              </a:rPr>
              <a:t>Local doses</a:t>
            </a:r>
          </a:p>
          <a:p>
            <a:pPr algn="ctr"/>
            <a:r>
              <a:rPr lang="fr-CH" sz="1800" dirty="0">
                <a:solidFill>
                  <a:schemeClr val="bg1">
                    <a:lumMod val="65000"/>
                  </a:schemeClr>
                </a:solidFill>
                <a:latin typeface="+mn-lt"/>
              </a:rPr>
              <a:t>Personnel doses</a:t>
            </a:r>
          </a:p>
        </p:txBody>
      </p:sp>
      <p:pic>
        <p:nvPicPr>
          <p:cNvPr id="53" name="Picture 6" descr="Analyse par activation neutronique : Revue de la littér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65132">
            <a:off x="7658266" y="3142312"/>
            <a:ext cx="1613996" cy="83756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3" descr="cid:2cb1caba-2350-485e-8929-a90058b0a1e3@intranet.chuv"/>
          <p:cNvPicPr>
            <a:picLocks noChangeAspect="1" noChangeArrowheads="1"/>
          </p:cNvPicPr>
          <p:nvPr/>
        </p:nvPicPr>
        <p:blipFill rotWithShape="1">
          <a:blip r:embed="rId4" r:link="rId5" cstate="print">
            <a:extLst>
              <a:ext uri="{28A0092B-C50C-407E-A947-70E740481C1C}">
                <a14:useLocalDpi xmlns:a14="http://schemas.microsoft.com/office/drawing/2010/main" val="0"/>
              </a:ext>
            </a:extLst>
          </a:blip>
          <a:srcRect l="45986" b="7225"/>
          <a:stretch>
            <a:fillRect/>
          </a:stretch>
        </p:blipFill>
        <p:spPr bwMode="auto">
          <a:xfrm rot="3791130">
            <a:off x="10934889" y="2138245"/>
            <a:ext cx="714413" cy="920328"/>
          </a:xfrm>
          <a:prstGeom prst="rect">
            <a:avLst/>
          </a:prstGeom>
          <a:noFill/>
          <a:extLst>
            <a:ext uri="{909E8E84-426E-40DD-AFC4-6F175D3DCCD1}">
              <a14:hiddenFill xmlns:a14="http://schemas.microsoft.com/office/drawing/2010/main">
                <a:solidFill>
                  <a:srgbClr val="FFFFFF"/>
                </a:solidFill>
              </a14:hiddenFill>
            </a:ext>
          </a:extLst>
        </p:spPr>
      </p:pic>
      <p:sp>
        <p:nvSpPr>
          <p:cNvPr id="55" name="Espace réservé du texte 7"/>
          <p:cNvSpPr txBox="1">
            <a:spLocks/>
          </p:cNvSpPr>
          <p:nvPr/>
        </p:nvSpPr>
        <p:spPr>
          <a:xfrm>
            <a:off x="7966093" y="5910164"/>
            <a:ext cx="3730596" cy="373959"/>
          </a:xfrm>
          <a:prstGeom prst="rect">
            <a:avLst/>
          </a:prstGeom>
          <a:solidFill>
            <a:schemeClr val="bg1"/>
          </a:solidFill>
          <a:ln w="57150">
            <a:solidFill>
              <a:schemeClr val="accent1">
                <a:lumMod val="50000"/>
              </a:schemeClr>
            </a:solidFill>
          </a:ln>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2400" b="0" i="0" kern="1200">
                <a:solidFill>
                  <a:schemeClr val="accent1">
                    <a:lumMod val="60000"/>
                    <a:lumOff val="40000"/>
                  </a:schemeClr>
                </a:solidFill>
                <a:latin typeface="+mj-lt"/>
                <a:ea typeface="+mj-ea"/>
                <a:cs typeface="+mj-cs"/>
              </a:defRPr>
            </a:lvl1pPr>
            <a:lvl2pPr marL="4572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1" i="0" kern="1200">
                <a:solidFill>
                  <a:schemeClr val="tx1"/>
                </a:solidFill>
                <a:latin typeface="+mj-lt"/>
                <a:ea typeface="+mj-ea"/>
                <a:cs typeface="+mj-cs"/>
              </a:defRPr>
            </a:lvl9pPr>
          </a:lstStyle>
          <a:p>
            <a:pPr algn="ctr"/>
            <a:r>
              <a:rPr lang="fr-CH" sz="2000" dirty="0">
                <a:solidFill>
                  <a:schemeClr val="tx1"/>
                </a:solidFill>
                <a:latin typeface="+mn-lt"/>
              </a:rPr>
              <a:t>Dose indices</a:t>
            </a:r>
          </a:p>
        </p:txBody>
      </p:sp>
      <p:sp>
        <p:nvSpPr>
          <p:cNvPr id="57" name="Accolade ouvrante 56"/>
          <p:cNvSpPr/>
          <p:nvPr/>
        </p:nvSpPr>
        <p:spPr>
          <a:xfrm>
            <a:off x="7397902" y="4430665"/>
            <a:ext cx="733474" cy="2004901"/>
          </a:xfrm>
          <a:prstGeom prst="leftBrac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58" name="ZoneTexte 57"/>
          <p:cNvSpPr txBox="1"/>
          <p:nvPr/>
        </p:nvSpPr>
        <p:spPr>
          <a:xfrm>
            <a:off x="7766070" y="5211192"/>
            <a:ext cx="1324287" cy="369332"/>
          </a:xfrm>
          <a:prstGeom prst="rect">
            <a:avLst/>
          </a:prstGeom>
          <a:noFill/>
        </p:spPr>
        <p:txBody>
          <a:bodyPr wrap="square" rtlCol="0">
            <a:spAutoFit/>
          </a:bodyPr>
          <a:lstStyle/>
          <a:p>
            <a:r>
              <a:rPr lang="fr-CH" b="1" dirty="0">
                <a:solidFill>
                  <a:schemeClr val="accent4">
                    <a:lumMod val="75000"/>
                  </a:schemeClr>
                </a:solidFill>
              </a:rPr>
              <a:t>Estimation</a:t>
            </a:r>
            <a:endParaRPr lang="de-CH" b="1" dirty="0">
              <a:solidFill>
                <a:schemeClr val="accent4">
                  <a:lumMod val="75000"/>
                </a:schemeClr>
              </a:solidFill>
            </a:endParaRPr>
          </a:p>
        </p:txBody>
      </p:sp>
    </p:spTree>
    <p:extLst>
      <p:ext uri="{BB962C8B-B14F-4D97-AF65-F5344CB8AC3E}">
        <p14:creationId xmlns:p14="http://schemas.microsoft.com/office/powerpoint/2010/main" val="410208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0" grpId="0" animBg="1"/>
      <p:bldP spid="39" grpId="0" animBg="1"/>
      <p:bldP spid="10" grpId="0" animBg="1"/>
      <p:bldP spid="22" grpId="0"/>
      <p:bldP spid="27" grpId="0" animBg="1"/>
      <p:bldP spid="28" grpId="0"/>
      <p:bldP spid="29" grpId="0"/>
      <p:bldP spid="34" grpId="0" animBg="1"/>
      <p:bldP spid="35" grpId="0" animBg="1"/>
      <p:bldP spid="36" grpId="0"/>
      <p:bldP spid="37" grpId="0"/>
      <p:bldP spid="41" grpId="0"/>
      <p:bldP spid="45" grpId="0" animBg="1"/>
      <p:bldP spid="46" grpId="0" animBg="1"/>
      <p:bldP spid="47" grpId="0"/>
      <p:bldP spid="48" grpId="0" animBg="1"/>
      <p:bldP spid="49" grpId="0"/>
      <p:bldP spid="50" grpId="0"/>
      <p:bldP spid="51" grpId="0" animBg="1"/>
      <p:bldP spid="52" grpId="0"/>
      <p:bldP spid="55" grpId="0" animBg="1"/>
      <p:bldP spid="57" grpId="0" animBg="1"/>
      <p:bldP spid="5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2"/>
          <a:stretch>
            <a:fillRect/>
          </a:stretch>
        </p:blipFill>
        <p:spPr>
          <a:xfrm>
            <a:off x="7306213" y="1844824"/>
            <a:ext cx="4315874" cy="4903912"/>
          </a:xfrm>
          <a:prstGeom prst="rect">
            <a:avLst/>
          </a:prstGeom>
        </p:spPr>
      </p:pic>
      <p:sp>
        <p:nvSpPr>
          <p:cNvPr id="15" name="Text Box 24"/>
          <p:cNvSpPr txBox="1">
            <a:spLocks noChangeArrowheads="1"/>
          </p:cNvSpPr>
          <p:nvPr/>
        </p:nvSpPr>
        <p:spPr bwMode="auto">
          <a:xfrm>
            <a:off x="7410870" y="1338492"/>
            <a:ext cx="2234073" cy="461665"/>
          </a:xfrm>
          <a:prstGeom prst="rect">
            <a:avLst/>
          </a:prstGeom>
          <a:solidFill>
            <a:schemeClr val="bg1"/>
          </a:solidFill>
          <a:ln w="12700">
            <a:noFill/>
            <a:miter lim="800000"/>
            <a:headEnd type="none" w="sm" len="sm"/>
            <a:tailEnd type="none" w="sm" len="sm"/>
          </a:ln>
        </p:spPr>
        <p:txBody>
          <a:bodyPr wrap="none">
            <a:spAutoFit/>
          </a:bodyPr>
          <a:lstStyle/>
          <a:p>
            <a:pPr algn="l" eaLnBrk="0" hangingPunct="0"/>
            <a:r>
              <a:rPr lang="fr-FR" sz="2400" dirty="0" err="1"/>
              <a:t>Measured</a:t>
            </a:r>
            <a:r>
              <a:rPr lang="fr-FR" sz="2400" dirty="0"/>
              <a:t> signal</a:t>
            </a:r>
          </a:p>
        </p:txBody>
      </p:sp>
      <p:sp>
        <p:nvSpPr>
          <p:cNvPr id="16" name="Text Box 25"/>
          <p:cNvSpPr txBox="1">
            <a:spLocks noChangeArrowheads="1"/>
          </p:cNvSpPr>
          <p:nvPr/>
        </p:nvSpPr>
        <p:spPr bwMode="auto">
          <a:xfrm>
            <a:off x="10231130" y="1338492"/>
            <a:ext cx="949940" cy="461665"/>
          </a:xfrm>
          <a:prstGeom prst="rect">
            <a:avLst/>
          </a:prstGeom>
          <a:solidFill>
            <a:schemeClr val="bg1"/>
          </a:solidFill>
          <a:ln w="12700">
            <a:noFill/>
            <a:miter lim="800000"/>
            <a:headEnd type="none" w="sm" len="sm"/>
            <a:tailEnd type="none" w="sm" len="sm"/>
          </a:ln>
        </p:spPr>
        <p:txBody>
          <a:bodyPr wrap="none">
            <a:spAutoFit/>
          </a:bodyPr>
          <a:lstStyle/>
          <a:p>
            <a:pPr algn="l" eaLnBrk="0" hangingPunct="0"/>
            <a:r>
              <a:rPr lang="fr-FR" sz="2400" dirty="0"/>
              <a:t>Image</a:t>
            </a:r>
          </a:p>
        </p:txBody>
      </p:sp>
      <p:sp>
        <p:nvSpPr>
          <p:cNvPr id="17" name="Text Box 24"/>
          <p:cNvSpPr txBox="1">
            <a:spLocks noChangeArrowheads="1"/>
          </p:cNvSpPr>
          <p:nvPr/>
        </p:nvSpPr>
        <p:spPr bwMode="auto">
          <a:xfrm>
            <a:off x="9644943" y="6202262"/>
            <a:ext cx="2343975" cy="307777"/>
          </a:xfrm>
          <a:prstGeom prst="rect">
            <a:avLst/>
          </a:prstGeom>
          <a:solidFill>
            <a:schemeClr val="bg1"/>
          </a:solidFill>
          <a:ln w="12700">
            <a:noFill/>
            <a:miter lim="800000"/>
            <a:headEnd type="none" w="sm" len="sm"/>
            <a:tailEnd type="none" w="sm" len="sm"/>
          </a:ln>
        </p:spPr>
        <p:txBody>
          <a:bodyPr wrap="none">
            <a:spAutoFit/>
          </a:bodyPr>
          <a:lstStyle/>
          <a:p>
            <a:pPr algn="l" eaLnBrk="0" hangingPunct="0"/>
            <a:r>
              <a:rPr lang="fr-FR" sz="1400" dirty="0"/>
              <a:t>Dispersion </a:t>
            </a:r>
            <a:r>
              <a:rPr lang="fr-FR" sz="1400" dirty="0" err="1"/>
              <a:t>function</a:t>
            </a:r>
            <a:r>
              <a:rPr lang="fr-FR" sz="1400" dirty="0"/>
              <a:t> of a point</a:t>
            </a:r>
          </a:p>
        </p:txBody>
      </p:sp>
      <p:sp>
        <p:nvSpPr>
          <p:cNvPr id="18" name="Text Box 24"/>
          <p:cNvSpPr txBox="1">
            <a:spLocks noChangeArrowheads="1"/>
          </p:cNvSpPr>
          <p:nvPr/>
        </p:nvSpPr>
        <p:spPr bwMode="auto">
          <a:xfrm>
            <a:off x="9644943" y="6510039"/>
            <a:ext cx="1384546" cy="307777"/>
          </a:xfrm>
          <a:prstGeom prst="rect">
            <a:avLst/>
          </a:prstGeom>
          <a:solidFill>
            <a:schemeClr val="bg1"/>
          </a:solidFill>
          <a:ln w="12700">
            <a:noFill/>
            <a:miter lim="800000"/>
            <a:headEnd type="none" w="sm" len="sm"/>
            <a:tailEnd type="none" w="sm" len="sm"/>
          </a:ln>
        </p:spPr>
        <p:txBody>
          <a:bodyPr wrap="none">
            <a:spAutoFit/>
          </a:bodyPr>
          <a:lstStyle/>
          <a:p>
            <a:pPr algn="l" eaLnBrk="0" hangingPunct="0"/>
            <a:r>
              <a:rPr lang="fr-FR" sz="1400" dirty="0" err="1"/>
              <a:t>Measured</a:t>
            </a:r>
            <a:r>
              <a:rPr lang="fr-FR" sz="1400" dirty="0"/>
              <a:t> signal</a:t>
            </a:r>
          </a:p>
        </p:txBody>
      </p:sp>
      <p:sp>
        <p:nvSpPr>
          <p:cNvPr id="10" name="Titre 1"/>
          <p:cNvSpPr>
            <a:spLocks noGrp="1"/>
          </p:cNvSpPr>
          <p:nvPr>
            <p:ph type="title"/>
          </p:nvPr>
        </p:nvSpPr>
        <p:spPr>
          <a:xfrm>
            <a:off x="190500" y="365125"/>
            <a:ext cx="10515600" cy="1325563"/>
          </a:xfrm>
        </p:spPr>
        <p:txBody>
          <a:bodyPr/>
          <a:lstStyle/>
          <a:p>
            <a:r>
              <a:rPr lang="fr-CH" b="1" dirty="0">
                <a:solidFill>
                  <a:schemeClr val="accent4"/>
                </a:solidFill>
              </a:rPr>
              <a:t>Spatial </a:t>
            </a:r>
            <a:r>
              <a:rPr lang="fr-CH" b="1" dirty="0" err="1">
                <a:solidFill>
                  <a:schemeClr val="accent4"/>
                </a:solidFill>
              </a:rPr>
              <a:t>resolution</a:t>
            </a:r>
            <a:endParaRPr lang="de-CH" b="1" dirty="0">
              <a:solidFill>
                <a:schemeClr val="accent4"/>
              </a:solidFill>
            </a:endParaRPr>
          </a:p>
        </p:txBody>
      </p:sp>
      <p:sp>
        <p:nvSpPr>
          <p:cNvPr id="11" name="Espace réservé du contenu 2"/>
          <p:cNvSpPr txBox="1">
            <a:spLocks/>
          </p:cNvSpPr>
          <p:nvPr/>
        </p:nvSpPr>
        <p:spPr>
          <a:xfrm>
            <a:off x="468612" y="3152777"/>
            <a:ext cx="5410200" cy="311943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dirty="0" err="1">
                <a:sym typeface="Wingdings" panose="05000000000000000000" pitchFamily="2" charset="2"/>
              </a:rPr>
              <a:t>Definition</a:t>
            </a:r>
            <a:r>
              <a:rPr lang="fr-CH" dirty="0">
                <a:sym typeface="Wingdings" panose="05000000000000000000" pitchFamily="2" charset="2"/>
              </a:rPr>
              <a:t>: </a:t>
            </a:r>
            <a:r>
              <a:rPr lang="fr-CH" b="1" dirty="0" err="1">
                <a:solidFill>
                  <a:schemeClr val="accent3">
                    <a:lumMod val="75000"/>
                  </a:schemeClr>
                </a:solidFill>
                <a:sym typeface="Wingdings" panose="05000000000000000000" pitchFamily="2" charset="2"/>
              </a:rPr>
              <a:t>ability</a:t>
            </a:r>
            <a:r>
              <a:rPr lang="fr-CH" b="1" dirty="0">
                <a:solidFill>
                  <a:schemeClr val="accent3">
                    <a:lumMod val="75000"/>
                  </a:schemeClr>
                </a:solidFill>
                <a:sym typeface="Wingdings" panose="05000000000000000000" pitchFamily="2" charset="2"/>
              </a:rPr>
              <a:t> to </a:t>
            </a:r>
            <a:r>
              <a:rPr lang="fr-CH" b="1" dirty="0" err="1">
                <a:solidFill>
                  <a:schemeClr val="accent3">
                    <a:lumMod val="75000"/>
                  </a:schemeClr>
                </a:solidFill>
                <a:sym typeface="Wingdings" panose="05000000000000000000" pitchFamily="2" charset="2"/>
              </a:rPr>
              <a:t>distinguish</a:t>
            </a:r>
            <a:r>
              <a:rPr lang="fr-CH" b="1" dirty="0">
                <a:solidFill>
                  <a:schemeClr val="accent3">
                    <a:lumMod val="75000"/>
                  </a:schemeClr>
                </a:solidFill>
                <a:sym typeface="Wingdings" panose="05000000000000000000" pitchFamily="2" charset="2"/>
              </a:rPr>
              <a:t> </a:t>
            </a:r>
            <a:r>
              <a:rPr lang="fr-CH" dirty="0">
                <a:sym typeface="Wingdings" panose="05000000000000000000" pitchFamily="2" charset="2"/>
              </a:rPr>
              <a:t>(</a:t>
            </a:r>
            <a:r>
              <a:rPr lang="fr-CH" dirty="0" err="1">
                <a:sym typeface="Wingdings" panose="05000000000000000000" pitchFamily="2" charset="2"/>
              </a:rPr>
              <a:t>resolve</a:t>
            </a:r>
            <a:r>
              <a:rPr lang="fr-CH" dirty="0">
                <a:sym typeface="Wingdings" panose="05000000000000000000" pitchFamily="2" charset="2"/>
              </a:rPr>
              <a:t>) </a:t>
            </a:r>
            <a:r>
              <a:rPr lang="fr-CH" dirty="0" err="1">
                <a:sym typeface="Wingdings" panose="05000000000000000000" pitchFamily="2" charset="2"/>
              </a:rPr>
              <a:t>small</a:t>
            </a:r>
            <a:r>
              <a:rPr lang="fr-CH" dirty="0">
                <a:sym typeface="Wingdings" panose="05000000000000000000" pitchFamily="2" charset="2"/>
              </a:rPr>
              <a:t> </a:t>
            </a:r>
            <a:r>
              <a:rPr lang="fr-CH" dirty="0" err="1">
                <a:sym typeface="Wingdings" panose="05000000000000000000" pitchFamily="2" charset="2"/>
              </a:rPr>
              <a:t>objects</a:t>
            </a:r>
            <a:r>
              <a:rPr lang="fr-CH" dirty="0">
                <a:sym typeface="Wingdings" panose="05000000000000000000" pitchFamily="2" charset="2"/>
              </a:rPr>
              <a:t> or </a:t>
            </a:r>
            <a:r>
              <a:rPr lang="fr-CH" dirty="0" err="1">
                <a:sym typeface="Wingdings" panose="05000000000000000000" pitchFamily="2" charset="2"/>
              </a:rPr>
              <a:t>two</a:t>
            </a:r>
            <a:r>
              <a:rPr lang="fr-CH" dirty="0">
                <a:sym typeface="Wingdings" panose="05000000000000000000" pitchFamily="2" charset="2"/>
              </a:rPr>
              <a:t> </a:t>
            </a:r>
            <a:r>
              <a:rPr lang="fr-CH" dirty="0" err="1">
                <a:sym typeface="Wingdings" panose="05000000000000000000" pitchFamily="2" charset="2"/>
              </a:rPr>
              <a:t>nearby</a:t>
            </a:r>
            <a:r>
              <a:rPr lang="fr-CH" dirty="0">
                <a:sym typeface="Wingdings" panose="05000000000000000000" pitchFamily="2" charset="2"/>
              </a:rPr>
              <a:t> structures in the image</a:t>
            </a:r>
            <a:endParaRPr lang="fr-CH" dirty="0"/>
          </a:p>
          <a:p>
            <a:r>
              <a:rPr lang="fr-CH" dirty="0"/>
              <a:t>Signal </a:t>
            </a:r>
            <a:r>
              <a:rPr lang="fr-CH" b="1" dirty="0" err="1">
                <a:solidFill>
                  <a:schemeClr val="accent3">
                    <a:lumMod val="75000"/>
                  </a:schemeClr>
                </a:solidFill>
              </a:rPr>
              <a:t>scattering</a:t>
            </a:r>
            <a:r>
              <a:rPr lang="fr-CH" dirty="0"/>
              <a:t> </a:t>
            </a:r>
            <a:r>
              <a:rPr lang="fr-CH" dirty="0" err="1"/>
              <a:t>phenomena</a:t>
            </a:r>
            <a:r>
              <a:rPr lang="fr-CH" dirty="0"/>
              <a:t> </a:t>
            </a:r>
          </a:p>
          <a:p>
            <a:pPr lvl="1">
              <a:buFont typeface="Wingdings" panose="05000000000000000000" pitchFamily="2" charset="2"/>
              <a:buChar char="à"/>
            </a:pPr>
            <a:r>
              <a:rPr lang="fr-CH" dirty="0">
                <a:sym typeface="Wingdings" panose="05000000000000000000" pitchFamily="2" charset="2"/>
              </a:rPr>
              <a:t>spread out the signal </a:t>
            </a:r>
            <a:r>
              <a:rPr lang="fr-CH" dirty="0" err="1">
                <a:sym typeface="Wingdings" panose="05000000000000000000" pitchFamily="2" charset="2"/>
              </a:rPr>
              <a:t>received</a:t>
            </a:r>
            <a:r>
              <a:rPr lang="fr-CH" dirty="0">
                <a:sym typeface="Wingdings" panose="05000000000000000000" pitchFamily="2" charset="2"/>
              </a:rPr>
              <a:t> </a:t>
            </a:r>
          </a:p>
          <a:p>
            <a:pPr lvl="1">
              <a:buFont typeface="Wingdings" panose="05000000000000000000" pitchFamily="2" charset="2"/>
              <a:buChar char="à"/>
            </a:pPr>
            <a:r>
              <a:rPr lang="fr-CH" b="1" dirty="0" err="1">
                <a:solidFill>
                  <a:schemeClr val="accent3">
                    <a:lumMod val="75000"/>
                  </a:schemeClr>
                </a:solidFill>
                <a:sym typeface="Wingdings" panose="05000000000000000000" pitchFamily="2" charset="2"/>
              </a:rPr>
              <a:t>blur</a:t>
            </a:r>
            <a:endParaRPr lang="fr-CH" b="1" dirty="0">
              <a:solidFill>
                <a:schemeClr val="accent3">
                  <a:lumMod val="75000"/>
                </a:schemeClr>
              </a:solidFill>
              <a:sym typeface="Wingdings" panose="05000000000000000000" pitchFamily="2" charset="2"/>
            </a:endParaRPr>
          </a:p>
          <a:p>
            <a:r>
              <a:rPr lang="fr-CH" dirty="0" err="1">
                <a:sym typeface="Wingdings" panose="05000000000000000000" pitchFamily="2" charset="2"/>
              </a:rPr>
              <a:t>Resolving</a:t>
            </a:r>
            <a:r>
              <a:rPr lang="fr-CH" dirty="0">
                <a:sym typeface="Wingdings" panose="05000000000000000000" pitchFamily="2" charset="2"/>
              </a:rPr>
              <a:t> power or </a:t>
            </a:r>
            <a:r>
              <a:rPr lang="fr-CH" dirty="0" err="1">
                <a:sym typeface="Wingdings" panose="05000000000000000000" pitchFamily="2" charset="2"/>
              </a:rPr>
              <a:t>sharpness</a:t>
            </a:r>
            <a:endParaRPr lang="fr-CH" dirty="0">
              <a:sym typeface="Wingdings" panose="05000000000000000000" pitchFamily="2" charset="2"/>
            </a:endParaRPr>
          </a:p>
          <a:p>
            <a:endParaRPr lang="fr-CH" dirty="0"/>
          </a:p>
        </p:txBody>
      </p:sp>
    </p:spTree>
    <p:extLst>
      <p:ext uri="{BB962C8B-B14F-4D97-AF65-F5344CB8AC3E}">
        <p14:creationId xmlns:p14="http://schemas.microsoft.com/office/powerpoint/2010/main" val="35222831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a:xfrm>
            <a:off x="838200" y="624070"/>
            <a:ext cx="10515600" cy="1325563"/>
          </a:xfrm>
        </p:spPr>
        <p:txBody>
          <a:bodyPr>
            <a:normAutofit/>
          </a:bodyPr>
          <a:lstStyle/>
          <a:p>
            <a:r>
              <a:rPr lang="en-US" sz="4000" b="1" dirty="0"/>
              <a:t>Spatial resolution characterization</a:t>
            </a:r>
          </a:p>
        </p:txBody>
      </p:sp>
      <p:sp>
        <p:nvSpPr>
          <p:cNvPr id="46083" name="Espace réservé du contenu 2"/>
          <p:cNvSpPr>
            <a:spLocks noGrp="1"/>
          </p:cNvSpPr>
          <p:nvPr>
            <p:ph idx="1"/>
          </p:nvPr>
        </p:nvSpPr>
        <p:spPr>
          <a:xfrm>
            <a:off x="838200" y="1825625"/>
            <a:ext cx="10296525" cy="4851400"/>
          </a:xfrm>
        </p:spPr>
        <p:txBody>
          <a:bodyPr>
            <a:normAutofit fontScale="85000" lnSpcReduction="20000"/>
          </a:bodyPr>
          <a:lstStyle/>
          <a:p>
            <a:r>
              <a:rPr lang="en-US" dirty="0"/>
              <a:t>In the </a:t>
            </a:r>
            <a:r>
              <a:rPr lang="en-US" b="1" dirty="0">
                <a:solidFill>
                  <a:schemeClr val="accent3">
                    <a:lumMod val="75000"/>
                  </a:schemeClr>
                </a:solidFill>
              </a:rPr>
              <a:t>image domain</a:t>
            </a:r>
          </a:p>
          <a:p>
            <a:pPr lvl="1"/>
            <a:r>
              <a:rPr lang="en-US" dirty="0"/>
              <a:t>Line spread function (LSF)</a:t>
            </a:r>
          </a:p>
          <a:p>
            <a:pPr lvl="1"/>
            <a:r>
              <a:rPr lang="en-US" dirty="0"/>
              <a:t>Edge spread function (ESF)</a:t>
            </a:r>
          </a:p>
          <a:p>
            <a:pPr lvl="1"/>
            <a:r>
              <a:rPr lang="en-US" dirty="0"/>
              <a:t>Point spread function (PSF)</a:t>
            </a:r>
          </a:p>
          <a:p>
            <a:pPr lvl="2"/>
            <a:endParaRPr lang="en-US" dirty="0"/>
          </a:p>
          <a:p>
            <a:r>
              <a:rPr lang="en-US" dirty="0"/>
              <a:t>In the </a:t>
            </a:r>
            <a:r>
              <a:rPr lang="en-US" b="1" dirty="0">
                <a:solidFill>
                  <a:schemeClr val="accent3">
                    <a:lumMod val="75000"/>
                  </a:schemeClr>
                </a:solidFill>
              </a:rPr>
              <a:t>frequency domain</a:t>
            </a:r>
          </a:p>
          <a:p>
            <a:pPr lvl="1"/>
            <a:r>
              <a:rPr lang="en-US" dirty="0"/>
              <a:t>Modulation </a:t>
            </a:r>
            <a:r>
              <a:rPr lang="en-US" dirty="0" err="1"/>
              <a:t>transfert</a:t>
            </a:r>
            <a:r>
              <a:rPr lang="en-US" dirty="0"/>
              <a:t> function</a:t>
            </a:r>
          </a:p>
          <a:p>
            <a:pPr lvl="2"/>
            <a:r>
              <a:rPr lang="en-US" b="1" dirty="0">
                <a:solidFill>
                  <a:schemeClr val="accent3">
                    <a:lumMod val="75000"/>
                  </a:schemeClr>
                </a:solidFill>
              </a:rPr>
              <a:t>Spatial frequency response </a:t>
            </a:r>
            <a:r>
              <a:rPr lang="en-US" dirty="0"/>
              <a:t>of an imaging system or a component</a:t>
            </a:r>
          </a:p>
          <a:p>
            <a:pPr lvl="2"/>
            <a:r>
              <a:rPr lang="en-US" dirty="0"/>
              <a:t>Capacity of the detector to </a:t>
            </a:r>
            <a:r>
              <a:rPr lang="en-US" b="1" dirty="0">
                <a:solidFill>
                  <a:schemeClr val="accent3">
                    <a:lumMod val="75000"/>
                  </a:schemeClr>
                </a:solidFill>
              </a:rPr>
              <a:t>transfer the modulation of the input signal as a given spatial frequency to its output</a:t>
            </a:r>
          </a:p>
          <a:p>
            <a:pPr lvl="2"/>
            <a:r>
              <a:rPr lang="en-US" dirty="0"/>
              <a:t>Contrast as a given frequency relative to low frequencies</a:t>
            </a:r>
          </a:p>
          <a:p>
            <a:pPr lvl="2"/>
            <a:r>
              <a:rPr lang="en-US" dirty="0"/>
              <a:t>Use of a test pattern</a:t>
            </a:r>
          </a:p>
          <a:p>
            <a:pPr lvl="3"/>
            <a:r>
              <a:rPr lang="en-US" dirty="0"/>
              <a:t>Deconvolution required (square wave)</a:t>
            </a:r>
          </a:p>
          <a:p>
            <a:pPr lvl="2"/>
            <a:r>
              <a:rPr lang="en-US" dirty="0"/>
              <a:t>Use of PSF, LSF, ESF</a:t>
            </a:r>
          </a:p>
        </p:txBody>
      </p:sp>
      <p:sp>
        <p:nvSpPr>
          <p:cNvPr id="4" name="Titre 1"/>
          <p:cNvSpPr txBox="1">
            <a:spLocks/>
          </p:cNvSpPr>
          <p:nvPr/>
        </p:nvSpPr>
        <p:spPr>
          <a:xfrm>
            <a:off x="311880" y="137565"/>
            <a:ext cx="10515600" cy="8167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dirty="0">
                <a:solidFill>
                  <a:schemeClr val="accent4"/>
                </a:solidFill>
              </a:rPr>
              <a:t>Spatial </a:t>
            </a:r>
            <a:r>
              <a:rPr lang="fr-CH" b="1" dirty="0" err="1">
                <a:solidFill>
                  <a:schemeClr val="accent4"/>
                </a:solidFill>
              </a:rPr>
              <a:t>resolution</a:t>
            </a:r>
            <a:endParaRPr lang="de-CH" b="1" dirty="0">
              <a:solidFill>
                <a:schemeClr val="accent4"/>
              </a:solidFill>
            </a:endParaRPr>
          </a:p>
        </p:txBody>
      </p:sp>
    </p:spTree>
    <p:extLst>
      <p:ext uri="{BB962C8B-B14F-4D97-AF65-F5344CB8AC3E}">
        <p14:creationId xmlns:p14="http://schemas.microsoft.com/office/powerpoint/2010/main" val="15275347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646509"/>
            <a:ext cx="10515600" cy="1325563"/>
          </a:xfrm>
        </p:spPr>
        <p:txBody>
          <a:bodyPr>
            <a:normAutofit/>
          </a:bodyPr>
          <a:lstStyle/>
          <a:p>
            <a:r>
              <a:rPr lang="fr-CH" sz="4000" b="1" dirty="0"/>
              <a:t>In practice: </a:t>
            </a:r>
            <a:r>
              <a:rPr lang="fr-CH" sz="4000" b="1" dirty="0" err="1"/>
              <a:t>measure</a:t>
            </a:r>
            <a:r>
              <a:rPr lang="fr-CH" sz="4000" b="1" dirty="0"/>
              <a:t> spatial </a:t>
            </a:r>
            <a:r>
              <a:rPr lang="fr-CH" sz="4000" b="1" dirty="0" err="1"/>
              <a:t>resolution</a:t>
            </a:r>
            <a:endParaRPr lang="de-CH" sz="4000" b="1" dirty="0"/>
          </a:p>
        </p:txBody>
      </p:sp>
      <p:sp>
        <p:nvSpPr>
          <p:cNvPr id="13" name="Flèche droite 12"/>
          <p:cNvSpPr/>
          <p:nvPr/>
        </p:nvSpPr>
        <p:spPr>
          <a:xfrm>
            <a:off x="6048400" y="2132856"/>
            <a:ext cx="720080" cy="360040"/>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Text Box 75"/>
          <p:cNvSpPr txBox="1">
            <a:spLocks noChangeArrowheads="1"/>
          </p:cNvSpPr>
          <p:nvPr/>
        </p:nvSpPr>
        <p:spPr bwMode="auto">
          <a:xfrm>
            <a:off x="6048401" y="2636912"/>
            <a:ext cx="694293" cy="338554"/>
          </a:xfrm>
          <a:prstGeom prst="rect">
            <a:avLst/>
          </a:prstGeom>
          <a:noFill/>
          <a:ln w="12700">
            <a:noFill/>
            <a:miter lim="800000"/>
            <a:headEnd/>
            <a:tailEnd/>
          </a:ln>
        </p:spPr>
        <p:txBody>
          <a:bodyPr wrap="none">
            <a:spAutoFit/>
          </a:bodyPr>
          <a:lstStyle/>
          <a:p>
            <a:pPr algn="l" eaLnBrk="0" hangingPunct="0"/>
            <a:r>
              <a:rPr lang="en-US" sz="1600" dirty="0"/>
              <a:t>Image</a:t>
            </a:r>
          </a:p>
        </p:txBody>
      </p:sp>
      <p:sp>
        <p:nvSpPr>
          <p:cNvPr id="15" name="Text Box 76"/>
          <p:cNvSpPr txBox="1">
            <a:spLocks noChangeArrowheads="1"/>
          </p:cNvSpPr>
          <p:nvPr/>
        </p:nvSpPr>
        <p:spPr bwMode="auto">
          <a:xfrm>
            <a:off x="8568681" y="2780928"/>
            <a:ext cx="726353" cy="338554"/>
          </a:xfrm>
          <a:prstGeom prst="rect">
            <a:avLst/>
          </a:prstGeom>
          <a:noFill/>
          <a:ln w="12700">
            <a:noFill/>
            <a:miter lim="800000"/>
            <a:headEnd/>
            <a:tailEnd/>
          </a:ln>
        </p:spPr>
        <p:txBody>
          <a:bodyPr wrap="none">
            <a:spAutoFit/>
          </a:bodyPr>
          <a:lstStyle/>
          <a:p>
            <a:pPr algn="l" eaLnBrk="0" hangingPunct="0"/>
            <a:r>
              <a:rPr lang="en-US" sz="1600" dirty="0"/>
              <a:t>Profile</a:t>
            </a:r>
          </a:p>
        </p:txBody>
      </p:sp>
      <p:grpSp>
        <p:nvGrpSpPr>
          <p:cNvPr id="16" name="Group 77"/>
          <p:cNvGrpSpPr>
            <a:grpSpLocks/>
          </p:cNvGrpSpPr>
          <p:nvPr/>
        </p:nvGrpSpPr>
        <p:grpSpPr bwMode="auto">
          <a:xfrm>
            <a:off x="4320209" y="1916832"/>
            <a:ext cx="1406525" cy="914400"/>
            <a:chOff x="816" y="816"/>
            <a:chExt cx="960" cy="576"/>
          </a:xfrm>
        </p:grpSpPr>
        <p:sp>
          <p:nvSpPr>
            <p:cNvPr id="17" name="Rectangle 78"/>
            <p:cNvSpPr>
              <a:spLocks noChangeArrowheads="1"/>
            </p:cNvSpPr>
            <p:nvPr/>
          </p:nvSpPr>
          <p:spPr bwMode="auto">
            <a:xfrm>
              <a:off x="816" y="1296"/>
              <a:ext cx="432" cy="96"/>
            </a:xfrm>
            <a:prstGeom prst="rect">
              <a:avLst/>
            </a:prstGeom>
            <a:solidFill>
              <a:schemeClr val="tx1"/>
            </a:solidFill>
            <a:ln w="12700">
              <a:noFill/>
              <a:miter lim="800000"/>
              <a:headEnd/>
              <a:tailEnd/>
            </a:ln>
          </p:spPr>
          <p:txBody>
            <a:bodyPr wrap="none" anchor="ctr"/>
            <a:lstStyle/>
            <a:p>
              <a:endParaRPr lang="fr-CH"/>
            </a:p>
          </p:txBody>
        </p:sp>
        <p:sp>
          <p:nvSpPr>
            <p:cNvPr id="18" name="Rectangle 79"/>
            <p:cNvSpPr>
              <a:spLocks noChangeArrowheads="1"/>
            </p:cNvSpPr>
            <p:nvPr/>
          </p:nvSpPr>
          <p:spPr bwMode="auto">
            <a:xfrm>
              <a:off x="1344" y="1296"/>
              <a:ext cx="432" cy="96"/>
            </a:xfrm>
            <a:prstGeom prst="rect">
              <a:avLst/>
            </a:prstGeom>
            <a:solidFill>
              <a:schemeClr val="tx1"/>
            </a:solidFill>
            <a:ln w="12700">
              <a:noFill/>
              <a:miter lim="800000"/>
              <a:headEnd/>
              <a:tailEnd/>
            </a:ln>
          </p:spPr>
          <p:txBody>
            <a:bodyPr wrap="none" anchor="ctr"/>
            <a:lstStyle/>
            <a:p>
              <a:endParaRPr lang="fr-CH"/>
            </a:p>
          </p:txBody>
        </p:sp>
        <p:sp>
          <p:nvSpPr>
            <p:cNvPr id="19" name="Line 80"/>
            <p:cNvSpPr>
              <a:spLocks noChangeShapeType="1"/>
            </p:cNvSpPr>
            <p:nvPr/>
          </p:nvSpPr>
          <p:spPr bwMode="auto">
            <a:xfrm>
              <a:off x="1008" y="816"/>
              <a:ext cx="0" cy="384"/>
            </a:xfrm>
            <a:prstGeom prst="line">
              <a:avLst/>
            </a:prstGeom>
            <a:noFill/>
            <a:ln w="12700">
              <a:solidFill>
                <a:schemeClr val="tx1"/>
              </a:solidFill>
              <a:round/>
              <a:headEnd/>
              <a:tailEnd type="triangle" w="med" len="med"/>
            </a:ln>
          </p:spPr>
          <p:txBody>
            <a:bodyPr/>
            <a:lstStyle/>
            <a:p>
              <a:endParaRPr lang="fr-CH"/>
            </a:p>
          </p:txBody>
        </p:sp>
        <p:sp>
          <p:nvSpPr>
            <p:cNvPr id="20" name="Line 81"/>
            <p:cNvSpPr>
              <a:spLocks noChangeShapeType="1"/>
            </p:cNvSpPr>
            <p:nvPr/>
          </p:nvSpPr>
          <p:spPr bwMode="auto">
            <a:xfrm>
              <a:off x="1104" y="816"/>
              <a:ext cx="0" cy="384"/>
            </a:xfrm>
            <a:prstGeom prst="line">
              <a:avLst/>
            </a:prstGeom>
            <a:noFill/>
            <a:ln w="12700">
              <a:solidFill>
                <a:schemeClr val="tx1"/>
              </a:solidFill>
              <a:round/>
              <a:headEnd/>
              <a:tailEnd type="triangle" w="med" len="med"/>
            </a:ln>
          </p:spPr>
          <p:txBody>
            <a:bodyPr/>
            <a:lstStyle/>
            <a:p>
              <a:endParaRPr lang="fr-CH"/>
            </a:p>
          </p:txBody>
        </p:sp>
        <p:sp>
          <p:nvSpPr>
            <p:cNvPr id="21" name="Line 82"/>
            <p:cNvSpPr>
              <a:spLocks noChangeShapeType="1"/>
            </p:cNvSpPr>
            <p:nvPr/>
          </p:nvSpPr>
          <p:spPr bwMode="auto">
            <a:xfrm>
              <a:off x="1200" y="816"/>
              <a:ext cx="0" cy="384"/>
            </a:xfrm>
            <a:prstGeom prst="line">
              <a:avLst/>
            </a:prstGeom>
            <a:noFill/>
            <a:ln w="12700">
              <a:solidFill>
                <a:schemeClr val="tx1"/>
              </a:solidFill>
              <a:round/>
              <a:headEnd/>
              <a:tailEnd type="triangle" w="med" len="med"/>
            </a:ln>
          </p:spPr>
          <p:txBody>
            <a:bodyPr/>
            <a:lstStyle/>
            <a:p>
              <a:endParaRPr lang="fr-CH"/>
            </a:p>
          </p:txBody>
        </p:sp>
        <p:sp>
          <p:nvSpPr>
            <p:cNvPr id="22" name="Line 83"/>
            <p:cNvSpPr>
              <a:spLocks noChangeShapeType="1"/>
            </p:cNvSpPr>
            <p:nvPr/>
          </p:nvSpPr>
          <p:spPr bwMode="auto">
            <a:xfrm>
              <a:off x="1296" y="816"/>
              <a:ext cx="0" cy="384"/>
            </a:xfrm>
            <a:prstGeom prst="line">
              <a:avLst/>
            </a:prstGeom>
            <a:noFill/>
            <a:ln w="12700">
              <a:solidFill>
                <a:schemeClr val="tx1"/>
              </a:solidFill>
              <a:round/>
              <a:headEnd/>
              <a:tailEnd type="triangle" w="med" len="med"/>
            </a:ln>
          </p:spPr>
          <p:txBody>
            <a:bodyPr/>
            <a:lstStyle/>
            <a:p>
              <a:endParaRPr lang="fr-CH"/>
            </a:p>
          </p:txBody>
        </p:sp>
        <p:sp>
          <p:nvSpPr>
            <p:cNvPr id="23" name="Line 84"/>
            <p:cNvSpPr>
              <a:spLocks noChangeShapeType="1"/>
            </p:cNvSpPr>
            <p:nvPr/>
          </p:nvSpPr>
          <p:spPr bwMode="auto">
            <a:xfrm>
              <a:off x="1392" y="816"/>
              <a:ext cx="0" cy="384"/>
            </a:xfrm>
            <a:prstGeom prst="line">
              <a:avLst/>
            </a:prstGeom>
            <a:noFill/>
            <a:ln w="12700">
              <a:solidFill>
                <a:schemeClr val="tx1"/>
              </a:solidFill>
              <a:round/>
              <a:headEnd/>
              <a:tailEnd type="triangle" w="med" len="med"/>
            </a:ln>
          </p:spPr>
          <p:txBody>
            <a:bodyPr/>
            <a:lstStyle/>
            <a:p>
              <a:endParaRPr lang="fr-CH"/>
            </a:p>
          </p:txBody>
        </p:sp>
        <p:sp>
          <p:nvSpPr>
            <p:cNvPr id="24" name="Line 85"/>
            <p:cNvSpPr>
              <a:spLocks noChangeShapeType="1"/>
            </p:cNvSpPr>
            <p:nvPr/>
          </p:nvSpPr>
          <p:spPr bwMode="auto">
            <a:xfrm>
              <a:off x="1488" y="816"/>
              <a:ext cx="0" cy="384"/>
            </a:xfrm>
            <a:prstGeom prst="line">
              <a:avLst/>
            </a:prstGeom>
            <a:noFill/>
            <a:ln w="12700">
              <a:solidFill>
                <a:schemeClr val="tx1"/>
              </a:solidFill>
              <a:round/>
              <a:headEnd/>
              <a:tailEnd type="triangle" w="med" len="med"/>
            </a:ln>
          </p:spPr>
          <p:txBody>
            <a:bodyPr/>
            <a:lstStyle/>
            <a:p>
              <a:endParaRPr lang="fr-CH"/>
            </a:p>
          </p:txBody>
        </p:sp>
        <p:sp>
          <p:nvSpPr>
            <p:cNvPr id="25" name="Line 86"/>
            <p:cNvSpPr>
              <a:spLocks noChangeShapeType="1"/>
            </p:cNvSpPr>
            <p:nvPr/>
          </p:nvSpPr>
          <p:spPr bwMode="auto">
            <a:xfrm>
              <a:off x="1584" y="816"/>
              <a:ext cx="0" cy="384"/>
            </a:xfrm>
            <a:prstGeom prst="line">
              <a:avLst/>
            </a:prstGeom>
            <a:noFill/>
            <a:ln w="12700">
              <a:solidFill>
                <a:schemeClr val="tx1"/>
              </a:solidFill>
              <a:round/>
              <a:headEnd/>
              <a:tailEnd type="triangle" w="med" len="med"/>
            </a:ln>
          </p:spPr>
          <p:txBody>
            <a:bodyPr/>
            <a:lstStyle/>
            <a:p>
              <a:endParaRPr lang="fr-CH"/>
            </a:p>
          </p:txBody>
        </p:sp>
      </p:grpSp>
      <p:sp>
        <p:nvSpPr>
          <p:cNvPr id="26" name="Text Box 87"/>
          <p:cNvSpPr txBox="1">
            <a:spLocks noChangeArrowheads="1"/>
          </p:cNvSpPr>
          <p:nvPr/>
        </p:nvSpPr>
        <p:spPr bwMode="auto">
          <a:xfrm>
            <a:off x="3604321" y="2130425"/>
            <a:ext cx="607859" cy="338554"/>
          </a:xfrm>
          <a:prstGeom prst="rect">
            <a:avLst/>
          </a:prstGeom>
          <a:noFill/>
          <a:ln w="12700">
            <a:noFill/>
            <a:miter lim="800000"/>
            <a:headEnd/>
            <a:tailEnd/>
          </a:ln>
        </p:spPr>
        <p:txBody>
          <a:bodyPr wrap="none">
            <a:spAutoFit/>
          </a:bodyPr>
          <a:lstStyle/>
          <a:p>
            <a:pPr algn="l" eaLnBrk="0" hangingPunct="0"/>
            <a:r>
              <a:rPr lang="fr-FR" sz="1600" dirty="0"/>
              <a:t>X-ray</a:t>
            </a:r>
          </a:p>
        </p:txBody>
      </p:sp>
      <p:grpSp>
        <p:nvGrpSpPr>
          <p:cNvPr id="27" name="Group 88"/>
          <p:cNvGrpSpPr>
            <a:grpSpLocks/>
          </p:cNvGrpSpPr>
          <p:nvPr/>
        </p:nvGrpSpPr>
        <p:grpSpPr bwMode="auto">
          <a:xfrm>
            <a:off x="6984505" y="1988840"/>
            <a:ext cx="1336675" cy="990600"/>
            <a:chOff x="840" y="1632"/>
            <a:chExt cx="912" cy="624"/>
          </a:xfrm>
        </p:grpSpPr>
        <p:sp>
          <p:nvSpPr>
            <p:cNvPr id="28" name="Rectangle 89"/>
            <p:cNvSpPr>
              <a:spLocks noChangeArrowheads="1"/>
            </p:cNvSpPr>
            <p:nvPr/>
          </p:nvSpPr>
          <p:spPr bwMode="auto">
            <a:xfrm>
              <a:off x="840" y="1632"/>
              <a:ext cx="912" cy="624"/>
            </a:xfrm>
            <a:prstGeom prst="rect">
              <a:avLst/>
            </a:prstGeom>
            <a:solidFill>
              <a:srgbClr val="292929"/>
            </a:solidFill>
            <a:ln w="12700">
              <a:noFill/>
              <a:miter lim="800000"/>
              <a:headEnd/>
              <a:tailEnd/>
            </a:ln>
          </p:spPr>
          <p:txBody>
            <a:bodyPr wrap="none" anchor="ctr"/>
            <a:lstStyle/>
            <a:p>
              <a:endParaRPr lang="fr-CH"/>
            </a:p>
          </p:txBody>
        </p:sp>
        <p:sp>
          <p:nvSpPr>
            <p:cNvPr id="29" name="Oval 90"/>
            <p:cNvSpPr>
              <a:spLocks noChangeArrowheads="1"/>
            </p:cNvSpPr>
            <p:nvPr/>
          </p:nvSpPr>
          <p:spPr bwMode="auto">
            <a:xfrm>
              <a:off x="1224" y="1920"/>
              <a:ext cx="144" cy="144"/>
            </a:xfrm>
            <a:prstGeom prst="ellipse">
              <a:avLst/>
            </a:prstGeom>
            <a:gradFill rotWithShape="0">
              <a:gsLst>
                <a:gs pos="0">
                  <a:srgbClr val="FFFFFF"/>
                </a:gs>
                <a:gs pos="100000">
                  <a:srgbClr val="292929"/>
                </a:gs>
              </a:gsLst>
              <a:path path="shape">
                <a:fillToRect l="50000" t="50000" r="50000" b="50000"/>
              </a:path>
            </a:gradFill>
            <a:ln w="12700">
              <a:noFill/>
              <a:round/>
              <a:headEnd/>
              <a:tailEnd/>
            </a:ln>
          </p:spPr>
          <p:txBody>
            <a:bodyPr wrap="none" anchor="ctr"/>
            <a:lstStyle/>
            <a:p>
              <a:endParaRPr lang="fr-CH"/>
            </a:p>
          </p:txBody>
        </p:sp>
      </p:grpSp>
      <p:graphicFrame>
        <p:nvGraphicFramePr>
          <p:cNvPr id="31" name="Object 1025"/>
          <p:cNvGraphicFramePr>
            <a:graphicFrameLocks noChangeAspect="1"/>
          </p:cNvGraphicFramePr>
          <p:nvPr/>
        </p:nvGraphicFramePr>
        <p:xfrm>
          <a:off x="9432777" y="1916832"/>
          <a:ext cx="854075" cy="1035050"/>
        </p:xfrm>
        <a:graphic>
          <a:graphicData uri="http://schemas.openxmlformats.org/presentationml/2006/ole">
            <mc:AlternateContent xmlns:mc="http://schemas.openxmlformats.org/markup-compatibility/2006">
              <mc:Choice xmlns:v="urn:schemas-microsoft-com:vml" Requires="v">
                <p:oleObj name="Visio" r:id="rId2" imgW="2840400" imgH="933480" progId="">
                  <p:embed/>
                </p:oleObj>
              </mc:Choice>
              <mc:Fallback>
                <p:oleObj name="Visio" r:id="rId2" imgW="2840400" imgH="933480" progId="">
                  <p:embed/>
                  <p:pic>
                    <p:nvPicPr>
                      <p:cNvPr id="31" name="Object 1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777" y="1916832"/>
                        <a:ext cx="854075" cy="1035050"/>
                      </a:xfrm>
                      <a:prstGeom prst="rect">
                        <a:avLst/>
                      </a:prstGeom>
                      <a:noFill/>
                      <a:ln>
                        <a:noFill/>
                      </a:ln>
                      <a:effectLst/>
                      <a:extLst>
                        <a:ext uri="{909E8E84-426E-40DD-AFC4-6F175D3DCCD1}">
                          <a14:hiddenFill xmlns:a14="http://schemas.microsoft.com/office/drawing/2010/main">
                            <a:solidFill>
                              <a:srgbClr val="FDC0E5"/>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 name="Flèche droite 49"/>
          <p:cNvSpPr/>
          <p:nvPr/>
        </p:nvSpPr>
        <p:spPr>
          <a:xfrm>
            <a:off x="8712696" y="2276872"/>
            <a:ext cx="720080" cy="360040"/>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1" name="Line 106"/>
          <p:cNvSpPr>
            <a:spLocks noChangeShapeType="1"/>
          </p:cNvSpPr>
          <p:nvPr/>
        </p:nvSpPr>
        <p:spPr bwMode="auto">
          <a:xfrm>
            <a:off x="9560149" y="2390031"/>
            <a:ext cx="239713" cy="0"/>
          </a:xfrm>
          <a:prstGeom prst="line">
            <a:avLst/>
          </a:prstGeom>
          <a:noFill/>
          <a:ln w="12700">
            <a:solidFill>
              <a:schemeClr val="tx1"/>
            </a:solidFill>
            <a:round/>
            <a:headEnd/>
            <a:tailEnd type="triangle" w="med" len="med"/>
          </a:ln>
        </p:spPr>
        <p:txBody>
          <a:bodyPr/>
          <a:lstStyle/>
          <a:p>
            <a:endParaRPr lang="fr-CH"/>
          </a:p>
        </p:txBody>
      </p:sp>
      <p:sp>
        <p:nvSpPr>
          <p:cNvPr id="52" name="Line 107"/>
          <p:cNvSpPr>
            <a:spLocks noChangeShapeType="1"/>
          </p:cNvSpPr>
          <p:nvPr/>
        </p:nvSpPr>
        <p:spPr bwMode="auto">
          <a:xfrm flipH="1">
            <a:off x="9980836" y="2390031"/>
            <a:ext cx="241300" cy="0"/>
          </a:xfrm>
          <a:prstGeom prst="line">
            <a:avLst/>
          </a:prstGeom>
          <a:noFill/>
          <a:ln w="12700">
            <a:solidFill>
              <a:schemeClr val="tx1"/>
            </a:solidFill>
            <a:round/>
            <a:headEnd/>
            <a:tailEnd type="triangle" w="med" len="med"/>
          </a:ln>
        </p:spPr>
        <p:txBody>
          <a:bodyPr/>
          <a:lstStyle/>
          <a:p>
            <a:endParaRPr lang="fr-CH"/>
          </a:p>
        </p:txBody>
      </p:sp>
      <p:sp>
        <p:nvSpPr>
          <p:cNvPr id="53" name="Text Box 111"/>
          <p:cNvSpPr txBox="1">
            <a:spLocks noChangeArrowheads="1"/>
          </p:cNvSpPr>
          <p:nvPr/>
        </p:nvSpPr>
        <p:spPr bwMode="auto">
          <a:xfrm>
            <a:off x="10080848" y="2132857"/>
            <a:ext cx="1332416" cy="307777"/>
          </a:xfrm>
          <a:prstGeom prst="rect">
            <a:avLst/>
          </a:prstGeom>
          <a:noFill/>
          <a:ln w="12700">
            <a:noFill/>
            <a:miter lim="800000"/>
            <a:headEnd/>
            <a:tailEnd/>
          </a:ln>
        </p:spPr>
        <p:txBody>
          <a:bodyPr wrap="none">
            <a:spAutoFit/>
          </a:bodyPr>
          <a:lstStyle/>
          <a:p>
            <a:pPr algn="l" eaLnBrk="0" hangingPunct="0"/>
            <a:r>
              <a:rPr lang="fr-FR" sz="1400" dirty="0"/>
              <a:t>L(mm) = FWHM</a:t>
            </a:r>
          </a:p>
        </p:txBody>
      </p:sp>
      <p:pic>
        <p:nvPicPr>
          <p:cNvPr id="55" name="Image 11" descr="MTFcurve_Velvia_Canon2872.png"/>
          <p:cNvPicPr>
            <a:picLocks noChangeAspect="1" noChangeArrowheads="1"/>
          </p:cNvPicPr>
          <p:nvPr/>
        </p:nvPicPr>
        <p:blipFill>
          <a:blip r:embed="rId4" cstate="print"/>
          <a:srcRect/>
          <a:stretch>
            <a:fillRect/>
          </a:stretch>
        </p:blipFill>
        <p:spPr bwMode="auto">
          <a:xfrm>
            <a:off x="3719736" y="4005064"/>
            <a:ext cx="3456384" cy="2678832"/>
          </a:xfrm>
          <a:prstGeom prst="rect">
            <a:avLst/>
          </a:prstGeom>
          <a:noFill/>
          <a:ln w="9525">
            <a:noFill/>
            <a:miter lim="800000"/>
            <a:headEnd/>
            <a:tailEnd/>
          </a:ln>
        </p:spPr>
      </p:pic>
      <p:cxnSp>
        <p:nvCxnSpPr>
          <p:cNvPr id="57" name="Connecteur droit avec flèche 56"/>
          <p:cNvCxnSpPr/>
          <p:nvPr/>
        </p:nvCxnSpPr>
        <p:spPr>
          <a:xfrm>
            <a:off x="7104112" y="4365104"/>
            <a:ext cx="720080" cy="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a:xfrm>
            <a:off x="7104112" y="5085184"/>
            <a:ext cx="720080" cy="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p:nvPr/>
        </p:nvCxnSpPr>
        <p:spPr>
          <a:xfrm>
            <a:off x="7104112" y="6021288"/>
            <a:ext cx="720080" cy="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0" name="ZoneTexte 59"/>
          <p:cNvSpPr txBox="1"/>
          <p:nvPr/>
        </p:nvSpPr>
        <p:spPr>
          <a:xfrm>
            <a:off x="7945138" y="4160348"/>
            <a:ext cx="4120087" cy="400110"/>
          </a:xfrm>
          <a:prstGeom prst="rect">
            <a:avLst/>
          </a:prstGeom>
          <a:noFill/>
        </p:spPr>
        <p:txBody>
          <a:bodyPr wrap="square" rtlCol="0">
            <a:spAutoFit/>
          </a:bodyPr>
          <a:lstStyle/>
          <a:p>
            <a:r>
              <a:rPr lang="fr-CH" sz="2000" dirty="0"/>
              <a:t>Object : </a:t>
            </a:r>
            <a:r>
              <a:rPr lang="fr-CH" sz="2000" dirty="0" err="1"/>
              <a:t>different</a:t>
            </a:r>
            <a:r>
              <a:rPr lang="fr-CH" sz="2000" dirty="0"/>
              <a:t> spatial </a:t>
            </a:r>
            <a:r>
              <a:rPr lang="fr-CH" sz="2000" dirty="0" err="1"/>
              <a:t>frequencies</a:t>
            </a:r>
            <a:endParaRPr lang="fr-CH" sz="2000" dirty="0"/>
          </a:p>
        </p:txBody>
      </p:sp>
      <p:sp>
        <p:nvSpPr>
          <p:cNvPr id="61" name="ZoneTexte 60"/>
          <p:cNvSpPr txBox="1"/>
          <p:nvPr/>
        </p:nvSpPr>
        <p:spPr>
          <a:xfrm>
            <a:off x="7945138" y="4902986"/>
            <a:ext cx="2913000" cy="400110"/>
          </a:xfrm>
          <a:prstGeom prst="rect">
            <a:avLst/>
          </a:prstGeom>
          <a:noFill/>
        </p:spPr>
        <p:txBody>
          <a:bodyPr wrap="square" rtlCol="0">
            <a:spAutoFit/>
          </a:bodyPr>
          <a:lstStyle/>
          <a:p>
            <a:r>
              <a:rPr lang="fr-CH" sz="2000" dirty="0"/>
              <a:t>Image of the </a:t>
            </a:r>
            <a:r>
              <a:rPr lang="fr-CH" sz="2000" dirty="0" err="1"/>
              <a:t>object</a:t>
            </a:r>
            <a:endParaRPr lang="fr-CH" sz="2000" dirty="0"/>
          </a:p>
        </p:txBody>
      </p:sp>
      <p:sp>
        <p:nvSpPr>
          <p:cNvPr id="62" name="ZoneTexte 61"/>
          <p:cNvSpPr txBox="1"/>
          <p:nvPr/>
        </p:nvSpPr>
        <p:spPr>
          <a:xfrm>
            <a:off x="7945138" y="5772031"/>
            <a:ext cx="3664467" cy="707886"/>
          </a:xfrm>
          <a:prstGeom prst="rect">
            <a:avLst/>
          </a:prstGeom>
          <a:noFill/>
        </p:spPr>
        <p:txBody>
          <a:bodyPr wrap="square" rtlCol="0">
            <a:spAutoFit/>
          </a:bodyPr>
          <a:lstStyle/>
          <a:p>
            <a:r>
              <a:rPr lang="fr-CH" sz="2000" dirty="0"/>
              <a:t>MTF </a:t>
            </a:r>
            <a:r>
              <a:rPr lang="fr-CH" sz="2000" dirty="0" err="1"/>
              <a:t>ability</a:t>
            </a:r>
            <a:r>
              <a:rPr lang="fr-CH" sz="2000" dirty="0"/>
              <a:t> of system to transmit a </a:t>
            </a:r>
            <a:r>
              <a:rPr lang="fr-CH" sz="2000" dirty="0" err="1"/>
              <a:t>frequency</a:t>
            </a:r>
            <a:r>
              <a:rPr lang="fr-CH" sz="2000" dirty="0"/>
              <a:t> band</a:t>
            </a:r>
          </a:p>
        </p:txBody>
      </p:sp>
      <p:sp>
        <p:nvSpPr>
          <p:cNvPr id="3" name="Espace réservé du contenu 2"/>
          <p:cNvSpPr>
            <a:spLocks noGrp="1"/>
          </p:cNvSpPr>
          <p:nvPr>
            <p:ph idx="1"/>
          </p:nvPr>
        </p:nvSpPr>
        <p:spPr>
          <a:xfrm>
            <a:off x="838200" y="1825625"/>
            <a:ext cx="3422104" cy="4351338"/>
          </a:xfrm>
        </p:spPr>
        <p:txBody>
          <a:bodyPr/>
          <a:lstStyle/>
          <a:p>
            <a:pPr marL="0" indent="0">
              <a:buNone/>
            </a:pPr>
            <a:r>
              <a:rPr lang="fr-CH" dirty="0"/>
              <a:t>Image </a:t>
            </a:r>
            <a:r>
              <a:rPr lang="fr-CH" dirty="0" err="1"/>
              <a:t>domain</a:t>
            </a:r>
            <a:r>
              <a:rPr lang="fr-CH" dirty="0"/>
              <a:t>:</a:t>
            </a:r>
          </a:p>
          <a:p>
            <a:pPr marL="0" indent="0">
              <a:buNone/>
            </a:pPr>
            <a:endParaRPr lang="fr-CH" dirty="0"/>
          </a:p>
          <a:p>
            <a:pPr marL="0" indent="0">
              <a:buNone/>
            </a:pPr>
            <a:endParaRPr lang="fr-CH" dirty="0"/>
          </a:p>
          <a:p>
            <a:pPr marL="0" indent="0">
              <a:buNone/>
            </a:pPr>
            <a:endParaRPr lang="fr-CH" dirty="0"/>
          </a:p>
          <a:p>
            <a:pPr marL="0" indent="0">
              <a:buNone/>
            </a:pPr>
            <a:r>
              <a:rPr lang="fr-CH" dirty="0" err="1"/>
              <a:t>Frequency</a:t>
            </a:r>
            <a:r>
              <a:rPr lang="fr-CH" dirty="0"/>
              <a:t> </a:t>
            </a:r>
            <a:r>
              <a:rPr lang="fr-CH" dirty="0" err="1"/>
              <a:t>domain</a:t>
            </a:r>
            <a:r>
              <a:rPr lang="fr-CH" dirty="0"/>
              <a:t>:</a:t>
            </a:r>
            <a:endParaRPr lang="de-CH" dirty="0"/>
          </a:p>
        </p:txBody>
      </p:sp>
      <p:sp>
        <p:nvSpPr>
          <p:cNvPr id="34" name="Titre 1"/>
          <p:cNvSpPr txBox="1">
            <a:spLocks/>
          </p:cNvSpPr>
          <p:nvPr/>
        </p:nvSpPr>
        <p:spPr>
          <a:xfrm>
            <a:off x="311880" y="137565"/>
            <a:ext cx="10515600" cy="8167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dirty="0">
                <a:solidFill>
                  <a:schemeClr val="accent4"/>
                </a:solidFill>
              </a:rPr>
              <a:t>Spatial </a:t>
            </a:r>
            <a:r>
              <a:rPr lang="fr-CH" b="1" dirty="0" err="1">
                <a:solidFill>
                  <a:schemeClr val="accent4"/>
                </a:solidFill>
              </a:rPr>
              <a:t>resolution</a:t>
            </a:r>
            <a:endParaRPr lang="de-CH" b="1" dirty="0">
              <a:solidFill>
                <a:schemeClr val="accent4"/>
              </a:solidFill>
            </a:endParaRPr>
          </a:p>
        </p:txBody>
      </p:sp>
    </p:spTree>
    <p:extLst>
      <p:ext uri="{BB962C8B-B14F-4D97-AF65-F5344CB8AC3E}">
        <p14:creationId xmlns:p14="http://schemas.microsoft.com/office/powerpoint/2010/main" val="3629369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10"/>
          <p:cNvSpPr>
            <a:spLocks noGrp="1" noChangeArrowheads="1"/>
          </p:cNvSpPr>
          <p:nvPr>
            <p:ph type="title"/>
          </p:nvPr>
        </p:nvSpPr>
        <p:spPr>
          <a:xfrm>
            <a:off x="311880" y="662452"/>
            <a:ext cx="10515600" cy="1325563"/>
          </a:xfrm>
        </p:spPr>
        <p:txBody>
          <a:bodyPr>
            <a:normAutofit/>
          </a:bodyPr>
          <a:lstStyle/>
          <a:p>
            <a:pPr eaLnBrk="1" hangingPunct="1"/>
            <a:r>
              <a:rPr lang="en-US" sz="4000" b="1" dirty="0"/>
              <a:t>Response to an impulse function</a:t>
            </a:r>
          </a:p>
        </p:txBody>
      </p:sp>
      <p:sp>
        <p:nvSpPr>
          <p:cNvPr id="11270" name="Rectangle 11"/>
          <p:cNvSpPr>
            <a:spLocks noGrp="1" noChangeArrowheads="1"/>
          </p:cNvSpPr>
          <p:nvPr>
            <p:ph idx="1"/>
          </p:nvPr>
        </p:nvSpPr>
        <p:spPr>
          <a:xfrm>
            <a:off x="838200" y="1825625"/>
            <a:ext cx="10515600" cy="4351338"/>
          </a:xfrm>
        </p:spPr>
        <p:txBody>
          <a:bodyPr>
            <a:normAutofit/>
          </a:bodyPr>
          <a:lstStyle/>
          <a:p>
            <a:pPr eaLnBrk="1" hangingPunct="1">
              <a:lnSpc>
                <a:spcPct val="90000"/>
              </a:lnSpc>
            </a:pPr>
            <a:r>
              <a:rPr lang="en-US" sz="3000" dirty="0"/>
              <a:t>Response to an punctual impulse : </a:t>
            </a:r>
            <a:r>
              <a:rPr lang="en-US" sz="3000" b="1" dirty="0">
                <a:solidFill>
                  <a:schemeClr val="accent3">
                    <a:lumMod val="75000"/>
                  </a:schemeClr>
                </a:solidFill>
              </a:rPr>
              <a:t>PSF</a:t>
            </a:r>
          </a:p>
          <a:p>
            <a:pPr lvl="1" eaLnBrk="1" hangingPunct="1">
              <a:lnSpc>
                <a:spcPct val="90000"/>
              </a:lnSpc>
            </a:pPr>
            <a:r>
              <a:rPr lang="en-US" dirty="0"/>
              <a:t>Image of a </a:t>
            </a:r>
            <a:r>
              <a:rPr lang="en-US" b="1" dirty="0">
                <a:solidFill>
                  <a:schemeClr val="accent3">
                    <a:lumMod val="75000"/>
                  </a:schemeClr>
                </a:solidFill>
              </a:rPr>
              <a:t>pin hole </a:t>
            </a:r>
            <a:endParaRPr lang="en-US" b="1" dirty="0">
              <a:solidFill>
                <a:schemeClr val="accent3">
                  <a:lumMod val="75000"/>
                </a:schemeClr>
              </a:solidFill>
              <a:sym typeface="Wingdings" pitchFamily="2" charset="2"/>
            </a:endParaRPr>
          </a:p>
          <a:p>
            <a:pPr lvl="2" eaLnBrk="1" hangingPunct="1">
              <a:lnSpc>
                <a:spcPct val="90000"/>
              </a:lnSpc>
            </a:pPr>
            <a:r>
              <a:rPr lang="en-US" sz="2400" dirty="0"/>
              <a:t>Requires high dose</a:t>
            </a:r>
          </a:p>
          <a:p>
            <a:pPr lvl="2" eaLnBrk="1" hangingPunct="1">
              <a:lnSpc>
                <a:spcPct val="90000"/>
              </a:lnSpc>
            </a:pPr>
            <a:r>
              <a:rPr lang="en-US" sz="2400" dirty="0"/>
              <a:t>Produce a weak signal</a:t>
            </a:r>
            <a:endParaRPr lang="en-US" dirty="0"/>
          </a:p>
          <a:p>
            <a:pPr lvl="2" eaLnBrk="1" hangingPunct="1">
              <a:lnSpc>
                <a:spcPct val="90000"/>
              </a:lnSpc>
            </a:pPr>
            <a:endParaRPr lang="en-US" sz="1600" dirty="0"/>
          </a:p>
          <a:p>
            <a:pPr eaLnBrk="1" hangingPunct="1">
              <a:lnSpc>
                <a:spcPct val="90000"/>
              </a:lnSpc>
            </a:pPr>
            <a:r>
              <a:rPr lang="en-US" sz="3000" dirty="0"/>
              <a:t>Response to a linear impulse : </a:t>
            </a:r>
            <a:r>
              <a:rPr lang="en-US" sz="3000" b="1" dirty="0">
                <a:solidFill>
                  <a:schemeClr val="accent3">
                    <a:lumMod val="75000"/>
                  </a:schemeClr>
                </a:solidFill>
              </a:rPr>
              <a:t>LSF</a:t>
            </a:r>
          </a:p>
          <a:p>
            <a:pPr lvl="1" eaLnBrk="1" hangingPunct="1">
              <a:lnSpc>
                <a:spcPct val="90000"/>
              </a:lnSpc>
            </a:pPr>
            <a:r>
              <a:rPr lang="en-US" dirty="0"/>
              <a:t>Image of a </a:t>
            </a:r>
            <a:r>
              <a:rPr lang="en-US" b="1" dirty="0">
                <a:solidFill>
                  <a:schemeClr val="accent3">
                    <a:lumMod val="75000"/>
                  </a:schemeClr>
                </a:solidFill>
              </a:rPr>
              <a:t>slit</a:t>
            </a:r>
          </a:p>
          <a:p>
            <a:pPr lvl="1" eaLnBrk="1" hangingPunct="1">
              <a:lnSpc>
                <a:spcPct val="90000"/>
              </a:lnSpc>
            </a:pPr>
            <a:endParaRPr lang="en-US" sz="1800" dirty="0"/>
          </a:p>
          <a:p>
            <a:pPr eaLnBrk="1" hangingPunct="1">
              <a:lnSpc>
                <a:spcPct val="90000"/>
              </a:lnSpc>
            </a:pPr>
            <a:r>
              <a:rPr lang="en-US" sz="3000" dirty="0"/>
              <a:t>Response to an edge input : </a:t>
            </a:r>
            <a:r>
              <a:rPr lang="en-US" sz="3000" b="1" dirty="0">
                <a:solidFill>
                  <a:schemeClr val="accent3">
                    <a:lumMod val="75000"/>
                  </a:schemeClr>
                </a:solidFill>
              </a:rPr>
              <a:t>ESF</a:t>
            </a:r>
          </a:p>
          <a:p>
            <a:pPr lvl="1" eaLnBrk="1" hangingPunct="1">
              <a:lnSpc>
                <a:spcPct val="90000"/>
              </a:lnSpc>
            </a:pPr>
            <a:r>
              <a:rPr lang="en-US" dirty="0"/>
              <a:t>Image of an </a:t>
            </a:r>
            <a:r>
              <a:rPr lang="en-US" b="1" dirty="0">
                <a:solidFill>
                  <a:schemeClr val="accent3">
                    <a:lumMod val="75000"/>
                  </a:schemeClr>
                </a:solidFill>
              </a:rPr>
              <a:t>edge</a:t>
            </a:r>
          </a:p>
          <a:p>
            <a:pPr lvl="1" eaLnBrk="1" hangingPunct="1">
              <a:lnSpc>
                <a:spcPct val="90000"/>
              </a:lnSpc>
            </a:pPr>
            <a:endParaRPr lang="en-US" sz="1800" dirty="0"/>
          </a:p>
          <a:p>
            <a:pPr marL="457200" lvl="1" indent="0" eaLnBrk="1" hangingPunct="1">
              <a:lnSpc>
                <a:spcPct val="90000"/>
              </a:lnSpc>
              <a:buNone/>
            </a:pPr>
            <a:endParaRPr lang="en-US" sz="1800" dirty="0"/>
          </a:p>
          <a:p>
            <a:pPr lvl="1" eaLnBrk="1" hangingPunct="1">
              <a:lnSpc>
                <a:spcPct val="90000"/>
              </a:lnSpc>
            </a:pPr>
            <a:endParaRPr lang="en-US" sz="1800" dirty="0"/>
          </a:p>
          <a:p>
            <a:pPr lvl="1" eaLnBrk="1" hangingPunct="1">
              <a:lnSpc>
                <a:spcPct val="90000"/>
              </a:lnSpc>
            </a:pPr>
            <a:endParaRPr lang="en-US" sz="1800" dirty="0"/>
          </a:p>
          <a:p>
            <a:pPr eaLnBrk="1" hangingPunct="1">
              <a:lnSpc>
                <a:spcPct val="90000"/>
              </a:lnSpc>
              <a:buFont typeface="Wingdings" pitchFamily="2" charset="2"/>
              <a:buNone/>
            </a:pPr>
            <a:endParaRPr lang="en-US" sz="1600"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3549" y="1763995"/>
            <a:ext cx="3287688" cy="2774385"/>
          </a:xfrm>
          <a:prstGeom prst="rect">
            <a:avLst/>
          </a:prstGeom>
        </p:spPr>
      </p:pic>
      <p:pic>
        <p:nvPicPr>
          <p:cNvPr id="3" name="Image 2"/>
          <p:cNvPicPr>
            <a:picLocks noChangeAspect="1"/>
          </p:cNvPicPr>
          <p:nvPr/>
        </p:nvPicPr>
        <p:blipFill>
          <a:blip r:embed="rId3"/>
          <a:stretch>
            <a:fillRect/>
          </a:stretch>
        </p:blipFill>
        <p:spPr>
          <a:xfrm>
            <a:off x="8719171" y="4653136"/>
            <a:ext cx="3182066" cy="2018100"/>
          </a:xfrm>
          <a:prstGeom prst="rect">
            <a:avLst/>
          </a:prstGeom>
        </p:spPr>
      </p:pic>
      <p:sp>
        <p:nvSpPr>
          <p:cNvPr id="10" name="Titre 1"/>
          <p:cNvSpPr txBox="1">
            <a:spLocks/>
          </p:cNvSpPr>
          <p:nvPr/>
        </p:nvSpPr>
        <p:spPr>
          <a:xfrm>
            <a:off x="311880" y="137565"/>
            <a:ext cx="10515600" cy="8167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dirty="0">
                <a:solidFill>
                  <a:schemeClr val="accent4"/>
                </a:solidFill>
              </a:rPr>
              <a:t>Spatial </a:t>
            </a:r>
            <a:r>
              <a:rPr lang="fr-CH" b="1" dirty="0" err="1">
                <a:solidFill>
                  <a:schemeClr val="accent4"/>
                </a:solidFill>
              </a:rPr>
              <a:t>resolution</a:t>
            </a:r>
            <a:endParaRPr lang="de-CH" b="1" dirty="0">
              <a:solidFill>
                <a:schemeClr val="accent4"/>
              </a:solidFill>
            </a:endParaRPr>
          </a:p>
        </p:txBody>
      </p:sp>
    </p:spTree>
    <p:extLst>
      <p:ext uri="{BB962C8B-B14F-4D97-AF65-F5344CB8AC3E}">
        <p14:creationId xmlns:p14="http://schemas.microsoft.com/office/powerpoint/2010/main" val="5342044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607885"/>
            <a:ext cx="10515600" cy="1325563"/>
          </a:xfrm>
        </p:spPr>
        <p:txBody>
          <a:bodyPr>
            <a:normAutofit/>
          </a:bodyPr>
          <a:lstStyle/>
          <a:p>
            <a:pPr algn="l"/>
            <a:r>
              <a:rPr lang="fr-CH" sz="4000" b="1" dirty="0"/>
              <a:t>MTF</a:t>
            </a:r>
            <a:endParaRPr lang="de-CH" sz="4000" b="1" dirty="0"/>
          </a:p>
        </p:txBody>
      </p:sp>
      <p:sp>
        <p:nvSpPr>
          <p:cNvPr id="3" name="Espace réservé du contenu 2"/>
          <p:cNvSpPr>
            <a:spLocks noGrp="1"/>
          </p:cNvSpPr>
          <p:nvPr>
            <p:ph idx="1"/>
          </p:nvPr>
        </p:nvSpPr>
        <p:spPr>
          <a:xfrm>
            <a:off x="838200" y="1825625"/>
            <a:ext cx="5562600" cy="4351338"/>
          </a:xfrm>
        </p:spPr>
        <p:txBody>
          <a:bodyPr>
            <a:normAutofit fontScale="85000" lnSpcReduction="20000"/>
          </a:bodyPr>
          <a:lstStyle/>
          <a:p>
            <a:r>
              <a:rPr lang="fr-CH" dirty="0" err="1"/>
              <a:t>Resolution</a:t>
            </a:r>
            <a:r>
              <a:rPr lang="fr-CH" dirty="0"/>
              <a:t> of </a:t>
            </a:r>
            <a:r>
              <a:rPr lang="fr-CH" dirty="0" err="1"/>
              <a:t>imaging</a:t>
            </a:r>
            <a:r>
              <a:rPr lang="fr-CH" dirty="0"/>
              <a:t> system </a:t>
            </a:r>
            <a:r>
              <a:rPr lang="fr-CH" dirty="0" err="1"/>
              <a:t>often</a:t>
            </a:r>
            <a:r>
              <a:rPr lang="fr-CH" dirty="0"/>
              <a:t> </a:t>
            </a:r>
            <a:r>
              <a:rPr lang="fr-CH" dirty="0" err="1"/>
              <a:t>described</a:t>
            </a:r>
            <a:r>
              <a:rPr lang="fr-CH" dirty="0"/>
              <a:t> in </a:t>
            </a:r>
            <a:r>
              <a:rPr lang="fr-CH" b="1" dirty="0" err="1">
                <a:solidFill>
                  <a:schemeClr val="accent3">
                    <a:lumMod val="75000"/>
                  </a:schemeClr>
                </a:solidFill>
              </a:rPr>
              <a:t>frequency</a:t>
            </a:r>
            <a:r>
              <a:rPr lang="fr-CH" b="1" dirty="0">
                <a:solidFill>
                  <a:schemeClr val="accent3">
                    <a:lumMod val="75000"/>
                  </a:schemeClr>
                </a:solidFill>
              </a:rPr>
              <a:t> </a:t>
            </a:r>
            <a:r>
              <a:rPr lang="fr-CH" b="1" dirty="0" err="1">
                <a:solidFill>
                  <a:schemeClr val="accent3">
                    <a:lumMod val="75000"/>
                  </a:schemeClr>
                </a:solidFill>
              </a:rPr>
              <a:t>space</a:t>
            </a:r>
            <a:r>
              <a:rPr lang="fr-CH" dirty="0"/>
              <a:t> (MTF)</a:t>
            </a:r>
          </a:p>
          <a:p>
            <a:r>
              <a:rPr lang="fr-CH" dirty="0" err="1"/>
              <a:t>Resolution</a:t>
            </a:r>
            <a:r>
              <a:rPr lang="fr-CH" dirty="0"/>
              <a:t> pattern: </a:t>
            </a:r>
            <a:r>
              <a:rPr lang="fr-CH" dirty="0" err="1"/>
              <a:t>metal</a:t>
            </a:r>
            <a:r>
              <a:rPr lang="fr-CH" dirty="0"/>
              <a:t> bars at </a:t>
            </a:r>
            <a:r>
              <a:rPr lang="fr-CH" dirty="0" err="1"/>
              <a:t>different</a:t>
            </a:r>
            <a:r>
              <a:rPr lang="fr-CH" dirty="0"/>
              <a:t> spatial </a:t>
            </a:r>
            <a:r>
              <a:rPr lang="fr-CH" dirty="0" err="1"/>
              <a:t>frequencies</a:t>
            </a:r>
            <a:endParaRPr lang="fr-CH" dirty="0"/>
          </a:p>
          <a:p>
            <a:r>
              <a:rPr lang="fr-CH" dirty="0"/>
              <a:t>The </a:t>
            </a:r>
            <a:r>
              <a:rPr lang="fr-CH" b="1" dirty="0" err="1">
                <a:solidFill>
                  <a:schemeClr val="accent3">
                    <a:lumMod val="75000"/>
                  </a:schemeClr>
                </a:solidFill>
              </a:rPr>
              <a:t>higher</a:t>
            </a:r>
            <a:r>
              <a:rPr lang="fr-CH" b="1" dirty="0">
                <a:solidFill>
                  <a:schemeClr val="accent3">
                    <a:lumMod val="75000"/>
                  </a:schemeClr>
                </a:solidFill>
              </a:rPr>
              <a:t> the </a:t>
            </a:r>
            <a:r>
              <a:rPr lang="fr-CH" b="1" dirty="0" err="1">
                <a:solidFill>
                  <a:schemeClr val="accent3">
                    <a:lumMod val="75000"/>
                  </a:schemeClr>
                </a:solidFill>
              </a:rPr>
              <a:t>frequencies</a:t>
            </a:r>
            <a:r>
              <a:rPr lang="fr-CH" b="1" dirty="0">
                <a:solidFill>
                  <a:schemeClr val="accent3">
                    <a:lumMod val="75000"/>
                  </a:schemeClr>
                </a:solidFill>
              </a:rPr>
              <a:t> </a:t>
            </a:r>
            <a:r>
              <a:rPr lang="fr-CH" dirty="0"/>
              <a:t>(the </a:t>
            </a:r>
            <a:r>
              <a:rPr lang="fr-CH" dirty="0" err="1"/>
              <a:t>closer</a:t>
            </a:r>
            <a:r>
              <a:rPr lang="fr-CH" dirty="0"/>
              <a:t> the bars) the </a:t>
            </a:r>
            <a:r>
              <a:rPr lang="fr-CH" b="1" dirty="0">
                <a:solidFill>
                  <a:schemeClr val="accent3">
                    <a:lumMod val="75000"/>
                  </a:schemeClr>
                </a:solidFill>
              </a:rPr>
              <a:t>more the </a:t>
            </a:r>
            <a:r>
              <a:rPr lang="fr-CH" b="1" dirty="0" err="1">
                <a:solidFill>
                  <a:schemeClr val="accent3">
                    <a:lumMod val="75000"/>
                  </a:schemeClr>
                </a:solidFill>
              </a:rPr>
              <a:t>attenuation</a:t>
            </a:r>
            <a:r>
              <a:rPr lang="fr-CH" dirty="0"/>
              <a:t> of the signal</a:t>
            </a:r>
          </a:p>
          <a:p>
            <a:r>
              <a:rPr lang="fr-CH" dirty="0"/>
              <a:t>MTF: amplitude of </a:t>
            </a:r>
            <a:r>
              <a:rPr lang="fr-CH" dirty="0" err="1"/>
              <a:t>periodic</a:t>
            </a:r>
            <a:r>
              <a:rPr lang="fr-CH" dirty="0"/>
              <a:t> signal of bars as a </a:t>
            </a:r>
            <a:r>
              <a:rPr lang="fr-CH" dirty="0" err="1"/>
              <a:t>function</a:t>
            </a:r>
            <a:r>
              <a:rPr lang="fr-CH" dirty="0"/>
              <a:t> of the </a:t>
            </a:r>
            <a:r>
              <a:rPr lang="fr-CH" b="1" dirty="0">
                <a:solidFill>
                  <a:schemeClr val="accent3">
                    <a:lumMod val="75000"/>
                  </a:schemeClr>
                </a:solidFill>
              </a:rPr>
              <a:t>pairs of </a:t>
            </a:r>
            <a:r>
              <a:rPr lang="fr-CH" b="1" dirty="0" err="1">
                <a:solidFill>
                  <a:schemeClr val="accent3">
                    <a:lumMod val="75000"/>
                  </a:schemeClr>
                </a:solidFill>
              </a:rPr>
              <a:t>lines</a:t>
            </a:r>
            <a:endParaRPr lang="fr-CH" b="1" dirty="0">
              <a:solidFill>
                <a:schemeClr val="accent3">
                  <a:lumMod val="75000"/>
                </a:schemeClr>
              </a:solidFill>
            </a:endParaRPr>
          </a:p>
          <a:p>
            <a:endParaRPr lang="de-CH" dirty="0"/>
          </a:p>
        </p:txBody>
      </p:sp>
      <p:pic>
        <p:nvPicPr>
          <p:cNvPr id="4" name="Image 3"/>
          <p:cNvPicPr>
            <a:picLocks noChangeAspect="1"/>
          </p:cNvPicPr>
          <p:nvPr/>
        </p:nvPicPr>
        <p:blipFill rotWithShape="1">
          <a:blip r:embed="rId2"/>
          <a:srcRect l="24572"/>
          <a:stretch/>
        </p:blipFill>
        <p:spPr>
          <a:xfrm>
            <a:off x="6896099" y="200024"/>
            <a:ext cx="4883041" cy="6257925"/>
          </a:xfrm>
          <a:prstGeom prst="rect">
            <a:avLst/>
          </a:prstGeom>
        </p:spPr>
      </p:pic>
      <p:sp>
        <p:nvSpPr>
          <p:cNvPr id="5" name="ZoneTexte 4"/>
          <p:cNvSpPr txBox="1"/>
          <p:nvPr/>
        </p:nvSpPr>
        <p:spPr>
          <a:xfrm rot="16200000">
            <a:off x="6334125" y="742156"/>
            <a:ext cx="772969" cy="369332"/>
          </a:xfrm>
          <a:prstGeom prst="rect">
            <a:avLst/>
          </a:prstGeom>
          <a:solidFill>
            <a:schemeClr val="bg1"/>
          </a:solidFill>
        </p:spPr>
        <p:txBody>
          <a:bodyPr wrap="none" rtlCol="0">
            <a:spAutoFit/>
          </a:bodyPr>
          <a:lstStyle/>
          <a:p>
            <a:r>
              <a:rPr lang="fr-CH" dirty="0" err="1"/>
              <a:t>object</a:t>
            </a:r>
            <a:endParaRPr lang="de-CH" dirty="0"/>
          </a:p>
        </p:txBody>
      </p:sp>
      <p:sp>
        <p:nvSpPr>
          <p:cNvPr id="6" name="ZoneTexte 5"/>
          <p:cNvSpPr txBox="1"/>
          <p:nvPr/>
        </p:nvSpPr>
        <p:spPr>
          <a:xfrm rot="16200000">
            <a:off x="6362700" y="1770856"/>
            <a:ext cx="755015" cy="369332"/>
          </a:xfrm>
          <a:prstGeom prst="rect">
            <a:avLst/>
          </a:prstGeom>
          <a:solidFill>
            <a:schemeClr val="bg1"/>
          </a:solidFill>
        </p:spPr>
        <p:txBody>
          <a:bodyPr wrap="none" rtlCol="0">
            <a:spAutoFit/>
          </a:bodyPr>
          <a:lstStyle/>
          <a:p>
            <a:r>
              <a:rPr lang="fr-CH" dirty="0"/>
              <a:t>image</a:t>
            </a:r>
            <a:endParaRPr lang="de-CH" dirty="0"/>
          </a:p>
        </p:txBody>
      </p:sp>
      <p:sp>
        <p:nvSpPr>
          <p:cNvPr id="7" name="ZoneTexte 6"/>
          <p:cNvSpPr txBox="1"/>
          <p:nvPr/>
        </p:nvSpPr>
        <p:spPr>
          <a:xfrm rot="16200000">
            <a:off x="5873949" y="3096695"/>
            <a:ext cx="1752083" cy="369332"/>
          </a:xfrm>
          <a:prstGeom prst="rect">
            <a:avLst/>
          </a:prstGeom>
          <a:solidFill>
            <a:schemeClr val="bg1"/>
          </a:solidFill>
        </p:spPr>
        <p:txBody>
          <a:bodyPr wrap="none" rtlCol="0">
            <a:spAutoFit/>
          </a:bodyPr>
          <a:lstStyle/>
          <a:p>
            <a:r>
              <a:rPr lang="fr-CH" dirty="0" err="1"/>
              <a:t>Intensity</a:t>
            </a:r>
            <a:r>
              <a:rPr lang="fr-CH" dirty="0"/>
              <a:t> profiles</a:t>
            </a:r>
            <a:endParaRPr lang="de-CH" dirty="0"/>
          </a:p>
        </p:txBody>
      </p:sp>
      <mc:AlternateContent xmlns:mc="http://schemas.openxmlformats.org/markup-compatibility/2006" xmlns:a14="http://schemas.microsoft.com/office/drawing/2010/main">
        <mc:Choice Requires="a14">
          <p:sp>
            <p:nvSpPr>
              <p:cNvPr id="8" name="ZoneTexte 7"/>
              <p:cNvSpPr txBox="1"/>
              <p:nvPr/>
            </p:nvSpPr>
            <p:spPr>
              <a:xfrm>
                <a:off x="8772525" y="4001294"/>
                <a:ext cx="2921954" cy="5654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CH" b="0" i="1" smtClean="0">
                          <a:latin typeface="Cambria Math" panose="02040503050406030204" pitchFamily="18" charset="0"/>
                        </a:rPr>
                        <m:t>𝑀𝑇𝐹</m:t>
                      </m:r>
                      <m:d>
                        <m:dPr>
                          <m:ctrlPr>
                            <a:rPr lang="fr-CH" b="0" i="1" smtClean="0">
                              <a:latin typeface="Cambria Math" panose="02040503050406030204" pitchFamily="18" charset="0"/>
                            </a:rPr>
                          </m:ctrlPr>
                        </m:dPr>
                        <m:e>
                          <m:r>
                            <a:rPr lang="fr-CH" b="0" i="1" smtClean="0">
                              <a:latin typeface="Cambria Math" panose="02040503050406030204" pitchFamily="18" charset="0"/>
                            </a:rPr>
                            <m:t>%</m:t>
                          </m:r>
                        </m:e>
                      </m:d>
                      <m:r>
                        <a:rPr lang="fr-CH" b="0" i="1" smtClean="0">
                          <a:latin typeface="Cambria Math" panose="02040503050406030204" pitchFamily="18" charset="0"/>
                        </a:rPr>
                        <m:t>=</m:t>
                      </m:r>
                      <m:f>
                        <m:fPr>
                          <m:ctrlPr>
                            <a:rPr lang="fr-CH" b="0" i="1" smtClean="0">
                              <a:latin typeface="Cambria Math" panose="02040503050406030204" pitchFamily="18" charset="0"/>
                            </a:rPr>
                          </m:ctrlPr>
                        </m:fPr>
                        <m:num>
                          <m:sSub>
                            <m:sSubPr>
                              <m:ctrlPr>
                                <a:rPr lang="fr-CH" b="0" i="1" smtClean="0">
                                  <a:latin typeface="Cambria Math" panose="02040503050406030204" pitchFamily="18" charset="0"/>
                                </a:rPr>
                              </m:ctrlPr>
                            </m:sSubPr>
                            <m:e>
                              <m:r>
                                <a:rPr lang="fr-CH" b="0" i="1" smtClean="0">
                                  <a:latin typeface="Cambria Math" panose="02040503050406030204" pitchFamily="18" charset="0"/>
                                </a:rPr>
                                <m:t>𝐼</m:t>
                              </m:r>
                            </m:e>
                            <m:sub>
                              <m:r>
                                <a:rPr lang="fr-CH" b="0" i="1" smtClean="0">
                                  <a:latin typeface="Cambria Math" panose="02040503050406030204" pitchFamily="18" charset="0"/>
                                </a:rPr>
                                <m:t>𝑚𝑎𝑥</m:t>
                              </m:r>
                            </m:sub>
                          </m:sSub>
                          <m:r>
                            <a:rPr lang="fr-CH" b="0" i="1" smtClean="0">
                              <a:latin typeface="Cambria Math" panose="02040503050406030204" pitchFamily="18" charset="0"/>
                            </a:rPr>
                            <m:t>−</m:t>
                          </m:r>
                          <m:sSub>
                            <m:sSubPr>
                              <m:ctrlPr>
                                <a:rPr lang="fr-CH" b="0" i="1" smtClean="0">
                                  <a:latin typeface="Cambria Math" panose="02040503050406030204" pitchFamily="18" charset="0"/>
                                </a:rPr>
                              </m:ctrlPr>
                            </m:sSubPr>
                            <m:e>
                              <m:r>
                                <a:rPr lang="fr-CH" b="0" i="1" smtClean="0">
                                  <a:latin typeface="Cambria Math" panose="02040503050406030204" pitchFamily="18" charset="0"/>
                                </a:rPr>
                                <m:t>𝐼</m:t>
                              </m:r>
                            </m:e>
                            <m:sub>
                              <m:r>
                                <a:rPr lang="fr-CH" b="0" i="1" smtClean="0">
                                  <a:latin typeface="Cambria Math" panose="02040503050406030204" pitchFamily="18" charset="0"/>
                                </a:rPr>
                                <m:t>𝑚𝑖𝑛</m:t>
                              </m:r>
                            </m:sub>
                          </m:sSub>
                        </m:num>
                        <m:den>
                          <m:sSub>
                            <m:sSubPr>
                              <m:ctrlPr>
                                <a:rPr lang="fr-CH" b="0" i="1" smtClean="0">
                                  <a:latin typeface="Cambria Math" panose="02040503050406030204" pitchFamily="18" charset="0"/>
                                </a:rPr>
                              </m:ctrlPr>
                            </m:sSubPr>
                            <m:e>
                              <m:r>
                                <a:rPr lang="fr-CH" b="0" i="1" smtClean="0">
                                  <a:latin typeface="Cambria Math" panose="02040503050406030204" pitchFamily="18" charset="0"/>
                                </a:rPr>
                                <m:t>𝐼</m:t>
                              </m:r>
                            </m:e>
                            <m:sub>
                              <m:r>
                                <a:rPr lang="fr-CH" b="0" i="1" smtClean="0">
                                  <a:latin typeface="Cambria Math" panose="02040503050406030204" pitchFamily="18" charset="0"/>
                                </a:rPr>
                                <m:t>𝑚𝑎𝑥</m:t>
                              </m:r>
                            </m:sub>
                          </m:sSub>
                          <m:r>
                            <a:rPr lang="fr-CH" b="0" i="1" smtClean="0">
                              <a:latin typeface="Cambria Math" panose="02040503050406030204" pitchFamily="18" charset="0"/>
                            </a:rPr>
                            <m:t>+</m:t>
                          </m:r>
                          <m:sSub>
                            <m:sSubPr>
                              <m:ctrlPr>
                                <a:rPr lang="fr-CH" b="0" i="1" smtClean="0">
                                  <a:latin typeface="Cambria Math" panose="02040503050406030204" pitchFamily="18" charset="0"/>
                                </a:rPr>
                              </m:ctrlPr>
                            </m:sSubPr>
                            <m:e>
                              <m:r>
                                <a:rPr lang="fr-CH" b="0" i="1" smtClean="0">
                                  <a:latin typeface="Cambria Math" panose="02040503050406030204" pitchFamily="18" charset="0"/>
                                </a:rPr>
                                <m:t>𝐼</m:t>
                              </m:r>
                            </m:e>
                            <m:sub>
                              <m:r>
                                <a:rPr lang="fr-CH" b="0" i="1" smtClean="0">
                                  <a:latin typeface="Cambria Math" panose="02040503050406030204" pitchFamily="18" charset="0"/>
                                </a:rPr>
                                <m:t>𝑚𝑖𝑛</m:t>
                              </m:r>
                            </m:sub>
                          </m:sSub>
                        </m:den>
                      </m:f>
                      <m:r>
                        <a:rPr lang="fr-CH" b="0" i="1" smtClean="0">
                          <a:latin typeface="Cambria Math" panose="02040503050406030204" pitchFamily="18" charset="0"/>
                        </a:rPr>
                        <m:t>𝑥</m:t>
                      </m:r>
                      <m:r>
                        <a:rPr lang="fr-CH" b="0" i="1" smtClean="0">
                          <a:latin typeface="Cambria Math" panose="02040503050406030204" pitchFamily="18" charset="0"/>
                        </a:rPr>
                        <m:t>100</m:t>
                      </m:r>
                    </m:oMath>
                  </m:oMathPara>
                </a14:m>
                <a:endParaRPr lang="de-CH" dirty="0"/>
              </a:p>
            </p:txBody>
          </p:sp>
        </mc:Choice>
        <mc:Fallback xmlns="">
          <p:sp>
            <p:nvSpPr>
              <p:cNvPr id="8" name="ZoneTexte 7"/>
              <p:cNvSpPr txBox="1">
                <a:spLocks noRot="1" noChangeAspect="1" noMove="1" noResize="1" noEditPoints="1" noAdjustHandles="1" noChangeArrowheads="1" noChangeShapeType="1" noTextEdit="1"/>
              </p:cNvSpPr>
              <p:nvPr/>
            </p:nvSpPr>
            <p:spPr>
              <a:xfrm>
                <a:off x="8772525" y="4001294"/>
                <a:ext cx="2921954" cy="565411"/>
              </a:xfrm>
              <a:prstGeom prst="rect">
                <a:avLst/>
              </a:prstGeom>
              <a:blipFill>
                <a:blip r:embed="rId3"/>
                <a:stretch>
                  <a:fillRect/>
                </a:stretch>
              </a:blipFill>
            </p:spPr>
            <p:txBody>
              <a:bodyPr/>
              <a:lstStyle/>
              <a:p>
                <a:r>
                  <a:rPr lang="de-CH">
                    <a:noFill/>
                  </a:rPr>
                  <a:t> </a:t>
                </a:r>
              </a:p>
            </p:txBody>
          </p:sp>
        </mc:Fallback>
      </mc:AlternateContent>
      <p:sp>
        <p:nvSpPr>
          <p:cNvPr id="9" name="Rectangle 8"/>
          <p:cNvSpPr/>
          <p:nvPr/>
        </p:nvSpPr>
        <p:spPr>
          <a:xfrm>
            <a:off x="9265604" y="4566706"/>
            <a:ext cx="2428875" cy="77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mc:AlternateContent xmlns:mc="http://schemas.openxmlformats.org/markup-compatibility/2006" xmlns:a14="http://schemas.microsoft.com/office/drawing/2010/main">
        <mc:Choice Requires="a14">
          <p:sp>
            <p:nvSpPr>
              <p:cNvPr id="10" name="ZoneTexte 9"/>
              <p:cNvSpPr txBox="1"/>
              <p:nvPr/>
            </p:nvSpPr>
            <p:spPr>
              <a:xfrm rot="16200000">
                <a:off x="6689522" y="5126575"/>
                <a:ext cx="934808"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CH" b="0" i="1" smtClean="0">
                          <a:latin typeface="Cambria Math" panose="02040503050406030204" pitchFamily="18" charset="0"/>
                        </a:rPr>
                        <m:t>𝑀𝑇𝐹</m:t>
                      </m:r>
                      <m:d>
                        <m:dPr>
                          <m:ctrlPr>
                            <a:rPr lang="fr-CH" b="0" i="1" smtClean="0">
                              <a:latin typeface="Cambria Math" panose="02040503050406030204" pitchFamily="18" charset="0"/>
                            </a:rPr>
                          </m:ctrlPr>
                        </m:dPr>
                        <m:e>
                          <m:r>
                            <a:rPr lang="fr-CH" b="0" i="1" smtClean="0">
                              <a:latin typeface="Cambria Math" panose="02040503050406030204" pitchFamily="18" charset="0"/>
                            </a:rPr>
                            <m:t>%</m:t>
                          </m:r>
                        </m:e>
                      </m:d>
                    </m:oMath>
                  </m:oMathPara>
                </a14:m>
                <a:endParaRPr lang="de-CH" dirty="0"/>
              </a:p>
            </p:txBody>
          </p:sp>
        </mc:Choice>
        <mc:Fallback xmlns="">
          <p:sp>
            <p:nvSpPr>
              <p:cNvPr id="10" name="ZoneTexte 9"/>
              <p:cNvSpPr txBox="1">
                <a:spLocks noRot="1" noChangeAspect="1" noMove="1" noResize="1" noEditPoints="1" noAdjustHandles="1" noChangeArrowheads="1" noChangeShapeType="1" noTextEdit="1"/>
              </p:cNvSpPr>
              <p:nvPr/>
            </p:nvSpPr>
            <p:spPr>
              <a:xfrm rot="16200000">
                <a:off x="6689522" y="5126575"/>
                <a:ext cx="934808" cy="276999"/>
              </a:xfrm>
              <a:prstGeom prst="rect">
                <a:avLst/>
              </a:prstGeom>
              <a:blipFill>
                <a:blip r:embed="rId4"/>
                <a:stretch>
                  <a:fillRect r="-13043" b="-5882"/>
                </a:stretch>
              </a:blipFill>
            </p:spPr>
            <p:txBody>
              <a:bodyPr/>
              <a:lstStyle/>
              <a:p>
                <a:r>
                  <a:rPr lang="de-CH">
                    <a:noFill/>
                  </a:rPr>
                  <a:t> </a:t>
                </a:r>
              </a:p>
            </p:txBody>
          </p:sp>
        </mc:Fallback>
      </mc:AlternateContent>
      <p:sp>
        <p:nvSpPr>
          <p:cNvPr id="11" name="Titre 1"/>
          <p:cNvSpPr txBox="1">
            <a:spLocks/>
          </p:cNvSpPr>
          <p:nvPr/>
        </p:nvSpPr>
        <p:spPr>
          <a:xfrm>
            <a:off x="311880" y="137565"/>
            <a:ext cx="10515600" cy="8167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dirty="0">
                <a:solidFill>
                  <a:schemeClr val="accent4"/>
                </a:solidFill>
              </a:rPr>
              <a:t>Spatial </a:t>
            </a:r>
            <a:r>
              <a:rPr lang="fr-CH" b="1" dirty="0" err="1">
                <a:solidFill>
                  <a:schemeClr val="accent4"/>
                </a:solidFill>
              </a:rPr>
              <a:t>resolution</a:t>
            </a:r>
            <a:endParaRPr lang="de-CH" b="1" dirty="0">
              <a:solidFill>
                <a:schemeClr val="accent4"/>
              </a:solidFill>
            </a:endParaRPr>
          </a:p>
        </p:txBody>
      </p:sp>
    </p:spTree>
    <p:extLst>
      <p:ext uri="{BB962C8B-B14F-4D97-AF65-F5344CB8AC3E}">
        <p14:creationId xmlns:p14="http://schemas.microsoft.com/office/powerpoint/2010/main" val="30395190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10"/>
          <p:cNvSpPr>
            <a:spLocks noGrp="1" noChangeArrowheads="1"/>
          </p:cNvSpPr>
          <p:nvPr>
            <p:ph type="title"/>
          </p:nvPr>
        </p:nvSpPr>
        <p:spPr>
          <a:xfrm>
            <a:off x="328401" y="635754"/>
            <a:ext cx="10515600" cy="1325563"/>
          </a:xfrm>
        </p:spPr>
        <p:txBody>
          <a:bodyPr>
            <a:normAutofit/>
          </a:bodyPr>
          <a:lstStyle/>
          <a:p>
            <a:pPr eaLnBrk="1" hangingPunct="1"/>
            <a:r>
              <a:rPr lang="en-US" sz="4000" b="1" dirty="0"/>
              <a:t>Response to an impulse function</a:t>
            </a:r>
          </a:p>
        </p:txBody>
      </p:sp>
      <p:pic>
        <p:nvPicPr>
          <p:cNvPr id="5" name="Image 4"/>
          <p:cNvPicPr>
            <a:picLocks noChangeAspect="1"/>
          </p:cNvPicPr>
          <p:nvPr/>
        </p:nvPicPr>
        <p:blipFill>
          <a:blip r:embed="rId2"/>
          <a:stretch>
            <a:fillRect/>
          </a:stretch>
        </p:blipFill>
        <p:spPr>
          <a:xfrm>
            <a:off x="583933" y="2192057"/>
            <a:ext cx="5187660" cy="285737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072" y="2968323"/>
            <a:ext cx="4325439" cy="1321025"/>
          </a:xfrm>
          <a:prstGeom prst="rect">
            <a:avLst/>
          </a:prstGeom>
          <a:ln w="28575">
            <a:solidFill>
              <a:srgbClr val="7030A0"/>
            </a:solidFill>
          </a:ln>
        </p:spPr>
      </p:pic>
      <p:sp>
        <p:nvSpPr>
          <p:cNvPr id="9" name="Rectangle 8"/>
          <p:cNvSpPr/>
          <p:nvPr/>
        </p:nvSpPr>
        <p:spPr>
          <a:xfrm>
            <a:off x="328401" y="4183582"/>
            <a:ext cx="5554509" cy="102768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59815" y="3429674"/>
            <a:ext cx="2323095" cy="178159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eur droit 10"/>
          <p:cNvCxnSpPr/>
          <p:nvPr/>
        </p:nvCxnSpPr>
        <p:spPr>
          <a:xfrm>
            <a:off x="3567113" y="4183582"/>
            <a:ext cx="230389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3559815" y="4195214"/>
            <a:ext cx="0" cy="100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re 1"/>
          <p:cNvSpPr txBox="1">
            <a:spLocks/>
          </p:cNvSpPr>
          <p:nvPr/>
        </p:nvSpPr>
        <p:spPr>
          <a:xfrm>
            <a:off x="311880" y="137565"/>
            <a:ext cx="10515600" cy="8167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dirty="0">
                <a:solidFill>
                  <a:schemeClr val="accent4"/>
                </a:solidFill>
              </a:rPr>
              <a:t>Spatial </a:t>
            </a:r>
            <a:r>
              <a:rPr lang="fr-CH" b="1" dirty="0" err="1">
                <a:solidFill>
                  <a:schemeClr val="accent4"/>
                </a:solidFill>
              </a:rPr>
              <a:t>resolution</a:t>
            </a:r>
            <a:endParaRPr lang="de-CH" b="1" dirty="0">
              <a:solidFill>
                <a:schemeClr val="accent4"/>
              </a:solidFill>
            </a:endParaRPr>
          </a:p>
        </p:txBody>
      </p:sp>
    </p:spTree>
    <p:extLst>
      <p:ext uri="{BB962C8B-B14F-4D97-AF65-F5344CB8AC3E}">
        <p14:creationId xmlns:p14="http://schemas.microsoft.com/office/powerpoint/2010/main" val="325576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2" descr="Bord_franc.jpg                                                 0003F517MACOSX                         B71DC234:"/>
          <p:cNvPicPr>
            <a:picLocks noChangeAspect="1" noChangeArrowheads="1"/>
          </p:cNvPicPr>
          <p:nvPr/>
        </p:nvPicPr>
        <p:blipFill>
          <a:blip r:embed="rId2" cstate="print"/>
          <a:srcRect/>
          <a:stretch>
            <a:fillRect/>
          </a:stretch>
        </p:blipFill>
        <p:spPr bwMode="auto">
          <a:xfrm>
            <a:off x="1905000" y="1809751"/>
            <a:ext cx="1371600" cy="855663"/>
          </a:xfrm>
          <a:prstGeom prst="rect">
            <a:avLst/>
          </a:prstGeom>
          <a:noFill/>
          <a:ln w="9525">
            <a:noFill/>
            <a:miter lim="800000"/>
            <a:headEnd/>
            <a:tailEnd/>
          </a:ln>
        </p:spPr>
      </p:pic>
      <p:sp>
        <p:nvSpPr>
          <p:cNvPr id="13317" name="Rectangle 3"/>
          <p:cNvSpPr>
            <a:spLocks noChangeArrowheads="1"/>
          </p:cNvSpPr>
          <p:nvPr/>
        </p:nvSpPr>
        <p:spPr bwMode="auto">
          <a:xfrm rot="10800000">
            <a:off x="2209800" y="2038350"/>
            <a:ext cx="698500" cy="177800"/>
          </a:xfrm>
          <a:prstGeom prst="rect">
            <a:avLst/>
          </a:prstGeom>
          <a:noFill/>
          <a:ln w="25400" cap="sq">
            <a:solidFill>
              <a:srgbClr val="FF0000"/>
            </a:solidFill>
            <a:miter lim="800000"/>
            <a:headEnd type="none" w="sm" len="sm"/>
            <a:tailEnd type="none" w="sm" len="sm"/>
          </a:ln>
        </p:spPr>
        <p:txBody>
          <a:bodyPr wrap="none" anchor="ctr"/>
          <a:lstStyle/>
          <a:p>
            <a:endParaRPr lang="fr-CH"/>
          </a:p>
        </p:txBody>
      </p:sp>
      <p:sp>
        <p:nvSpPr>
          <p:cNvPr id="13318" name="Line 4"/>
          <p:cNvSpPr>
            <a:spLocks noChangeShapeType="1"/>
          </p:cNvSpPr>
          <p:nvPr/>
        </p:nvSpPr>
        <p:spPr bwMode="auto">
          <a:xfrm flipV="1">
            <a:off x="2895600" y="2038350"/>
            <a:ext cx="914400" cy="95250"/>
          </a:xfrm>
          <a:prstGeom prst="line">
            <a:avLst/>
          </a:prstGeom>
          <a:noFill/>
          <a:ln w="25400" cap="sq">
            <a:solidFill>
              <a:srgbClr val="FF0000"/>
            </a:solidFill>
            <a:round/>
            <a:headEnd type="none" w="sm" len="sm"/>
            <a:tailEnd type="none" w="sm" len="sm"/>
          </a:ln>
        </p:spPr>
        <p:txBody>
          <a:bodyPr wrap="none" anchor="ctr"/>
          <a:lstStyle/>
          <a:p>
            <a:endParaRPr lang="fr-CH"/>
          </a:p>
        </p:txBody>
      </p:sp>
      <p:sp>
        <p:nvSpPr>
          <p:cNvPr id="13319" name="Line 5"/>
          <p:cNvSpPr>
            <a:spLocks noChangeShapeType="1"/>
          </p:cNvSpPr>
          <p:nvPr/>
        </p:nvSpPr>
        <p:spPr bwMode="auto">
          <a:xfrm rot="1617942">
            <a:off x="2878138" y="2370139"/>
            <a:ext cx="990600" cy="26987"/>
          </a:xfrm>
          <a:prstGeom prst="line">
            <a:avLst/>
          </a:prstGeom>
          <a:noFill/>
          <a:ln w="25400" cap="sq">
            <a:solidFill>
              <a:srgbClr val="FF0000"/>
            </a:solidFill>
            <a:round/>
            <a:headEnd type="none" w="sm" len="sm"/>
            <a:tailEnd type="none" w="sm" len="sm"/>
          </a:ln>
        </p:spPr>
        <p:txBody>
          <a:bodyPr wrap="none" anchor="ctr"/>
          <a:lstStyle/>
          <a:p>
            <a:endParaRPr lang="fr-CH"/>
          </a:p>
        </p:txBody>
      </p:sp>
      <p:pic>
        <p:nvPicPr>
          <p:cNvPr id="13320" name="Picture 6" descr="Saut_IQI.psd                                                   0003AD09MACOSX                         B71DC234:"/>
          <p:cNvPicPr>
            <a:picLocks noChangeAspect="1" noChangeArrowheads="1"/>
          </p:cNvPicPr>
          <p:nvPr/>
        </p:nvPicPr>
        <p:blipFill>
          <a:blip r:embed="rId3" cstate="print"/>
          <a:srcRect/>
          <a:stretch>
            <a:fillRect/>
          </a:stretch>
        </p:blipFill>
        <p:spPr bwMode="auto">
          <a:xfrm>
            <a:off x="3810001" y="1885951"/>
            <a:ext cx="2017713" cy="1095375"/>
          </a:xfrm>
          <a:prstGeom prst="rect">
            <a:avLst/>
          </a:prstGeom>
          <a:noFill/>
          <a:ln w="9525">
            <a:noFill/>
            <a:miter lim="800000"/>
            <a:headEnd/>
            <a:tailEnd/>
          </a:ln>
        </p:spPr>
      </p:pic>
      <p:sp>
        <p:nvSpPr>
          <p:cNvPr id="13321" name="AutoShape 7"/>
          <p:cNvSpPr>
            <a:spLocks noChangeArrowheads="1"/>
          </p:cNvSpPr>
          <p:nvPr/>
        </p:nvSpPr>
        <p:spPr bwMode="auto">
          <a:xfrm>
            <a:off x="4078288" y="1962151"/>
            <a:ext cx="1560512" cy="887413"/>
          </a:xfrm>
          <a:prstGeom prst="downArrow">
            <a:avLst>
              <a:gd name="adj1" fmla="val 50000"/>
              <a:gd name="adj2" fmla="val 25000"/>
            </a:avLst>
          </a:prstGeom>
          <a:solidFill>
            <a:srgbClr val="CCCCCC">
              <a:alpha val="50195"/>
            </a:srgbClr>
          </a:solidFill>
          <a:ln w="12700" cap="sq">
            <a:solidFill>
              <a:schemeClr val="tx1"/>
            </a:solidFill>
            <a:miter lim="800000"/>
            <a:headEnd type="none" w="sm" len="sm"/>
            <a:tailEnd type="none" w="sm" len="sm"/>
          </a:ln>
        </p:spPr>
        <p:txBody>
          <a:bodyPr wrap="none" anchor="ctr"/>
          <a:lstStyle/>
          <a:p>
            <a:endParaRPr lang="fr-CH"/>
          </a:p>
        </p:txBody>
      </p:sp>
      <p:sp>
        <p:nvSpPr>
          <p:cNvPr id="1211400" name="Text Box 8"/>
          <p:cNvSpPr txBox="1">
            <a:spLocks noChangeArrowheads="1"/>
          </p:cNvSpPr>
          <p:nvPr/>
        </p:nvSpPr>
        <p:spPr bwMode="auto">
          <a:xfrm>
            <a:off x="7391401" y="3509964"/>
            <a:ext cx="2511425" cy="396875"/>
          </a:xfrm>
          <a:prstGeom prst="rect">
            <a:avLst/>
          </a:prstGeom>
          <a:noFill/>
          <a:ln w="12700" cap="sq">
            <a:noFill/>
            <a:miter lim="800000"/>
            <a:headEnd type="none" w="sm" len="sm"/>
            <a:tailEnd type="none" w="sm" len="sm"/>
          </a:ln>
          <a:effectLst/>
        </p:spPr>
        <p:txBody>
          <a:bodyPr wrap="none">
            <a:spAutoFit/>
          </a:bodyPr>
          <a:lstStyle/>
          <a:p>
            <a:pPr algn="l">
              <a:defRPr/>
            </a:pPr>
            <a:r>
              <a:rPr lang="en-US" sz="2000">
                <a:effectLst>
                  <a:outerShdw blurRad="38100" dist="38100" dir="2700000" algn="tl">
                    <a:srgbClr val="C0C0C0"/>
                  </a:outerShdw>
                </a:effectLst>
                <a:latin typeface="Tahoma" pitchFamily="34" charset="0"/>
              </a:rPr>
              <a:t>Edge response (ESF)</a:t>
            </a:r>
            <a:endParaRPr lang="en-US" sz="2000" baseline="30000">
              <a:effectLst>
                <a:outerShdw blurRad="38100" dist="38100" dir="2700000" algn="tl">
                  <a:srgbClr val="C0C0C0"/>
                </a:outerShdw>
              </a:effectLst>
              <a:latin typeface="Tahoma" pitchFamily="34" charset="0"/>
            </a:endParaRPr>
          </a:p>
        </p:txBody>
      </p:sp>
      <p:sp>
        <p:nvSpPr>
          <p:cNvPr id="1211401" name="Text Box 9"/>
          <p:cNvSpPr txBox="1">
            <a:spLocks noChangeArrowheads="1"/>
          </p:cNvSpPr>
          <p:nvPr/>
        </p:nvSpPr>
        <p:spPr bwMode="auto">
          <a:xfrm>
            <a:off x="2590800" y="6253164"/>
            <a:ext cx="3562350" cy="396875"/>
          </a:xfrm>
          <a:prstGeom prst="rect">
            <a:avLst/>
          </a:prstGeom>
          <a:noFill/>
          <a:ln w="12700" cap="sq">
            <a:noFill/>
            <a:miter lim="800000"/>
            <a:headEnd type="none" w="sm" len="sm"/>
            <a:tailEnd type="none" w="sm" len="sm"/>
          </a:ln>
          <a:effectLst/>
        </p:spPr>
        <p:txBody>
          <a:bodyPr wrap="none">
            <a:spAutoFit/>
          </a:bodyPr>
          <a:lstStyle/>
          <a:p>
            <a:pPr algn="l">
              <a:defRPr/>
            </a:pPr>
            <a:r>
              <a:rPr lang="en-US" sz="2000">
                <a:effectLst>
                  <a:outerShdw blurRad="38100" dist="38100" dir="2700000" algn="tl">
                    <a:srgbClr val="C0C0C0"/>
                  </a:outerShdw>
                </a:effectLst>
                <a:latin typeface="Tahoma" pitchFamily="34" charset="0"/>
              </a:rPr>
              <a:t>Linear impulse response (LSF)</a:t>
            </a:r>
            <a:endParaRPr lang="en-US" sz="2000" baseline="30000">
              <a:effectLst>
                <a:outerShdw blurRad="38100" dist="38100" dir="2700000" algn="tl">
                  <a:srgbClr val="C0C0C0"/>
                </a:outerShdw>
              </a:effectLst>
              <a:latin typeface="Tahoma" pitchFamily="34" charset="0"/>
            </a:endParaRPr>
          </a:p>
        </p:txBody>
      </p:sp>
      <p:graphicFrame>
        <p:nvGraphicFramePr>
          <p:cNvPr id="13314" name="Object 0"/>
          <p:cNvGraphicFramePr>
            <a:graphicFrameLocks noChangeAspect="1"/>
          </p:cNvGraphicFramePr>
          <p:nvPr/>
        </p:nvGraphicFramePr>
        <p:xfrm>
          <a:off x="1725614" y="4124325"/>
          <a:ext cx="407987" cy="762000"/>
        </p:xfrm>
        <a:graphic>
          <a:graphicData uri="http://schemas.openxmlformats.org/presentationml/2006/ole">
            <mc:AlternateContent xmlns:mc="http://schemas.openxmlformats.org/markup-compatibility/2006">
              <mc:Choice xmlns:v="urn:schemas-microsoft-com:vml" Requires="v">
                <p:oleObj name="Equation" r:id="rId4" imgW="190440" imgH="355320" progId="Equation.DSMT4">
                  <p:embed/>
                </p:oleObj>
              </mc:Choice>
              <mc:Fallback>
                <p:oleObj name="Equation" r:id="rId4" imgW="190440" imgH="355320" progId="Equation.DSMT4">
                  <p:embed/>
                  <p:pic>
                    <p:nvPicPr>
                      <p:cNvPr id="13314"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5614" y="4124325"/>
                        <a:ext cx="407987" cy="76200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1211403" name="Text Box 11"/>
          <p:cNvSpPr txBox="1">
            <a:spLocks noChangeArrowheads="1"/>
          </p:cNvSpPr>
          <p:nvPr/>
        </p:nvSpPr>
        <p:spPr bwMode="auto">
          <a:xfrm>
            <a:off x="8380413" y="6237289"/>
            <a:ext cx="658812" cy="396875"/>
          </a:xfrm>
          <a:prstGeom prst="rect">
            <a:avLst/>
          </a:prstGeom>
          <a:noFill/>
          <a:ln w="12700" cap="sq">
            <a:noFill/>
            <a:miter lim="800000"/>
            <a:headEnd type="none" w="sm" len="sm"/>
            <a:tailEnd type="none" w="sm" len="sm"/>
          </a:ln>
          <a:effectLst/>
        </p:spPr>
        <p:txBody>
          <a:bodyPr wrap="none">
            <a:spAutoFit/>
          </a:bodyPr>
          <a:lstStyle/>
          <a:p>
            <a:pPr algn="l">
              <a:defRPr/>
            </a:pPr>
            <a:r>
              <a:rPr lang="en-US" sz="2000">
                <a:effectLst>
                  <a:outerShdw blurRad="38100" dist="38100" dir="2700000" algn="tl">
                    <a:srgbClr val="C0C0C0"/>
                  </a:outerShdw>
                </a:effectLst>
                <a:latin typeface="Tahoma" pitchFamily="34" charset="0"/>
              </a:rPr>
              <a:t>MTF</a:t>
            </a:r>
            <a:endParaRPr lang="en-US" sz="2000" baseline="30000">
              <a:effectLst>
                <a:outerShdw blurRad="38100" dist="38100" dir="2700000" algn="tl">
                  <a:srgbClr val="C0C0C0"/>
                </a:outerShdw>
              </a:effectLst>
              <a:latin typeface="Tahoma" pitchFamily="34" charset="0"/>
            </a:endParaRPr>
          </a:p>
        </p:txBody>
      </p:sp>
      <p:graphicFrame>
        <p:nvGraphicFramePr>
          <p:cNvPr id="13315" name="Object 1"/>
          <p:cNvGraphicFramePr>
            <a:graphicFrameLocks noChangeAspect="1"/>
          </p:cNvGraphicFramePr>
          <p:nvPr/>
        </p:nvGraphicFramePr>
        <p:xfrm>
          <a:off x="6003926" y="4429125"/>
          <a:ext cx="625475" cy="298450"/>
        </p:xfrm>
        <a:graphic>
          <a:graphicData uri="http://schemas.openxmlformats.org/presentationml/2006/ole">
            <mc:AlternateContent xmlns:mc="http://schemas.openxmlformats.org/markup-compatibility/2006">
              <mc:Choice xmlns:v="urn:schemas-microsoft-com:vml" Requires="v">
                <p:oleObj name="Equation" r:id="rId6" imgW="291960" imgH="139680" progId="Equation.DSMT4">
                  <p:embed/>
                </p:oleObj>
              </mc:Choice>
              <mc:Fallback>
                <p:oleObj name="Equation" r:id="rId6" imgW="291960" imgH="139680" progId="Equation.DSMT4">
                  <p:embed/>
                  <p:pic>
                    <p:nvPicPr>
                      <p:cNvPr id="13315"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3926" y="4429125"/>
                        <a:ext cx="625475" cy="298450"/>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13325" name="AutoShape 13"/>
          <p:cNvSpPr>
            <a:spLocks noChangeArrowheads="1"/>
          </p:cNvSpPr>
          <p:nvPr/>
        </p:nvSpPr>
        <p:spPr bwMode="auto">
          <a:xfrm>
            <a:off x="5638800" y="2219325"/>
            <a:ext cx="914400" cy="342900"/>
          </a:xfrm>
          <a:prstGeom prst="rightArrow">
            <a:avLst>
              <a:gd name="adj1" fmla="val 50000"/>
              <a:gd name="adj2" fmla="val 66667"/>
            </a:avLst>
          </a:prstGeom>
          <a:solidFill>
            <a:schemeClr val="accent3">
              <a:lumMod val="75000"/>
            </a:schemeClr>
          </a:solidFill>
          <a:ln w="12700" cap="sq">
            <a:noFill/>
            <a:miter lim="800000"/>
            <a:headEnd type="none" w="sm" len="sm"/>
            <a:tailEnd type="none" w="sm" len="sm"/>
          </a:ln>
        </p:spPr>
        <p:txBody>
          <a:bodyPr wrap="none" anchor="ctr"/>
          <a:lstStyle/>
          <a:p>
            <a:r>
              <a:rPr lang="en-US">
                <a:latin typeface="Arial Narrow" pitchFamily="34" charset="0"/>
              </a:rPr>
              <a:t> </a:t>
            </a:r>
          </a:p>
        </p:txBody>
      </p:sp>
      <p:sp>
        <p:nvSpPr>
          <p:cNvPr id="13326" name="Rectangle 20"/>
          <p:cNvSpPr>
            <a:spLocks noGrp="1" noChangeArrowheads="1"/>
          </p:cNvSpPr>
          <p:nvPr>
            <p:ph type="title"/>
          </p:nvPr>
        </p:nvSpPr>
        <p:spPr>
          <a:xfrm>
            <a:off x="838200" y="435201"/>
            <a:ext cx="10515600" cy="1325563"/>
          </a:xfrm>
        </p:spPr>
        <p:txBody>
          <a:bodyPr>
            <a:normAutofit/>
          </a:bodyPr>
          <a:lstStyle/>
          <a:p>
            <a:pPr eaLnBrk="1" hangingPunct="1"/>
            <a:r>
              <a:rPr lang="en-US" sz="4000" b="1" dirty="0"/>
              <a:t>In practice : Impulse function (Example)</a:t>
            </a:r>
          </a:p>
        </p:txBody>
      </p:sp>
      <p:pic>
        <p:nvPicPr>
          <p:cNvPr id="13327" name="Picture 15"/>
          <p:cNvPicPr>
            <a:picLocks noChangeAspect="1" noChangeArrowheads="1"/>
          </p:cNvPicPr>
          <p:nvPr/>
        </p:nvPicPr>
        <p:blipFill>
          <a:blip r:embed="rId8" cstate="print"/>
          <a:srcRect/>
          <a:stretch>
            <a:fillRect/>
          </a:stretch>
        </p:blipFill>
        <p:spPr bwMode="auto">
          <a:xfrm>
            <a:off x="6553200" y="1381125"/>
            <a:ext cx="3405188" cy="2012950"/>
          </a:xfrm>
          <a:prstGeom prst="rect">
            <a:avLst/>
          </a:prstGeom>
          <a:solidFill>
            <a:srgbClr val="FFFFCC"/>
          </a:solidFill>
          <a:ln w="38100">
            <a:noFill/>
            <a:miter lim="800000"/>
            <a:headEnd/>
            <a:tailEnd/>
          </a:ln>
        </p:spPr>
      </p:pic>
      <p:pic>
        <p:nvPicPr>
          <p:cNvPr id="13328" name="Picture 16"/>
          <p:cNvPicPr>
            <a:picLocks noChangeAspect="1" noChangeArrowheads="1"/>
          </p:cNvPicPr>
          <p:nvPr/>
        </p:nvPicPr>
        <p:blipFill>
          <a:blip r:embed="rId9" cstate="print"/>
          <a:srcRect/>
          <a:stretch>
            <a:fillRect/>
          </a:stretch>
        </p:blipFill>
        <p:spPr bwMode="auto">
          <a:xfrm>
            <a:off x="2362200" y="4008439"/>
            <a:ext cx="3505200" cy="2173287"/>
          </a:xfrm>
          <a:prstGeom prst="rect">
            <a:avLst/>
          </a:prstGeom>
          <a:solidFill>
            <a:srgbClr val="FFFFCC"/>
          </a:solidFill>
          <a:ln w="38100">
            <a:noFill/>
            <a:miter lim="800000"/>
            <a:headEnd/>
            <a:tailEnd/>
          </a:ln>
        </p:spPr>
      </p:pic>
      <p:pic>
        <p:nvPicPr>
          <p:cNvPr id="13329" name="Picture 17"/>
          <p:cNvPicPr>
            <a:picLocks noChangeAspect="1" noChangeArrowheads="1"/>
          </p:cNvPicPr>
          <p:nvPr/>
        </p:nvPicPr>
        <p:blipFill>
          <a:blip r:embed="rId10" cstate="print"/>
          <a:srcRect/>
          <a:stretch>
            <a:fillRect/>
          </a:stretch>
        </p:blipFill>
        <p:spPr bwMode="auto">
          <a:xfrm>
            <a:off x="6781800" y="4019551"/>
            <a:ext cx="3581400" cy="2238375"/>
          </a:xfrm>
          <a:prstGeom prst="rect">
            <a:avLst/>
          </a:prstGeom>
          <a:solidFill>
            <a:srgbClr val="FFFFCC"/>
          </a:solidFill>
          <a:ln w="38100">
            <a:noFill/>
            <a:miter lim="800000"/>
            <a:headEnd/>
            <a:tailEnd/>
          </a:ln>
        </p:spPr>
      </p:pic>
      <p:sp>
        <p:nvSpPr>
          <p:cNvPr id="13330" name="AutoShape 18"/>
          <p:cNvSpPr>
            <a:spLocks noChangeArrowheads="1"/>
          </p:cNvSpPr>
          <p:nvPr/>
        </p:nvSpPr>
        <p:spPr bwMode="auto">
          <a:xfrm>
            <a:off x="5867400" y="4886325"/>
            <a:ext cx="914400" cy="342900"/>
          </a:xfrm>
          <a:prstGeom prst="rightArrow">
            <a:avLst>
              <a:gd name="adj1" fmla="val 50000"/>
              <a:gd name="adj2" fmla="val 66667"/>
            </a:avLst>
          </a:prstGeom>
          <a:solidFill>
            <a:schemeClr val="accent3">
              <a:lumMod val="75000"/>
            </a:schemeClr>
          </a:solidFill>
          <a:ln w="12700" cap="sq">
            <a:noFill/>
            <a:miter lim="800000"/>
            <a:headEnd type="none" w="sm" len="sm"/>
            <a:tailEnd type="none" w="sm" len="sm"/>
          </a:ln>
        </p:spPr>
        <p:txBody>
          <a:bodyPr wrap="none" anchor="ctr"/>
          <a:lstStyle/>
          <a:p>
            <a:r>
              <a:rPr lang="en-US">
                <a:latin typeface="Arial Narrow" pitchFamily="34" charset="0"/>
              </a:rPr>
              <a:t> </a:t>
            </a:r>
          </a:p>
        </p:txBody>
      </p:sp>
      <p:sp>
        <p:nvSpPr>
          <p:cNvPr id="13331" name="AutoShape 19"/>
          <p:cNvSpPr>
            <a:spLocks noChangeArrowheads="1"/>
          </p:cNvSpPr>
          <p:nvPr/>
        </p:nvSpPr>
        <p:spPr bwMode="auto">
          <a:xfrm>
            <a:off x="1600200" y="4924425"/>
            <a:ext cx="838200" cy="342900"/>
          </a:xfrm>
          <a:prstGeom prst="rightArrow">
            <a:avLst>
              <a:gd name="adj1" fmla="val 50000"/>
              <a:gd name="adj2" fmla="val 61111"/>
            </a:avLst>
          </a:prstGeom>
          <a:solidFill>
            <a:schemeClr val="accent3">
              <a:lumMod val="75000"/>
            </a:schemeClr>
          </a:solidFill>
          <a:ln w="12700" cap="sq">
            <a:noFill/>
            <a:miter lim="800000"/>
            <a:headEnd type="none" w="sm" len="sm"/>
            <a:tailEnd type="none" w="sm" len="sm"/>
          </a:ln>
        </p:spPr>
        <p:txBody>
          <a:bodyPr wrap="none" anchor="ctr"/>
          <a:lstStyle/>
          <a:p>
            <a:r>
              <a:rPr lang="en-US">
                <a:latin typeface="Arial Narrow" pitchFamily="34" charset="0"/>
              </a:rPr>
              <a:t> </a:t>
            </a:r>
          </a:p>
        </p:txBody>
      </p:sp>
      <p:sp>
        <p:nvSpPr>
          <p:cNvPr id="20" name="Titre 1"/>
          <p:cNvSpPr txBox="1">
            <a:spLocks/>
          </p:cNvSpPr>
          <p:nvPr/>
        </p:nvSpPr>
        <p:spPr>
          <a:xfrm>
            <a:off x="311880" y="137565"/>
            <a:ext cx="10515600" cy="8167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dirty="0">
                <a:solidFill>
                  <a:schemeClr val="accent4"/>
                </a:solidFill>
              </a:rPr>
              <a:t>Spatial </a:t>
            </a:r>
            <a:r>
              <a:rPr lang="fr-CH" b="1" dirty="0" err="1">
                <a:solidFill>
                  <a:schemeClr val="accent4"/>
                </a:solidFill>
              </a:rPr>
              <a:t>resolution</a:t>
            </a:r>
            <a:endParaRPr lang="de-CH" b="1" dirty="0">
              <a:solidFill>
                <a:schemeClr val="accent4"/>
              </a:solidFill>
            </a:endParaRPr>
          </a:p>
        </p:txBody>
      </p:sp>
    </p:spTree>
    <p:extLst>
      <p:ext uri="{BB962C8B-B14F-4D97-AF65-F5344CB8AC3E}">
        <p14:creationId xmlns:p14="http://schemas.microsoft.com/office/powerpoint/2010/main" val="9917827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p:cNvSpPr>
            <a:spLocks noGrp="1"/>
          </p:cNvSpPr>
          <p:nvPr>
            <p:ph type="title"/>
          </p:nvPr>
        </p:nvSpPr>
        <p:spPr>
          <a:xfrm>
            <a:off x="838200" y="432819"/>
            <a:ext cx="10515600" cy="1325563"/>
          </a:xfrm>
        </p:spPr>
        <p:txBody>
          <a:bodyPr>
            <a:normAutofit/>
          </a:bodyPr>
          <a:lstStyle/>
          <a:p>
            <a:r>
              <a:rPr lang="en-US" sz="4000" b="1" dirty="0"/>
              <a:t>In practice: Example of application</a:t>
            </a:r>
          </a:p>
        </p:txBody>
      </p:sp>
      <p:pic>
        <p:nvPicPr>
          <p:cNvPr id="50179" name="Picture 3"/>
          <p:cNvPicPr>
            <a:picLocks noChangeAspect="1" noChangeArrowheads="1"/>
          </p:cNvPicPr>
          <p:nvPr/>
        </p:nvPicPr>
        <p:blipFill>
          <a:blip r:embed="rId3" cstate="print"/>
          <a:srcRect/>
          <a:stretch>
            <a:fillRect/>
          </a:stretch>
        </p:blipFill>
        <p:spPr bwMode="auto">
          <a:xfrm>
            <a:off x="1798639" y="6451601"/>
            <a:ext cx="2867025" cy="219075"/>
          </a:xfrm>
          <a:prstGeom prst="rect">
            <a:avLst/>
          </a:prstGeom>
          <a:noFill/>
          <a:ln w="19050">
            <a:noFill/>
            <a:miter lim="800000"/>
            <a:headEnd/>
            <a:tailEnd/>
          </a:ln>
        </p:spPr>
      </p:pic>
      <p:pic>
        <p:nvPicPr>
          <p:cNvPr id="50180" name="Picture 4"/>
          <p:cNvPicPr>
            <a:picLocks noChangeAspect="1" noChangeArrowheads="1"/>
          </p:cNvPicPr>
          <p:nvPr/>
        </p:nvPicPr>
        <p:blipFill>
          <a:blip r:embed="rId4" cstate="print"/>
          <a:srcRect/>
          <a:stretch>
            <a:fillRect/>
          </a:stretch>
        </p:blipFill>
        <p:spPr bwMode="auto">
          <a:xfrm>
            <a:off x="228600" y="1452563"/>
            <a:ext cx="5867400" cy="4857750"/>
          </a:xfrm>
          <a:prstGeom prst="rect">
            <a:avLst/>
          </a:prstGeom>
          <a:noFill/>
          <a:ln w="19050">
            <a:noFill/>
            <a:miter lim="800000"/>
            <a:headEnd/>
            <a:tailEnd/>
          </a:ln>
        </p:spPr>
      </p:pic>
      <p:sp>
        <p:nvSpPr>
          <p:cNvPr id="5" name="Titre 1"/>
          <p:cNvSpPr txBox="1">
            <a:spLocks/>
          </p:cNvSpPr>
          <p:nvPr/>
        </p:nvSpPr>
        <p:spPr>
          <a:xfrm>
            <a:off x="311880" y="137565"/>
            <a:ext cx="10515600" cy="8167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dirty="0">
                <a:solidFill>
                  <a:schemeClr val="accent4"/>
                </a:solidFill>
              </a:rPr>
              <a:t>Spatial </a:t>
            </a:r>
            <a:r>
              <a:rPr lang="fr-CH" b="1" dirty="0" err="1">
                <a:solidFill>
                  <a:schemeClr val="accent4"/>
                </a:solidFill>
              </a:rPr>
              <a:t>resolution</a:t>
            </a:r>
            <a:endParaRPr lang="de-CH" b="1" dirty="0">
              <a:solidFill>
                <a:schemeClr val="accent4"/>
              </a:solidFill>
            </a:endParaRPr>
          </a:p>
        </p:txBody>
      </p:sp>
    </p:spTree>
    <p:extLst>
      <p:ext uri="{BB962C8B-B14F-4D97-AF65-F5344CB8AC3E}">
        <p14:creationId xmlns:p14="http://schemas.microsoft.com/office/powerpoint/2010/main" val="10752993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545939"/>
            <a:ext cx="10515600" cy="1325563"/>
          </a:xfrm>
        </p:spPr>
        <p:txBody>
          <a:bodyPr>
            <a:normAutofit/>
          </a:bodyPr>
          <a:lstStyle/>
          <a:p>
            <a:r>
              <a:rPr lang="fr-CH" sz="4000" b="1" dirty="0" err="1"/>
              <a:t>Limiting</a:t>
            </a:r>
            <a:r>
              <a:rPr lang="fr-CH" sz="4000" b="1" dirty="0"/>
              <a:t> </a:t>
            </a:r>
            <a:r>
              <a:rPr lang="fr-CH" sz="4000" b="1" dirty="0" err="1"/>
              <a:t>factors</a:t>
            </a:r>
            <a:r>
              <a:rPr lang="fr-CH" sz="4000" b="1" dirty="0"/>
              <a:t> for spatial </a:t>
            </a:r>
            <a:r>
              <a:rPr lang="fr-CH" sz="4000" b="1" dirty="0" err="1"/>
              <a:t>resolution</a:t>
            </a:r>
            <a:endParaRPr lang="de-CH" sz="4000" b="1" dirty="0"/>
          </a:p>
        </p:txBody>
      </p:sp>
      <p:sp>
        <p:nvSpPr>
          <p:cNvPr id="3" name="Espace réservé du contenu 2"/>
          <p:cNvSpPr>
            <a:spLocks noGrp="1"/>
          </p:cNvSpPr>
          <p:nvPr>
            <p:ph idx="1"/>
          </p:nvPr>
        </p:nvSpPr>
        <p:spPr/>
        <p:txBody>
          <a:bodyPr/>
          <a:lstStyle/>
          <a:p>
            <a:r>
              <a:rPr lang="fr-CH" dirty="0" err="1"/>
              <a:t>Geometric</a:t>
            </a:r>
            <a:r>
              <a:rPr lang="fr-CH" dirty="0"/>
              <a:t> </a:t>
            </a:r>
            <a:r>
              <a:rPr lang="fr-CH" dirty="0" err="1"/>
              <a:t>factors</a:t>
            </a:r>
            <a:r>
              <a:rPr lang="fr-CH" dirty="0"/>
              <a:t> </a:t>
            </a:r>
            <a:r>
              <a:rPr lang="fr-CH" dirty="0">
                <a:sym typeface="Wingdings" panose="05000000000000000000" pitchFamily="2" charset="2"/>
              </a:rPr>
              <a:t> </a:t>
            </a:r>
            <a:r>
              <a:rPr lang="fr-CH" b="1" dirty="0" err="1">
                <a:solidFill>
                  <a:schemeClr val="accent3">
                    <a:lumMod val="75000"/>
                  </a:schemeClr>
                </a:solidFill>
                <a:sym typeface="Wingdings" panose="05000000000000000000" pitchFamily="2" charset="2"/>
              </a:rPr>
              <a:t>geometric</a:t>
            </a:r>
            <a:r>
              <a:rPr lang="fr-CH" b="1" dirty="0">
                <a:solidFill>
                  <a:schemeClr val="accent3">
                    <a:lumMod val="75000"/>
                  </a:schemeClr>
                </a:solidFill>
                <a:sym typeface="Wingdings" panose="05000000000000000000" pitchFamily="2" charset="2"/>
              </a:rPr>
              <a:t> </a:t>
            </a:r>
            <a:r>
              <a:rPr lang="fr-CH" b="1" dirty="0" err="1">
                <a:solidFill>
                  <a:schemeClr val="accent3">
                    <a:lumMod val="75000"/>
                  </a:schemeClr>
                </a:solidFill>
                <a:sym typeface="Wingdings" panose="05000000000000000000" pitchFamily="2" charset="2"/>
              </a:rPr>
              <a:t>blur</a:t>
            </a:r>
            <a:r>
              <a:rPr lang="fr-CH" b="1" dirty="0">
                <a:solidFill>
                  <a:schemeClr val="accent3">
                    <a:lumMod val="75000"/>
                  </a:schemeClr>
                </a:solidFill>
                <a:sym typeface="Wingdings" panose="05000000000000000000" pitchFamily="2" charset="2"/>
              </a:rPr>
              <a:t> (</a:t>
            </a:r>
            <a:r>
              <a:rPr lang="fr-CH" b="1" dirty="0" err="1">
                <a:solidFill>
                  <a:schemeClr val="accent3">
                    <a:lumMod val="75000"/>
                  </a:schemeClr>
                </a:solidFill>
                <a:sym typeface="Wingdings" panose="05000000000000000000" pitchFamily="2" charset="2"/>
              </a:rPr>
              <a:t>penumbra</a:t>
            </a:r>
            <a:r>
              <a:rPr lang="fr-CH" b="1" dirty="0">
                <a:solidFill>
                  <a:schemeClr val="accent3">
                    <a:lumMod val="75000"/>
                  </a:schemeClr>
                </a:solidFill>
                <a:sym typeface="Wingdings" panose="05000000000000000000" pitchFamily="2" charset="2"/>
              </a:rPr>
              <a:t>)</a:t>
            </a:r>
          </a:p>
          <a:p>
            <a:pPr lvl="1"/>
            <a:r>
              <a:rPr lang="fr-CH" dirty="0">
                <a:sym typeface="Wingdings" panose="05000000000000000000" pitchFamily="2" charset="2"/>
              </a:rPr>
              <a:t>The </a:t>
            </a:r>
            <a:r>
              <a:rPr lang="fr-CH" dirty="0" err="1">
                <a:sym typeface="Wingdings" panose="05000000000000000000" pitchFamily="2" charset="2"/>
              </a:rPr>
              <a:t>optical</a:t>
            </a:r>
            <a:r>
              <a:rPr lang="fr-CH" dirty="0">
                <a:sym typeface="Wingdings" panose="05000000000000000000" pitchFamily="2" charset="2"/>
              </a:rPr>
              <a:t> size of the focal spot of the x-ray tube </a:t>
            </a:r>
            <a:r>
              <a:rPr lang="fr-CH" dirty="0" err="1">
                <a:sym typeface="Wingdings" panose="05000000000000000000" pitchFamily="2" charset="2"/>
              </a:rPr>
              <a:t>matters</a:t>
            </a:r>
            <a:endParaRPr lang="fr-CH" dirty="0">
              <a:sym typeface="Wingdings" panose="05000000000000000000" pitchFamily="2" charset="2"/>
            </a:endParaRPr>
          </a:p>
          <a:p>
            <a:pPr lvl="1"/>
            <a:r>
              <a:rPr lang="fr-CH" dirty="0">
                <a:sym typeface="Wingdings" panose="05000000000000000000" pitchFamily="2" charset="2"/>
              </a:rPr>
              <a:t>Size of </a:t>
            </a:r>
            <a:r>
              <a:rPr lang="fr-CH" dirty="0" err="1">
                <a:sym typeface="Wingdings" panose="05000000000000000000" pitchFamily="2" charset="2"/>
              </a:rPr>
              <a:t>penumbra</a:t>
            </a:r>
            <a:r>
              <a:rPr lang="fr-CH" dirty="0">
                <a:sym typeface="Wingdings" panose="05000000000000000000" pitchFamily="2" charset="2"/>
              </a:rPr>
              <a:t> </a:t>
            </a:r>
            <a:r>
              <a:rPr lang="fr-CH" dirty="0" err="1">
                <a:sym typeface="Wingdings" panose="05000000000000000000" pitchFamily="2" charset="2"/>
              </a:rPr>
              <a:t>depends</a:t>
            </a:r>
            <a:r>
              <a:rPr lang="fr-CH" dirty="0">
                <a:sym typeface="Wingdings" panose="05000000000000000000" pitchFamily="2" charset="2"/>
              </a:rPr>
              <a:t> on magnification factor</a:t>
            </a:r>
          </a:p>
          <a:p>
            <a:pPr lvl="1"/>
            <a:r>
              <a:rPr lang="fr-CH" dirty="0" err="1">
                <a:sym typeface="Wingdings" panose="05000000000000000000" pitchFamily="2" charset="2"/>
              </a:rPr>
              <a:t>Avoid</a:t>
            </a:r>
            <a:r>
              <a:rPr lang="fr-CH" dirty="0">
                <a:sym typeface="Wingdings" panose="05000000000000000000" pitchFamily="2" charset="2"/>
              </a:rPr>
              <a:t> </a:t>
            </a:r>
            <a:r>
              <a:rPr lang="fr-CH" dirty="0" err="1">
                <a:sym typeface="Wingdings" panose="05000000000000000000" pitchFamily="2" charset="2"/>
              </a:rPr>
              <a:t>geometric</a:t>
            </a:r>
            <a:r>
              <a:rPr lang="fr-CH" dirty="0">
                <a:sym typeface="Wingdings" panose="05000000000000000000" pitchFamily="2" charset="2"/>
              </a:rPr>
              <a:t> </a:t>
            </a:r>
            <a:r>
              <a:rPr lang="fr-CH" dirty="0" err="1">
                <a:sym typeface="Wingdings" panose="05000000000000000000" pitchFamily="2" charset="2"/>
              </a:rPr>
              <a:t>blurring</a:t>
            </a:r>
            <a:r>
              <a:rPr lang="fr-CH" dirty="0">
                <a:sym typeface="Wingdings" panose="05000000000000000000" pitchFamily="2" charset="2"/>
              </a:rPr>
              <a:t>: focus size in image </a:t>
            </a:r>
            <a:r>
              <a:rPr lang="fr-CH" dirty="0" err="1">
                <a:sym typeface="Wingdings" panose="05000000000000000000" pitchFamily="2" charset="2"/>
              </a:rPr>
              <a:t>should</a:t>
            </a:r>
            <a:r>
              <a:rPr lang="fr-CH" dirty="0">
                <a:sym typeface="Wingdings" panose="05000000000000000000" pitchFamily="2" charset="2"/>
              </a:rPr>
              <a:t> </a:t>
            </a:r>
            <a:r>
              <a:rPr lang="fr-CH" dirty="0" err="1">
                <a:sym typeface="Wingdings" panose="05000000000000000000" pitchFamily="2" charset="2"/>
              </a:rPr>
              <a:t>be</a:t>
            </a:r>
            <a:r>
              <a:rPr lang="fr-CH" dirty="0">
                <a:sym typeface="Wingdings" panose="05000000000000000000" pitchFamily="2" charset="2"/>
              </a:rPr>
              <a:t> </a:t>
            </a:r>
            <a:r>
              <a:rPr lang="fr-CH" dirty="0" err="1">
                <a:sym typeface="Wingdings" panose="05000000000000000000" pitchFamily="2" charset="2"/>
              </a:rPr>
              <a:t>smaller</a:t>
            </a:r>
            <a:r>
              <a:rPr lang="fr-CH" dirty="0">
                <a:sym typeface="Wingdings" panose="05000000000000000000" pitchFamily="2" charset="2"/>
              </a:rPr>
              <a:t> </a:t>
            </a:r>
            <a:r>
              <a:rPr lang="fr-CH" dirty="0" err="1">
                <a:sym typeface="Wingdings" panose="05000000000000000000" pitchFamily="2" charset="2"/>
              </a:rPr>
              <a:t>than</a:t>
            </a:r>
            <a:r>
              <a:rPr lang="fr-CH" dirty="0">
                <a:sym typeface="Wingdings" panose="05000000000000000000" pitchFamily="2" charset="2"/>
              </a:rPr>
              <a:t> pixel size</a:t>
            </a:r>
          </a:p>
          <a:p>
            <a:pPr marL="0" indent="0">
              <a:buNone/>
            </a:pPr>
            <a:endParaRPr lang="de-CH" dirty="0"/>
          </a:p>
        </p:txBody>
      </p:sp>
      <p:pic>
        <p:nvPicPr>
          <p:cNvPr id="4" name="Picture 39" descr="C:\Documents and Settings\fverdun\Mes documents\Digitalisation\Magnification 2021.jpg"/>
          <p:cNvPicPr>
            <a:picLocks noChangeAspect="1" noChangeArrowheads="1"/>
          </p:cNvPicPr>
          <p:nvPr/>
        </p:nvPicPr>
        <p:blipFill rotWithShape="1">
          <a:blip r:embed="rId2" cstate="print"/>
          <a:srcRect t="10070"/>
          <a:stretch/>
        </p:blipFill>
        <p:spPr bwMode="auto">
          <a:xfrm>
            <a:off x="914400" y="4247682"/>
            <a:ext cx="4029472" cy="2530149"/>
          </a:xfrm>
          <a:prstGeom prst="rect">
            <a:avLst/>
          </a:prstGeom>
          <a:noFill/>
          <a:ln w="9525">
            <a:noFill/>
            <a:miter lim="800000"/>
            <a:headEnd/>
            <a:tailEnd/>
          </a:ln>
        </p:spPr>
      </p:pic>
      <p:graphicFrame>
        <p:nvGraphicFramePr>
          <p:cNvPr id="5" name="Object 2"/>
          <p:cNvGraphicFramePr>
            <a:graphicFrameLocks noChangeAspect="1"/>
          </p:cNvGraphicFramePr>
          <p:nvPr>
            <p:extLst>
              <p:ext uri="{D42A27DB-BD31-4B8C-83A1-F6EECF244321}">
                <p14:modId xmlns:p14="http://schemas.microsoft.com/office/powerpoint/2010/main" val="1346360584"/>
              </p:ext>
            </p:extLst>
          </p:nvPr>
        </p:nvGraphicFramePr>
        <p:xfrm>
          <a:off x="6916341" y="4126705"/>
          <a:ext cx="3181350" cy="2262187"/>
        </p:xfrm>
        <a:graphic>
          <a:graphicData uri="http://schemas.openxmlformats.org/presentationml/2006/ole">
            <mc:AlternateContent xmlns:mc="http://schemas.openxmlformats.org/markup-compatibility/2006">
              <mc:Choice xmlns:v="urn:schemas-microsoft-com:vml" Requires="v">
                <p:oleObj name="Equation" r:id="rId3" imgW="2070000" imgH="1460160" progId="Equation.DSMT4">
                  <p:embed/>
                </p:oleObj>
              </mc:Choice>
              <mc:Fallback>
                <p:oleObj name="Equation" r:id="rId3" imgW="2070000" imgH="1460160" progId="Equation.DSMT4">
                  <p:embed/>
                  <p:pic>
                    <p:nvPicPr>
                      <p:cNvPr id="5"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6341" y="4126705"/>
                        <a:ext cx="3181350" cy="2262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re 1"/>
          <p:cNvSpPr txBox="1">
            <a:spLocks/>
          </p:cNvSpPr>
          <p:nvPr/>
        </p:nvSpPr>
        <p:spPr>
          <a:xfrm>
            <a:off x="311880" y="137565"/>
            <a:ext cx="10515600" cy="8167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dirty="0">
                <a:solidFill>
                  <a:schemeClr val="accent4"/>
                </a:solidFill>
              </a:rPr>
              <a:t>Spatial </a:t>
            </a:r>
            <a:r>
              <a:rPr lang="fr-CH" b="1" dirty="0" err="1">
                <a:solidFill>
                  <a:schemeClr val="accent4"/>
                </a:solidFill>
              </a:rPr>
              <a:t>resolution</a:t>
            </a:r>
            <a:endParaRPr lang="de-CH" b="1" dirty="0">
              <a:solidFill>
                <a:schemeClr val="accent4"/>
              </a:solidFill>
            </a:endParaRPr>
          </a:p>
        </p:txBody>
      </p:sp>
    </p:spTree>
    <p:extLst>
      <p:ext uri="{BB962C8B-B14F-4D97-AF65-F5344CB8AC3E}">
        <p14:creationId xmlns:p14="http://schemas.microsoft.com/office/powerpoint/2010/main" val="1640342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545939"/>
            <a:ext cx="10515600" cy="1325563"/>
          </a:xfrm>
        </p:spPr>
        <p:txBody>
          <a:bodyPr>
            <a:normAutofit/>
          </a:bodyPr>
          <a:lstStyle/>
          <a:p>
            <a:r>
              <a:rPr lang="fr-CH" sz="4000" b="1" dirty="0" err="1"/>
              <a:t>Limiting</a:t>
            </a:r>
            <a:r>
              <a:rPr lang="fr-CH" sz="4000" b="1" dirty="0"/>
              <a:t> </a:t>
            </a:r>
            <a:r>
              <a:rPr lang="fr-CH" sz="4000" b="1" dirty="0" err="1"/>
              <a:t>factors</a:t>
            </a:r>
            <a:r>
              <a:rPr lang="fr-CH" sz="4000" b="1" dirty="0"/>
              <a:t> for spatial </a:t>
            </a:r>
            <a:r>
              <a:rPr lang="fr-CH" sz="4000" b="1" dirty="0" err="1"/>
              <a:t>resolution</a:t>
            </a:r>
            <a:endParaRPr lang="de-CH" sz="4000" b="1" dirty="0"/>
          </a:p>
        </p:txBody>
      </p:sp>
      <p:sp>
        <p:nvSpPr>
          <p:cNvPr id="3" name="Espace réservé du contenu 2"/>
          <p:cNvSpPr>
            <a:spLocks noGrp="1"/>
          </p:cNvSpPr>
          <p:nvPr>
            <p:ph idx="1"/>
          </p:nvPr>
        </p:nvSpPr>
        <p:spPr/>
        <p:txBody>
          <a:bodyPr/>
          <a:lstStyle/>
          <a:p>
            <a:r>
              <a:rPr lang="fr-CH" dirty="0" err="1"/>
              <a:t>Geometric</a:t>
            </a:r>
            <a:r>
              <a:rPr lang="fr-CH" dirty="0"/>
              <a:t> </a:t>
            </a:r>
            <a:r>
              <a:rPr lang="fr-CH" dirty="0" err="1"/>
              <a:t>factors</a:t>
            </a:r>
            <a:r>
              <a:rPr lang="fr-CH" dirty="0"/>
              <a:t> </a:t>
            </a:r>
            <a:r>
              <a:rPr lang="fr-CH" dirty="0">
                <a:sym typeface="Wingdings" panose="05000000000000000000" pitchFamily="2" charset="2"/>
              </a:rPr>
              <a:t> </a:t>
            </a:r>
            <a:r>
              <a:rPr lang="fr-CH" b="1" dirty="0" err="1">
                <a:solidFill>
                  <a:schemeClr val="accent3">
                    <a:lumMod val="75000"/>
                  </a:schemeClr>
                </a:solidFill>
                <a:sym typeface="Wingdings" panose="05000000000000000000" pitchFamily="2" charset="2"/>
              </a:rPr>
              <a:t>geometric</a:t>
            </a:r>
            <a:r>
              <a:rPr lang="fr-CH" b="1" dirty="0">
                <a:solidFill>
                  <a:schemeClr val="accent3">
                    <a:lumMod val="75000"/>
                  </a:schemeClr>
                </a:solidFill>
                <a:sym typeface="Wingdings" panose="05000000000000000000" pitchFamily="2" charset="2"/>
              </a:rPr>
              <a:t> </a:t>
            </a:r>
            <a:r>
              <a:rPr lang="fr-CH" b="1" dirty="0" err="1">
                <a:solidFill>
                  <a:schemeClr val="accent3">
                    <a:lumMod val="75000"/>
                  </a:schemeClr>
                </a:solidFill>
                <a:sym typeface="Wingdings" panose="05000000000000000000" pitchFamily="2" charset="2"/>
              </a:rPr>
              <a:t>blur</a:t>
            </a:r>
            <a:r>
              <a:rPr lang="fr-CH" b="1" dirty="0">
                <a:solidFill>
                  <a:schemeClr val="accent3">
                    <a:lumMod val="75000"/>
                  </a:schemeClr>
                </a:solidFill>
                <a:sym typeface="Wingdings" panose="05000000000000000000" pitchFamily="2" charset="2"/>
              </a:rPr>
              <a:t> (</a:t>
            </a:r>
            <a:r>
              <a:rPr lang="fr-CH" b="1" dirty="0" err="1">
                <a:solidFill>
                  <a:schemeClr val="accent3">
                    <a:lumMod val="75000"/>
                  </a:schemeClr>
                </a:solidFill>
                <a:sym typeface="Wingdings" panose="05000000000000000000" pitchFamily="2" charset="2"/>
              </a:rPr>
              <a:t>penumbra</a:t>
            </a:r>
            <a:r>
              <a:rPr lang="fr-CH" b="1" dirty="0">
                <a:solidFill>
                  <a:schemeClr val="accent3">
                    <a:lumMod val="75000"/>
                  </a:schemeClr>
                </a:solidFill>
                <a:sym typeface="Wingdings" panose="05000000000000000000" pitchFamily="2" charset="2"/>
              </a:rPr>
              <a:t>)</a:t>
            </a:r>
          </a:p>
          <a:p>
            <a:r>
              <a:rPr lang="fr-CH" b="1" dirty="0">
                <a:solidFill>
                  <a:schemeClr val="accent3">
                    <a:lumMod val="75000"/>
                  </a:schemeClr>
                </a:solidFill>
                <a:sym typeface="Wingdings" panose="05000000000000000000" pitchFamily="2" charset="2"/>
              </a:rPr>
              <a:t>Pixel size </a:t>
            </a:r>
            <a:r>
              <a:rPr lang="fr-CH" dirty="0">
                <a:sym typeface="Wingdings" panose="05000000000000000000" pitchFamily="2" charset="2"/>
              </a:rPr>
              <a:t>= (size of </a:t>
            </a:r>
            <a:r>
              <a:rPr lang="fr-CH" dirty="0" err="1">
                <a:sym typeface="Wingdings" panose="05000000000000000000" pitchFamily="2" charset="2"/>
              </a:rPr>
              <a:t>field</a:t>
            </a:r>
            <a:r>
              <a:rPr lang="fr-CH" dirty="0">
                <a:sym typeface="Wingdings" panose="05000000000000000000" pitchFamily="2" charset="2"/>
              </a:rPr>
              <a:t> of </a:t>
            </a:r>
            <a:r>
              <a:rPr lang="fr-CH" dirty="0" err="1">
                <a:sym typeface="Wingdings" panose="05000000000000000000" pitchFamily="2" charset="2"/>
              </a:rPr>
              <a:t>view</a:t>
            </a:r>
            <a:r>
              <a:rPr lang="fr-CH" dirty="0">
                <a:sym typeface="Wingdings" panose="05000000000000000000" pitchFamily="2" charset="2"/>
              </a:rPr>
              <a:t>)/(size of image matrix)</a:t>
            </a:r>
          </a:p>
          <a:p>
            <a:pPr lvl="1"/>
            <a:r>
              <a:rPr lang="fr-CH" dirty="0">
                <a:sym typeface="Wingdings" panose="05000000000000000000" pitchFamily="2" charset="2"/>
              </a:rPr>
              <a:t>The </a:t>
            </a:r>
            <a:r>
              <a:rPr lang="fr-CH" dirty="0" err="1">
                <a:sym typeface="Wingdings" panose="05000000000000000000" pitchFamily="2" charset="2"/>
              </a:rPr>
              <a:t>smaller</a:t>
            </a:r>
            <a:r>
              <a:rPr lang="fr-CH" dirty="0">
                <a:sym typeface="Wingdings" panose="05000000000000000000" pitchFamily="2" charset="2"/>
              </a:rPr>
              <a:t> the pixel the </a:t>
            </a:r>
            <a:r>
              <a:rPr lang="fr-CH" dirty="0" err="1">
                <a:sym typeface="Wingdings" panose="05000000000000000000" pitchFamily="2" charset="2"/>
              </a:rPr>
              <a:t>better</a:t>
            </a:r>
            <a:r>
              <a:rPr lang="fr-CH" dirty="0">
                <a:sym typeface="Wingdings" panose="05000000000000000000" pitchFamily="2" charset="2"/>
              </a:rPr>
              <a:t> the spatial </a:t>
            </a:r>
            <a:r>
              <a:rPr lang="fr-CH" dirty="0" err="1">
                <a:sym typeface="Wingdings" panose="05000000000000000000" pitchFamily="2" charset="2"/>
              </a:rPr>
              <a:t>resolution</a:t>
            </a:r>
            <a:endParaRPr lang="fr-CH" dirty="0">
              <a:sym typeface="Wingdings" panose="05000000000000000000" pitchFamily="2" charset="2"/>
            </a:endParaRPr>
          </a:p>
          <a:p>
            <a:pPr lvl="1"/>
            <a:r>
              <a:rPr lang="fr-CH" dirty="0">
                <a:sym typeface="Wingdings" panose="05000000000000000000" pitchFamily="2" charset="2"/>
              </a:rPr>
              <a:t>Maximum </a:t>
            </a:r>
            <a:r>
              <a:rPr lang="fr-CH" dirty="0" err="1">
                <a:sym typeface="Wingdings" panose="05000000000000000000" pitchFamily="2" charset="2"/>
              </a:rPr>
              <a:t>frequency</a:t>
            </a:r>
            <a:r>
              <a:rPr lang="fr-CH" dirty="0">
                <a:sym typeface="Wingdings" panose="05000000000000000000" pitchFamily="2" charset="2"/>
              </a:rPr>
              <a:t> visible in an image (</a:t>
            </a:r>
            <a:r>
              <a:rPr lang="fr-CH" dirty="0" err="1">
                <a:sym typeface="Wingdings" panose="05000000000000000000" pitchFamily="2" charset="2"/>
              </a:rPr>
              <a:t>cutoff</a:t>
            </a:r>
            <a:r>
              <a:rPr lang="fr-CH" dirty="0">
                <a:sym typeface="Wingdings" panose="05000000000000000000" pitchFamily="2" charset="2"/>
              </a:rPr>
              <a:t> </a:t>
            </a:r>
            <a:r>
              <a:rPr lang="fr-CH" dirty="0" err="1">
                <a:sym typeface="Wingdings" panose="05000000000000000000" pitchFamily="2" charset="2"/>
              </a:rPr>
              <a:t>frequency</a:t>
            </a:r>
            <a:r>
              <a:rPr lang="fr-CH" dirty="0">
                <a:sym typeface="Wingdings" panose="05000000000000000000" pitchFamily="2" charset="2"/>
              </a:rPr>
              <a:t>): </a:t>
            </a:r>
            <a:r>
              <a:rPr lang="fr-CH" dirty="0" err="1">
                <a:sym typeface="Wingdings" panose="05000000000000000000" pitchFamily="2" charset="2"/>
              </a:rPr>
              <a:t>f</a:t>
            </a:r>
            <a:r>
              <a:rPr lang="fr-CH" baseline="-25000" dirty="0" err="1">
                <a:sym typeface="Wingdings" panose="05000000000000000000" pitchFamily="2" charset="2"/>
              </a:rPr>
              <a:t>cut</a:t>
            </a:r>
            <a:r>
              <a:rPr lang="fr-CH" dirty="0">
                <a:sym typeface="Wingdings" panose="05000000000000000000" pitchFamily="2" charset="2"/>
              </a:rPr>
              <a:t> = 1/(pixel size)</a:t>
            </a:r>
          </a:p>
          <a:p>
            <a:pPr marL="0" indent="0">
              <a:buNone/>
            </a:pPr>
            <a:endParaRPr lang="de-CH" dirty="0"/>
          </a:p>
        </p:txBody>
      </p:sp>
      <p:sp>
        <p:nvSpPr>
          <p:cNvPr id="4" name="Titre 1"/>
          <p:cNvSpPr txBox="1">
            <a:spLocks/>
          </p:cNvSpPr>
          <p:nvPr/>
        </p:nvSpPr>
        <p:spPr>
          <a:xfrm>
            <a:off x="311880" y="137565"/>
            <a:ext cx="10515600" cy="8167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dirty="0">
                <a:solidFill>
                  <a:schemeClr val="accent4"/>
                </a:solidFill>
              </a:rPr>
              <a:t>Spatial </a:t>
            </a:r>
            <a:r>
              <a:rPr lang="fr-CH" b="1" dirty="0" err="1">
                <a:solidFill>
                  <a:schemeClr val="accent4"/>
                </a:solidFill>
              </a:rPr>
              <a:t>resolution</a:t>
            </a:r>
            <a:endParaRPr lang="de-CH" b="1" dirty="0">
              <a:solidFill>
                <a:schemeClr val="accent4"/>
              </a:solidFill>
            </a:endParaRPr>
          </a:p>
        </p:txBody>
      </p:sp>
    </p:spTree>
    <p:extLst>
      <p:ext uri="{BB962C8B-B14F-4D97-AF65-F5344CB8AC3E}">
        <p14:creationId xmlns:p14="http://schemas.microsoft.com/office/powerpoint/2010/main" val="406619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Autofit/>
          </a:bodyPr>
          <a:lstStyle/>
          <a:p>
            <a:r>
              <a:rPr lang="en-US" dirty="0"/>
              <a:t>Dosimetry of radiography systems: </a:t>
            </a:r>
            <a:r>
              <a:rPr lang="en-US" dirty="0" err="1"/>
              <a:t>Kerma</a:t>
            </a:r>
            <a:endParaRPr lang="en-US" dirty="0"/>
          </a:p>
        </p:txBody>
      </p:sp>
      <p:sp>
        <p:nvSpPr>
          <p:cNvPr id="3" name="TPAnswers"/>
          <p:cNvSpPr>
            <a:spLocks noGrp="1"/>
          </p:cNvSpPr>
          <p:nvPr>
            <p:ph idx="1"/>
            <p:custDataLst>
              <p:tags r:id="rId2"/>
            </p:custDataLst>
          </p:nvPr>
        </p:nvSpPr>
        <p:spPr>
          <a:xfrm>
            <a:off x="838200" y="1825625"/>
            <a:ext cx="6698673" cy="1790411"/>
          </a:xfrm>
        </p:spPr>
        <p:txBody>
          <a:bodyPr>
            <a:noAutofit/>
          </a:bodyPr>
          <a:lstStyle/>
          <a:p>
            <a:pPr marL="0" indent="0">
              <a:buNone/>
            </a:pPr>
            <a:r>
              <a:rPr lang="en-US" sz="2400" b="1" dirty="0" err="1">
                <a:solidFill>
                  <a:schemeClr val="tx2">
                    <a:lumMod val="60000"/>
                    <a:lumOff val="40000"/>
                  </a:schemeClr>
                </a:solidFill>
              </a:rPr>
              <a:t>Kerma</a:t>
            </a:r>
            <a:r>
              <a:rPr lang="en-US" sz="2400" dirty="0"/>
              <a:t>: kinetic energy released in matter. </a:t>
            </a:r>
          </a:p>
          <a:p>
            <a:pPr marL="0" indent="0">
              <a:buNone/>
            </a:pPr>
            <a:r>
              <a:rPr lang="en-US" sz="2400" dirty="0"/>
              <a:t>Unit: Joule per kilogram [J/kg] </a:t>
            </a:r>
            <a:r>
              <a:rPr lang="en-US" sz="2400" dirty="0">
                <a:sym typeface="Wingdings" panose="05000000000000000000" pitchFamily="2" charset="2"/>
              </a:rPr>
              <a:t> special name: Gray</a:t>
            </a:r>
          </a:p>
          <a:p>
            <a:pPr marL="0" indent="0">
              <a:buNone/>
            </a:pPr>
            <a:endParaRPr lang="en-US" sz="2400" dirty="0">
              <a:sym typeface="Wingdings" panose="05000000000000000000" pitchFamily="2" charset="2"/>
            </a:endParaRPr>
          </a:p>
          <a:p>
            <a:pPr marL="0" indent="0">
              <a:buNone/>
            </a:pPr>
            <a:r>
              <a:rPr lang="en-US" sz="2400" b="1" dirty="0">
                <a:solidFill>
                  <a:schemeClr val="tx2">
                    <a:lumMod val="60000"/>
                    <a:lumOff val="40000"/>
                  </a:schemeClr>
                </a:solidFill>
                <a:sym typeface="Wingdings" panose="05000000000000000000" pitchFamily="2" charset="2"/>
              </a:rPr>
              <a:t>1 J kg</a:t>
            </a:r>
            <a:r>
              <a:rPr lang="en-US" sz="2400" b="1" baseline="30000" dirty="0">
                <a:solidFill>
                  <a:schemeClr val="tx2">
                    <a:lumMod val="60000"/>
                    <a:lumOff val="40000"/>
                  </a:schemeClr>
                </a:solidFill>
                <a:sym typeface="Wingdings" panose="05000000000000000000" pitchFamily="2" charset="2"/>
              </a:rPr>
              <a:t>-1</a:t>
            </a:r>
            <a:r>
              <a:rPr lang="en-US" sz="2400" b="1" dirty="0">
                <a:solidFill>
                  <a:schemeClr val="tx2">
                    <a:lumMod val="60000"/>
                    <a:lumOff val="40000"/>
                  </a:schemeClr>
                </a:solidFill>
                <a:sym typeface="Wingdings" panose="05000000000000000000" pitchFamily="2" charset="2"/>
              </a:rPr>
              <a:t> = 1 </a:t>
            </a:r>
            <a:r>
              <a:rPr lang="en-US" sz="2400" b="1" dirty="0" err="1">
                <a:solidFill>
                  <a:schemeClr val="tx2">
                    <a:lumMod val="60000"/>
                    <a:lumOff val="40000"/>
                  </a:schemeClr>
                </a:solidFill>
                <a:sym typeface="Wingdings" panose="05000000000000000000" pitchFamily="2" charset="2"/>
              </a:rPr>
              <a:t>Gy</a:t>
            </a:r>
            <a:endParaRPr lang="en-US" sz="2400" b="1" dirty="0">
              <a:solidFill>
                <a:schemeClr val="tx2">
                  <a:lumMod val="60000"/>
                  <a:lumOff val="40000"/>
                </a:schemeClr>
              </a:solidFill>
            </a:endParaRPr>
          </a:p>
        </p:txBody>
      </p:sp>
      <p:sp>
        <p:nvSpPr>
          <p:cNvPr id="5" name="TPPolling"/>
          <p:cNvSpPr/>
          <p:nvPr/>
        </p:nvSpPr>
        <p:spPr>
          <a:xfrm>
            <a:off x="152400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aphicFrame>
        <p:nvGraphicFramePr>
          <p:cNvPr id="16" name="Object 1024"/>
          <p:cNvGraphicFramePr>
            <a:graphicFrameLocks noChangeAspect="1"/>
          </p:cNvGraphicFramePr>
          <p:nvPr/>
        </p:nvGraphicFramePr>
        <p:xfrm>
          <a:off x="5090428" y="3942197"/>
          <a:ext cx="5221357" cy="1157289"/>
        </p:xfrm>
        <a:graphic>
          <a:graphicData uri="http://schemas.openxmlformats.org/presentationml/2006/ole">
            <mc:AlternateContent xmlns:mc="http://schemas.openxmlformats.org/markup-compatibility/2006">
              <mc:Choice xmlns:v="urn:schemas-microsoft-com:vml" Requires="v">
                <p:oleObj name="Equation" r:id="rId4" imgW="3974760" imgH="876240" progId="Equation.DSMT4">
                  <p:embed/>
                </p:oleObj>
              </mc:Choice>
              <mc:Fallback>
                <p:oleObj name="Equation" r:id="rId4" imgW="3974760" imgH="876240" progId="Equation.DSMT4">
                  <p:embed/>
                  <p:pic>
                    <p:nvPicPr>
                      <p:cNvPr id="16"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0428" y="3942197"/>
                        <a:ext cx="5221357" cy="1157289"/>
                      </a:xfrm>
                      <a:prstGeom prst="rect">
                        <a:avLst/>
                      </a:prstGeom>
                      <a:noFill/>
                    </p:spPr>
                  </p:pic>
                </p:oleObj>
              </mc:Fallback>
            </mc:AlternateContent>
          </a:graphicData>
        </a:graphic>
      </p:graphicFrame>
      <p:grpSp>
        <p:nvGrpSpPr>
          <p:cNvPr id="17" name="Group 1041"/>
          <p:cNvGrpSpPr>
            <a:grpSpLocks/>
          </p:cNvGrpSpPr>
          <p:nvPr/>
        </p:nvGrpSpPr>
        <p:grpSpPr bwMode="auto">
          <a:xfrm>
            <a:off x="3637107" y="3504047"/>
            <a:ext cx="7588250" cy="2441575"/>
            <a:chOff x="118" y="1448"/>
            <a:chExt cx="4780" cy="1538"/>
          </a:xfrm>
        </p:grpSpPr>
        <p:sp>
          <p:nvSpPr>
            <p:cNvPr id="18" name="Text Box 1028"/>
            <p:cNvSpPr txBox="1">
              <a:spLocks noChangeArrowheads="1"/>
            </p:cNvSpPr>
            <p:nvPr/>
          </p:nvSpPr>
          <p:spPr bwMode="auto">
            <a:xfrm>
              <a:off x="118" y="2727"/>
              <a:ext cx="2967" cy="252"/>
            </a:xfrm>
            <a:prstGeom prst="rect">
              <a:avLst/>
            </a:prstGeom>
            <a:noFill/>
            <a:ln w="76200" cap="rnd">
              <a:noFill/>
              <a:prstDash val="sysDot"/>
              <a:miter lim="800000"/>
              <a:headEnd/>
              <a:tailEnd/>
            </a:ln>
          </p:spPr>
          <p:txBody>
            <a:bodyPr>
              <a:spAutoFit/>
            </a:bodyPr>
            <a:lstStyle/>
            <a:p>
              <a:pPr eaLnBrk="1" hangingPunct="1">
                <a:spcBef>
                  <a:spcPct val="50000"/>
                </a:spcBef>
              </a:pPr>
              <a:r>
                <a:rPr lang="en-US" sz="2000" dirty="0"/>
                <a:t>radiological constant of air </a:t>
              </a:r>
              <a:r>
                <a:rPr lang="en-US" sz="2000" dirty="0" err="1"/>
                <a:t>kerma</a:t>
              </a:r>
              <a:endParaRPr lang="en-US" sz="2000" dirty="0"/>
            </a:p>
          </p:txBody>
        </p:sp>
        <p:sp>
          <p:nvSpPr>
            <p:cNvPr id="19" name="Line 1029"/>
            <p:cNvSpPr>
              <a:spLocks noChangeShapeType="1"/>
            </p:cNvSpPr>
            <p:nvPr/>
          </p:nvSpPr>
          <p:spPr bwMode="auto">
            <a:xfrm flipH="1">
              <a:off x="1546" y="2252"/>
              <a:ext cx="160" cy="477"/>
            </a:xfrm>
            <a:prstGeom prst="line">
              <a:avLst/>
            </a:prstGeom>
            <a:noFill/>
            <a:ln w="28575" cap="rnd">
              <a:solidFill>
                <a:schemeClr val="accent1"/>
              </a:solidFill>
              <a:prstDash val="sysDot"/>
              <a:round/>
              <a:headEnd/>
              <a:tailEnd/>
            </a:ln>
          </p:spPr>
          <p:txBody>
            <a:bodyPr/>
            <a:lstStyle/>
            <a:p>
              <a:endParaRPr lang="en-US"/>
            </a:p>
          </p:txBody>
        </p:sp>
        <p:sp>
          <p:nvSpPr>
            <p:cNvPr id="20" name="Text Box 1031"/>
            <p:cNvSpPr txBox="1">
              <a:spLocks noChangeArrowheads="1"/>
            </p:cNvSpPr>
            <p:nvPr/>
          </p:nvSpPr>
          <p:spPr bwMode="auto">
            <a:xfrm>
              <a:off x="3938" y="2729"/>
              <a:ext cx="960" cy="250"/>
            </a:xfrm>
            <a:prstGeom prst="rect">
              <a:avLst/>
            </a:prstGeom>
            <a:noFill/>
            <a:ln w="76200" cap="rnd">
              <a:noFill/>
              <a:prstDash val="sysDot"/>
              <a:miter lim="800000"/>
              <a:headEnd/>
              <a:tailEnd/>
            </a:ln>
          </p:spPr>
          <p:txBody>
            <a:bodyPr>
              <a:spAutoFit/>
            </a:bodyPr>
            <a:lstStyle/>
            <a:p>
              <a:pPr eaLnBrk="1" hangingPunct="1">
                <a:spcBef>
                  <a:spcPct val="50000"/>
                </a:spcBef>
              </a:pPr>
              <a:r>
                <a:rPr lang="en-US" sz="2000" dirty="0"/>
                <a:t>Filtration</a:t>
              </a:r>
            </a:p>
          </p:txBody>
        </p:sp>
        <p:sp>
          <p:nvSpPr>
            <p:cNvPr id="21" name="Line 1032"/>
            <p:cNvSpPr>
              <a:spLocks noChangeShapeType="1"/>
            </p:cNvSpPr>
            <p:nvPr/>
          </p:nvSpPr>
          <p:spPr bwMode="auto">
            <a:xfrm flipH="1" flipV="1">
              <a:off x="4065" y="2542"/>
              <a:ext cx="126" cy="202"/>
            </a:xfrm>
            <a:prstGeom prst="line">
              <a:avLst/>
            </a:prstGeom>
            <a:noFill/>
            <a:ln w="28575" cap="rnd">
              <a:solidFill>
                <a:schemeClr val="accent1"/>
              </a:solidFill>
              <a:prstDash val="sysDot"/>
              <a:round/>
              <a:headEnd/>
              <a:tailEnd/>
            </a:ln>
          </p:spPr>
          <p:txBody>
            <a:bodyPr/>
            <a:lstStyle/>
            <a:p>
              <a:endParaRPr lang="en-US"/>
            </a:p>
          </p:txBody>
        </p:sp>
        <p:sp>
          <p:nvSpPr>
            <p:cNvPr id="22" name="Line 1037"/>
            <p:cNvSpPr>
              <a:spLocks noChangeShapeType="1"/>
            </p:cNvSpPr>
            <p:nvPr/>
          </p:nvSpPr>
          <p:spPr bwMode="auto">
            <a:xfrm flipH="1" flipV="1">
              <a:off x="3149" y="2429"/>
              <a:ext cx="82" cy="315"/>
            </a:xfrm>
            <a:prstGeom prst="line">
              <a:avLst/>
            </a:prstGeom>
            <a:noFill/>
            <a:ln w="28575" cap="rnd">
              <a:solidFill>
                <a:schemeClr val="accent1"/>
              </a:solidFill>
              <a:prstDash val="sysDot"/>
              <a:round/>
              <a:headEnd/>
              <a:tailEnd/>
            </a:ln>
          </p:spPr>
          <p:txBody>
            <a:bodyPr/>
            <a:lstStyle/>
            <a:p>
              <a:endParaRPr lang="en-US"/>
            </a:p>
          </p:txBody>
        </p:sp>
        <p:sp>
          <p:nvSpPr>
            <p:cNvPr id="23" name="Text Box 1038"/>
            <p:cNvSpPr txBox="1">
              <a:spLocks noChangeArrowheads="1"/>
            </p:cNvSpPr>
            <p:nvPr/>
          </p:nvSpPr>
          <p:spPr bwMode="auto">
            <a:xfrm>
              <a:off x="2638" y="2734"/>
              <a:ext cx="1363" cy="252"/>
            </a:xfrm>
            <a:prstGeom prst="rect">
              <a:avLst/>
            </a:prstGeom>
            <a:noFill/>
            <a:ln w="76200" cap="rnd">
              <a:noFill/>
              <a:prstDash val="sysDot"/>
              <a:miter lim="800000"/>
              <a:headEnd/>
              <a:tailEnd/>
            </a:ln>
          </p:spPr>
          <p:txBody>
            <a:bodyPr wrap="square">
              <a:spAutoFit/>
            </a:bodyPr>
            <a:lstStyle/>
            <a:p>
              <a:pPr eaLnBrk="1" hangingPunct="1">
                <a:spcBef>
                  <a:spcPct val="50000"/>
                </a:spcBef>
              </a:pPr>
              <a:r>
                <a:rPr lang="en-US" sz="2000" dirty="0"/>
                <a:t>Distance to focus</a:t>
              </a:r>
            </a:p>
          </p:txBody>
        </p:sp>
        <p:sp>
          <p:nvSpPr>
            <p:cNvPr id="24" name="Text Box 1039"/>
            <p:cNvSpPr txBox="1">
              <a:spLocks noChangeArrowheads="1"/>
            </p:cNvSpPr>
            <p:nvPr/>
          </p:nvSpPr>
          <p:spPr bwMode="auto">
            <a:xfrm>
              <a:off x="2553" y="1448"/>
              <a:ext cx="1534" cy="252"/>
            </a:xfrm>
            <a:prstGeom prst="rect">
              <a:avLst/>
            </a:prstGeom>
            <a:noFill/>
            <a:ln w="76200" cap="rnd">
              <a:noFill/>
              <a:prstDash val="sysDot"/>
              <a:miter lim="800000"/>
              <a:headEnd/>
              <a:tailEnd/>
            </a:ln>
          </p:spPr>
          <p:txBody>
            <a:bodyPr wrap="square">
              <a:spAutoFit/>
            </a:bodyPr>
            <a:lstStyle/>
            <a:p>
              <a:pPr eaLnBrk="1" hangingPunct="1">
                <a:spcBef>
                  <a:spcPct val="50000"/>
                </a:spcBef>
              </a:pPr>
              <a:r>
                <a:rPr lang="en-US" sz="2000" dirty="0"/>
                <a:t>Charge (</a:t>
              </a:r>
              <a:r>
                <a:rPr lang="en-US" sz="2000" dirty="0" err="1"/>
                <a:t>mAs</a:t>
              </a:r>
              <a:r>
                <a:rPr lang="en-US" sz="2000" dirty="0"/>
                <a:t>)</a:t>
              </a:r>
            </a:p>
          </p:txBody>
        </p:sp>
        <p:sp>
          <p:nvSpPr>
            <p:cNvPr id="25" name="Line 1040"/>
            <p:cNvSpPr>
              <a:spLocks noChangeShapeType="1"/>
            </p:cNvSpPr>
            <p:nvPr/>
          </p:nvSpPr>
          <p:spPr bwMode="auto">
            <a:xfrm flipH="1">
              <a:off x="2880" y="1714"/>
              <a:ext cx="52" cy="254"/>
            </a:xfrm>
            <a:prstGeom prst="line">
              <a:avLst/>
            </a:prstGeom>
            <a:noFill/>
            <a:ln w="28575" cap="rnd">
              <a:solidFill>
                <a:schemeClr val="accent1"/>
              </a:solidFill>
              <a:prstDash val="sysDot"/>
              <a:round/>
              <a:headEnd/>
              <a:tailEnd/>
            </a:ln>
          </p:spPr>
          <p:txBody>
            <a:bodyPr/>
            <a:lstStyle/>
            <a:p>
              <a:endParaRPr lang="en-US"/>
            </a:p>
          </p:txBody>
        </p:sp>
      </p:grpSp>
      <p:sp>
        <p:nvSpPr>
          <p:cNvPr id="4" name="Rectangle 3"/>
          <p:cNvSpPr/>
          <p:nvPr/>
        </p:nvSpPr>
        <p:spPr>
          <a:xfrm>
            <a:off x="3637107" y="3311236"/>
            <a:ext cx="7460383" cy="2840181"/>
          </a:xfrm>
          <a:prstGeom prst="rect">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 name="Rectangle 25"/>
          <p:cNvSpPr/>
          <p:nvPr/>
        </p:nvSpPr>
        <p:spPr>
          <a:xfrm>
            <a:off x="817033" y="4397091"/>
            <a:ext cx="2416842" cy="1754326"/>
          </a:xfrm>
          <a:prstGeom prst="rect">
            <a:avLst/>
          </a:prstGeom>
          <a:ln w="38100">
            <a:solidFill>
              <a:schemeClr val="tx2">
                <a:lumMod val="40000"/>
                <a:lumOff val="60000"/>
              </a:schemeClr>
            </a:solidFill>
          </a:ln>
        </p:spPr>
        <p:txBody>
          <a:bodyPr wrap="square">
            <a:spAutoFit/>
          </a:bodyPr>
          <a:lstStyle/>
          <a:p>
            <a:pPr>
              <a:spcBef>
                <a:spcPct val="50000"/>
              </a:spcBef>
            </a:pPr>
            <a:r>
              <a:rPr lang="en-US" dirty="0"/>
              <a:t>Air </a:t>
            </a:r>
            <a:r>
              <a:rPr lang="en-US" dirty="0" err="1"/>
              <a:t>Kerma</a:t>
            </a:r>
            <a:r>
              <a:rPr lang="en-US" dirty="0"/>
              <a:t> at 100 kV for 1 </a:t>
            </a:r>
            <a:r>
              <a:rPr lang="en-US" dirty="0" err="1"/>
              <a:t>mAs</a:t>
            </a:r>
            <a:r>
              <a:rPr lang="en-US" dirty="0"/>
              <a:t> at 1 m</a:t>
            </a:r>
          </a:p>
          <a:p>
            <a:pPr>
              <a:spcBef>
                <a:spcPct val="50000"/>
              </a:spcBef>
            </a:pPr>
            <a:br>
              <a:rPr lang="en-US" dirty="0"/>
            </a:br>
            <a:r>
              <a:rPr lang="en-US" dirty="0"/>
              <a:t>Generic value : </a:t>
            </a:r>
          </a:p>
          <a:p>
            <a:pPr>
              <a:spcBef>
                <a:spcPct val="50000"/>
              </a:spcBef>
            </a:pPr>
            <a:r>
              <a:rPr lang="en-US" dirty="0"/>
              <a:t>0.1 </a:t>
            </a:r>
            <a:r>
              <a:rPr lang="en-US" dirty="0" err="1"/>
              <a:t>mGy</a:t>
            </a:r>
            <a:r>
              <a:rPr lang="en-US" dirty="0"/>
              <a:t> m</a:t>
            </a:r>
            <a:r>
              <a:rPr lang="en-US" baseline="30000" dirty="0"/>
              <a:t>2</a:t>
            </a:r>
            <a:r>
              <a:rPr lang="en-US" dirty="0"/>
              <a:t>/</a:t>
            </a:r>
            <a:r>
              <a:rPr lang="en-US" dirty="0" err="1"/>
              <a:t>mAs</a:t>
            </a:r>
            <a:endParaRPr lang="en-US" dirty="0"/>
          </a:p>
        </p:txBody>
      </p:sp>
    </p:spTree>
    <p:custDataLst>
      <p:tags r:id="rId1"/>
    </p:custDataLst>
    <p:extLst>
      <p:ext uri="{BB962C8B-B14F-4D97-AF65-F5344CB8AC3E}">
        <p14:creationId xmlns:p14="http://schemas.microsoft.com/office/powerpoint/2010/main" val="32092803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589867"/>
            <a:ext cx="10515600" cy="1325563"/>
          </a:xfrm>
        </p:spPr>
        <p:txBody>
          <a:bodyPr>
            <a:normAutofit/>
          </a:bodyPr>
          <a:lstStyle/>
          <a:p>
            <a:r>
              <a:rPr lang="fr-CH" sz="4000" b="1" dirty="0" err="1"/>
              <a:t>Limiting</a:t>
            </a:r>
            <a:r>
              <a:rPr lang="fr-CH" sz="4000" b="1" dirty="0"/>
              <a:t> </a:t>
            </a:r>
            <a:r>
              <a:rPr lang="fr-CH" sz="4000" b="1" dirty="0" err="1"/>
              <a:t>factors</a:t>
            </a:r>
            <a:r>
              <a:rPr lang="fr-CH" sz="4000" b="1" dirty="0"/>
              <a:t> for spatial </a:t>
            </a:r>
            <a:r>
              <a:rPr lang="fr-CH" sz="4000" b="1" dirty="0" err="1"/>
              <a:t>resolution</a:t>
            </a:r>
            <a:endParaRPr lang="de-CH" sz="4000" b="1" dirty="0"/>
          </a:p>
        </p:txBody>
      </p:sp>
      <p:sp>
        <p:nvSpPr>
          <p:cNvPr id="3" name="Espace réservé du contenu 2"/>
          <p:cNvSpPr>
            <a:spLocks noGrp="1"/>
          </p:cNvSpPr>
          <p:nvPr>
            <p:ph idx="1"/>
          </p:nvPr>
        </p:nvSpPr>
        <p:spPr>
          <a:xfrm>
            <a:off x="838200" y="1825625"/>
            <a:ext cx="10515600" cy="2451100"/>
          </a:xfrm>
        </p:spPr>
        <p:txBody>
          <a:bodyPr/>
          <a:lstStyle/>
          <a:p>
            <a:r>
              <a:rPr lang="fr-CH" dirty="0" err="1"/>
              <a:t>Geometric</a:t>
            </a:r>
            <a:r>
              <a:rPr lang="fr-CH" dirty="0"/>
              <a:t> </a:t>
            </a:r>
            <a:r>
              <a:rPr lang="fr-CH" dirty="0" err="1"/>
              <a:t>factors</a:t>
            </a:r>
            <a:r>
              <a:rPr lang="fr-CH" dirty="0"/>
              <a:t> </a:t>
            </a:r>
            <a:r>
              <a:rPr lang="fr-CH" dirty="0">
                <a:sym typeface="Wingdings" panose="05000000000000000000" pitchFamily="2" charset="2"/>
              </a:rPr>
              <a:t> </a:t>
            </a:r>
            <a:r>
              <a:rPr lang="fr-CH" b="1" dirty="0" err="1">
                <a:solidFill>
                  <a:schemeClr val="accent3">
                    <a:lumMod val="75000"/>
                  </a:schemeClr>
                </a:solidFill>
                <a:sym typeface="Wingdings" panose="05000000000000000000" pitchFamily="2" charset="2"/>
              </a:rPr>
              <a:t>geometric</a:t>
            </a:r>
            <a:r>
              <a:rPr lang="fr-CH" b="1" dirty="0">
                <a:solidFill>
                  <a:schemeClr val="accent3">
                    <a:lumMod val="75000"/>
                  </a:schemeClr>
                </a:solidFill>
                <a:sym typeface="Wingdings" panose="05000000000000000000" pitchFamily="2" charset="2"/>
              </a:rPr>
              <a:t> </a:t>
            </a:r>
            <a:r>
              <a:rPr lang="fr-CH" b="1" dirty="0" err="1">
                <a:solidFill>
                  <a:schemeClr val="accent3">
                    <a:lumMod val="75000"/>
                  </a:schemeClr>
                </a:solidFill>
                <a:sym typeface="Wingdings" panose="05000000000000000000" pitchFamily="2" charset="2"/>
              </a:rPr>
              <a:t>blur</a:t>
            </a:r>
            <a:r>
              <a:rPr lang="fr-CH" b="1" dirty="0">
                <a:solidFill>
                  <a:schemeClr val="accent3">
                    <a:lumMod val="75000"/>
                  </a:schemeClr>
                </a:solidFill>
                <a:sym typeface="Wingdings" panose="05000000000000000000" pitchFamily="2" charset="2"/>
              </a:rPr>
              <a:t> (</a:t>
            </a:r>
            <a:r>
              <a:rPr lang="fr-CH" b="1" dirty="0" err="1">
                <a:solidFill>
                  <a:schemeClr val="accent3">
                    <a:lumMod val="75000"/>
                  </a:schemeClr>
                </a:solidFill>
                <a:sym typeface="Wingdings" panose="05000000000000000000" pitchFamily="2" charset="2"/>
              </a:rPr>
              <a:t>penumbra</a:t>
            </a:r>
            <a:r>
              <a:rPr lang="fr-CH" b="1" dirty="0">
                <a:solidFill>
                  <a:schemeClr val="accent3">
                    <a:lumMod val="75000"/>
                  </a:schemeClr>
                </a:solidFill>
                <a:sym typeface="Wingdings" panose="05000000000000000000" pitchFamily="2" charset="2"/>
              </a:rPr>
              <a:t>)</a:t>
            </a:r>
          </a:p>
          <a:p>
            <a:r>
              <a:rPr lang="fr-CH" b="1" dirty="0">
                <a:solidFill>
                  <a:schemeClr val="accent3">
                    <a:lumMod val="75000"/>
                  </a:schemeClr>
                </a:solidFill>
                <a:sym typeface="Wingdings" panose="05000000000000000000" pitchFamily="2" charset="2"/>
              </a:rPr>
              <a:t>Pixel size </a:t>
            </a:r>
            <a:r>
              <a:rPr lang="fr-CH" dirty="0">
                <a:sym typeface="Wingdings" panose="05000000000000000000" pitchFamily="2" charset="2"/>
              </a:rPr>
              <a:t>= (size of </a:t>
            </a:r>
            <a:r>
              <a:rPr lang="fr-CH" dirty="0" err="1">
                <a:sym typeface="Wingdings" panose="05000000000000000000" pitchFamily="2" charset="2"/>
              </a:rPr>
              <a:t>field</a:t>
            </a:r>
            <a:r>
              <a:rPr lang="fr-CH" dirty="0">
                <a:sym typeface="Wingdings" panose="05000000000000000000" pitchFamily="2" charset="2"/>
              </a:rPr>
              <a:t> of </a:t>
            </a:r>
            <a:r>
              <a:rPr lang="fr-CH" dirty="0" err="1">
                <a:sym typeface="Wingdings" panose="05000000000000000000" pitchFamily="2" charset="2"/>
              </a:rPr>
              <a:t>view</a:t>
            </a:r>
            <a:r>
              <a:rPr lang="fr-CH" dirty="0">
                <a:sym typeface="Wingdings" panose="05000000000000000000" pitchFamily="2" charset="2"/>
              </a:rPr>
              <a:t>)/(size of image matrix)</a:t>
            </a:r>
          </a:p>
        </p:txBody>
      </p:sp>
      <p:pic>
        <p:nvPicPr>
          <p:cNvPr id="4" name="Image 3"/>
          <p:cNvPicPr>
            <a:picLocks noChangeAspect="1"/>
          </p:cNvPicPr>
          <p:nvPr/>
        </p:nvPicPr>
        <p:blipFill>
          <a:blip r:embed="rId2"/>
          <a:stretch>
            <a:fillRect/>
          </a:stretch>
        </p:blipFill>
        <p:spPr>
          <a:xfrm>
            <a:off x="5295900" y="4023831"/>
            <a:ext cx="3219450" cy="2405544"/>
          </a:xfrm>
          <a:prstGeom prst="rect">
            <a:avLst/>
          </a:prstGeom>
        </p:spPr>
      </p:pic>
      <p:pic>
        <p:nvPicPr>
          <p:cNvPr id="5" name="Image 4"/>
          <p:cNvPicPr>
            <a:picLocks noChangeAspect="1"/>
          </p:cNvPicPr>
          <p:nvPr/>
        </p:nvPicPr>
        <p:blipFill>
          <a:blip r:embed="rId3"/>
          <a:stretch>
            <a:fillRect/>
          </a:stretch>
        </p:blipFill>
        <p:spPr>
          <a:xfrm>
            <a:off x="9086850" y="4029075"/>
            <a:ext cx="2552700" cy="2400300"/>
          </a:xfrm>
          <a:prstGeom prst="rect">
            <a:avLst/>
          </a:prstGeom>
        </p:spPr>
      </p:pic>
      <p:sp>
        <p:nvSpPr>
          <p:cNvPr id="6" name="ZoneTexte 5"/>
          <p:cNvSpPr txBox="1"/>
          <p:nvPr/>
        </p:nvSpPr>
        <p:spPr>
          <a:xfrm>
            <a:off x="6709150" y="6060043"/>
            <a:ext cx="1806200" cy="369332"/>
          </a:xfrm>
          <a:prstGeom prst="rect">
            <a:avLst/>
          </a:prstGeom>
          <a:solidFill>
            <a:schemeClr val="bg1">
              <a:lumMod val="85000"/>
            </a:schemeClr>
          </a:solidFill>
        </p:spPr>
        <p:txBody>
          <a:bodyPr wrap="none" rtlCol="0">
            <a:spAutoFit/>
          </a:bodyPr>
          <a:lstStyle/>
          <a:p>
            <a:r>
              <a:rPr lang="fr-CH" dirty="0"/>
              <a:t>Powder detector</a:t>
            </a:r>
            <a:endParaRPr lang="de-CH" dirty="0"/>
          </a:p>
        </p:txBody>
      </p:sp>
      <p:sp>
        <p:nvSpPr>
          <p:cNvPr id="7" name="ZoneTexte 6"/>
          <p:cNvSpPr txBox="1"/>
          <p:nvPr/>
        </p:nvSpPr>
        <p:spPr>
          <a:xfrm>
            <a:off x="9942882" y="6060043"/>
            <a:ext cx="1707968" cy="369332"/>
          </a:xfrm>
          <a:prstGeom prst="rect">
            <a:avLst/>
          </a:prstGeom>
          <a:solidFill>
            <a:schemeClr val="bg1">
              <a:lumMod val="85000"/>
            </a:schemeClr>
          </a:solidFill>
        </p:spPr>
        <p:txBody>
          <a:bodyPr wrap="none" rtlCol="0">
            <a:spAutoFit/>
          </a:bodyPr>
          <a:lstStyle/>
          <a:p>
            <a:r>
              <a:rPr lang="fr-CH" dirty="0" err="1"/>
              <a:t>Needle</a:t>
            </a:r>
            <a:r>
              <a:rPr lang="fr-CH" dirty="0"/>
              <a:t> detector</a:t>
            </a:r>
            <a:endParaRPr lang="de-CH" dirty="0"/>
          </a:p>
        </p:txBody>
      </p:sp>
      <p:sp>
        <p:nvSpPr>
          <p:cNvPr id="8" name="Espace réservé du contenu 2"/>
          <p:cNvSpPr txBox="1">
            <a:spLocks/>
          </p:cNvSpPr>
          <p:nvPr/>
        </p:nvSpPr>
        <p:spPr>
          <a:xfrm>
            <a:off x="838200" y="2876549"/>
            <a:ext cx="4335650" cy="307022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dirty="0">
                <a:sym typeface="Wingdings" panose="05000000000000000000" pitchFamily="2" charset="2"/>
              </a:rPr>
              <a:t>Signal </a:t>
            </a:r>
            <a:r>
              <a:rPr lang="fr-CH" b="1" dirty="0" err="1">
                <a:solidFill>
                  <a:schemeClr val="accent3">
                    <a:lumMod val="75000"/>
                  </a:schemeClr>
                </a:solidFill>
                <a:sym typeface="Wingdings" panose="05000000000000000000" pitchFamily="2" charset="2"/>
              </a:rPr>
              <a:t>scatter</a:t>
            </a:r>
            <a:r>
              <a:rPr lang="fr-CH" dirty="0">
                <a:sym typeface="Wingdings" panose="05000000000000000000" pitchFamily="2" charset="2"/>
              </a:rPr>
              <a:t> in detector</a:t>
            </a:r>
          </a:p>
          <a:p>
            <a:pPr lvl="1"/>
            <a:r>
              <a:rPr lang="fr-CH" dirty="0">
                <a:sym typeface="Wingdings" panose="05000000000000000000" pitchFamily="2" charset="2"/>
              </a:rPr>
              <a:t>The </a:t>
            </a:r>
            <a:r>
              <a:rPr lang="fr-CH" dirty="0" err="1">
                <a:sym typeface="Wingdings" panose="05000000000000000000" pitchFamily="2" charset="2"/>
              </a:rPr>
              <a:t>thicker</a:t>
            </a:r>
            <a:r>
              <a:rPr lang="fr-CH" dirty="0">
                <a:sym typeface="Wingdings" panose="05000000000000000000" pitchFamily="2" charset="2"/>
              </a:rPr>
              <a:t> the detector layer the </a:t>
            </a:r>
            <a:r>
              <a:rPr lang="fr-CH" dirty="0" err="1">
                <a:sym typeface="Wingdings" panose="05000000000000000000" pitchFamily="2" charset="2"/>
              </a:rPr>
              <a:t>greater</a:t>
            </a:r>
            <a:r>
              <a:rPr lang="fr-CH" dirty="0">
                <a:sym typeface="Wingdings" panose="05000000000000000000" pitchFamily="2" charset="2"/>
              </a:rPr>
              <a:t> the </a:t>
            </a:r>
            <a:r>
              <a:rPr lang="fr-CH" dirty="0" err="1">
                <a:sym typeface="Wingdings" panose="05000000000000000000" pitchFamily="2" charset="2"/>
              </a:rPr>
              <a:t>scatter</a:t>
            </a:r>
            <a:endParaRPr lang="fr-CH" dirty="0">
              <a:sym typeface="Wingdings" panose="05000000000000000000" pitchFamily="2" charset="2"/>
            </a:endParaRPr>
          </a:p>
          <a:p>
            <a:pPr lvl="1"/>
            <a:r>
              <a:rPr lang="fr-CH" dirty="0">
                <a:sym typeface="Wingdings" panose="05000000000000000000" pitchFamily="2" charset="2"/>
              </a:rPr>
              <a:t>Direct conversion DR </a:t>
            </a:r>
            <a:r>
              <a:rPr lang="fr-CH" dirty="0" err="1">
                <a:sym typeface="Wingdings" panose="05000000000000000000" pitchFamily="2" charset="2"/>
              </a:rPr>
              <a:t>systems</a:t>
            </a:r>
            <a:r>
              <a:rPr lang="fr-CH" dirty="0">
                <a:sym typeface="Wingdings" panose="05000000000000000000" pitchFamily="2" charset="2"/>
              </a:rPr>
              <a:t> do not </a:t>
            </a:r>
            <a:r>
              <a:rPr lang="fr-CH" dirty="0" err="1">
                <a:sym typeface="Wingdings" panose="05000000000000000000" pitchFamily="2" charset="2"/>
              </a:rPr>
              <a:t>produce</a:t>
            </a:r>
            <a:r>
              <a:rPr lang="fr-CH" dirty="0">
                <a:sym typeface="Wingdings" panose="05000000000000000000" pitchFamily="2" charset="2"/>
              </a:rPr>
              <a:t> light  </a:t>
            </a:r>
            <a:r>
              <a:rPr lang="fr-CH" dirty="0" err="1">
                <a:sym typeface="Wingdings" panose="05000000000000000000" pitchFamily="2" charset="2"/>
              </a:rPr>
              <a:t>advantageous</a:t>
            </a:r>
            <a:endParaRPr lang="fr-CH" dirty="0">
              <a:sym typeface="Wingdings" panose="05000000000000000000" pitchFamily="2" charset="2"/>
            </a:endParaRPr>
          </a:p>
          <a:p>
            <a:pPr lvl="1"/>
            <a:r>
              <a:rPr lang="fr-CH" dirty="0" err="1">
                <a:sym typeface="Wingdings" panose="05000000000000000000" pitchFamily="2" charset="2"/>
              </a:rPr>
              <a:t>Needle</a:t>
            </a:r>
            <a:r>
              <a:rPr lang="fr-CH" dirty="0">
                <a:sym typeface="Wingdings" panose="05000000000000000000" pitchFamily="2" charset="2"/>
              </a:rPr>
              <a:t>-structure: </a:t>
            </a:r>
            <a:r>
              <a:rPr lang="fr-CH" dirty="0" err="1">
                <a:sym typeface="Wingdings" panose="05000000000000000000" pitchFamily="2" charset="2"/>
              </a:rPr>
              <a:t>limits</a:t>
            </a:r>
            <a:r>
              <a:rPr lang="fr-CH" dirty="0">
                <a:sym typeface="Wingdings" panose="05000000000000000000" pitchFamily="2" charset="2"/>
              </a:rPr>
              <a:t> </a:t>
            </a:r>
            <a:r>
              <a:rPr lang="fr-CH" dirty="0" err="1">
                <a:sym typeface="Wingdings" panose="05000000000000000000" pitchFamily="2" charset="2"/>
              </a:rPr>
              <a:t>scatter</a:t>
            </a:r>
            <a:r>
              <a:rPr lang="fr-CH" dirty="0">
                <a:sym typeface="Wingdings" panose="05000000000000000000" pitchFamily="2" charset="2"/>
              </a:rPr>
              <a:t> (</a:t>
            </a:r>
            <a:r>
              <a:rPr lang="fr-CH" dirty="0" err="1">
                <a:sym typeface="Wingdings" panose="05000000000000000000" pitchFamily="2" charset="2"/>
              </a:rPr>
              <a:t>channel</a:t>
            </a:r>
            <a:r>
              <a:rPr lang="fr-CH" dirty="0">
                <a:sym typeface="Wingdings" panose="05000000000000000000" pitchFamily="2" charset="2"/>
              </a:rPr>
              <a:t> light)</a:t>
            </a:r>
          </a:p>
          <a:p>
            <a:pPr marL="0" indent="0">
              <a:buFont typeface="Arial" panose="020B0604020202020204" pitchFamily="34" charset="0"/>
              <a:buNone/>
            </a:pPr>
            <a:endParaRPr lang="de-CH" dirty="0"/>
          </a:p>
        </p:txBody>
      </p:sp>
      <p:sp>
        <p:nvSpPr>
          <p:cNvPr id="9" name="Titre 1"/>
          <p:cNvSpPr txBox="1">
            <a:spLocks/>
          </p:cNvSpPr>
          <p:nvPr/>
        </p:nvSpPr>
        <p:spPr>
          <a:xfrm>
            <a:off x="311880" y="137565"/>
            <a:ext cx="10515600" cy="8167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dirty="0">
                <a:solidFill>
                  <a:schemeClr val="accent4"/>
                </a:solidFill>
              </a:rPr>
              <a:t>Spatial </a:t>
            </a:r>
            <a:r>
              <a:rPr lang="fr-CH" b="1" dirty="0" err="1">
                <a:solidFill>
                  <a:schemeClr val="accent4"/>
                </a:solidFill>
              </a:rPr>
              <a:t>resolution</a:t>
            </a:r>
            <a:endParaRPr lang="de-CH" b="1" dirty="0">
              <a:solidFill>
                <a:schemeClr val="accent4"/>
              </a:solidFill>
            </a:endParaRPr>
          </a:p>
        </p:txBody>
      </p:sp>
    </p:spTree>
    <p:extLst>
      <p:ext uri="{BB962C8B-B14F-4D97-AF65-F5344CB8AC3E}">
        <p14:creationId xmlns:p14="http://schemas.microsoft.com/office/powerpoint/2010/main" val="28292339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p:cNvSpPr>
            <a:spLocks noGrp="1"/>
          </p:cNvSpPr>
          <p:nvPr>
            <p:ph type="title"/>
          </p:nvPr>
        </p:nvSpPr>
        <p:spPr>
          <a:xfrm>
            <a:off x="838200" y="589867"/>
            <a:ext cx="10515600" cy="1325563"/>
          </a:xfrm>
        </p:spPr>
        <p:txBody>
          <a:bodyPr>
            <a:normAutofit/>
          </a:bodyPr>
          <a:lstStyle/>
          <a:p>
            <a:r>
              <a:rPr lang="fr-CH" sz="4000" b="1" dirty="0" err="1"/>
              <a:t>Limiting</a:t>
            </a:r>
            <a:r>
              <a:rPr lang="fr-CH" sz="4000" b="1" dirty="0"/>
              <a:t> </a:t>
            </a:r>
            <a:r>
              <a:rPr lang="fr-CH" sz="4000" b="1" dirty="0" err="1"/>
              <a:t>factors</a:t>
            </a:r>
            <a:r>
              <a:rPr lang="fr-CH" sz="4000" b="1" dirty="0"/>
              <a:t> for spatial </a:t>
            </a:r>
            <a:r>
              <a:rPr lang="fr-CH" sz="4000" b="1" dirty="0" err="1"/>
              <a:t>resolution</a:t>
            </a:r>
            <a:endParaRPr lang="de-CH" sz="4000" b="1" dirty="0"/>
          </a:p>
        </p:txBody>
      </p:sp>
      <p:sp>
        <p:nvSpPr>
          <p:cNvPr id="3" name="Espace réservé du contenu 2"/>
          <p:cNvSpPr>
            <a:spLocks noGrp="1"/>
          </p:cNvSpPr>
          <p:nvPr>
            <p:ph idx="1"/>
          </p:nvPr>
        </p:nvSpPr>
        <p:spPr>
          <a:xfrm>
            <a:off x="838200" y="1825625"/>
            <a:ext cx="10515600" cy="2451100"/>
          </a:xfrm>
        </p:spPr>
        <p:txBody>
          <a:bodyPr/>
          <a:lstStyle/>
          <a:p>
            <a:r>
              <a:rPr lang="fr-CH" dirty="0" err="1"/>
              <a:t>Geometric</a:t>
            </a:r>
            <a:r>
              <a:rPr lang="fr-CH" dirty="0"/>
              <a:t> </a:t>
            </a:r>
            <a:r>
              <a:rPr lang="fr-CH" dirty="0" err="1"/>
              <a:t>factors</a:t>
            </a:r>
            <a:r>
              <a:rPr lang="fr-CH" dirty="0"/>
              <a:t> </a:t>
            </a:r>
            <a:r>
              <a:rPr lang="fr-CH" dirty="0">
                <a:sym typeface="Wingdings" panose="05000000000000000000" pitchFamily="2" charset="2"/>
              </a:rPr>
              <a:t> </a:t>
            </a:r>
            <a:r>
              <a:rPr lang="fr-CH" b="1" dirty="0" err="1">
                <a:solidFill>
                  <a:schemeClr val="accent3">
                    <a:lumMod val="75000"/>
                  </a:schemeClr>
                </a:solidFill>
                <a:sym typeface="Wingdings" panose="05000000000000000000" pitchFamily="2" charset="2"/>
              </a:rPr>
              <a:t>geometric</a:t>
            </a:r>
            <a:r>
              <a:rPr lang="fr-CH" b="1" dirty="0">
                <a:solidFill>
                  <a:schemeClr val="accent3">
                    <a:lumMod val="75000"/>
                  </a:schemeClr>
                </a:solidFill>
                <a:sym typeface="Wingdings" panose="05000000000000000000" pitchFamily="2" charset="2"/>
              </a:rPr>
              <a:t> </a:t>
            </a:r>
            <a:r>
              <a:rPr lang="fr-CH" b="1" dirty="0" err="1">
                <a:solidFill>
                  <a:schemeClr val="accent3">
                    <a:lumMod val="75000"/>
                  </a:schemeClr>
                </a:solidFill>
                <a:sym typeface="Wingdings" panose="05000000000000000000" pitchFamily="2" charset="2"/>
              </a:rPr>
              <a:t>blur</a:t>
            </a:r>
            <a:r>
              <a:rPr lang="fr-CH" b="1" dirty="0">
                <a:solidFill>
                  <a:schemeClr val="accent3">
                    <a:lumMod val="75000"/>
                  </a:schemeClr>
                </a:solidFill>
                <a:sym typeface="Wingdings" panose="05000000000000000000" pitchFamily="2" charset="2"/>
              </a:rPr>
              <a:t> (</a:t>
            </a:r>
            <a:r>
              <a:rPr lang="fr-CH" b="1" dirty="0" err="1">
                <a:solidFill>
                  <a:schemeClr val="accent3">
                    <a:lumMod val="75000"/>
                  </a:schemeClr>
                </a:solidFill>
                <a:sym typeface="Wingdings" panose="05000000000000000000" pitchFamily="2" charset="2"/>
              </a:rPr>
              <a:t>penumbra</a:t>
            </a:r>
            <a:r>
              <a:rPr lang="fr-CH" b="1" dirty="0">
                <a:solidFill>
                  <a:schemeClr val="accent3">
                    <a:lumMod val="75000"/>
                  </a:schemeClr>
                </a:solidFill>
                <a:sym typeface="Wingdings" panose="05000000000000000000" pitchFamily="2" charset="2"/>
              </a:rPr>
              <a:t>)</a:t>
            </a:r>
          </a:p>
          <a:p>
            <a:r>
              <a:rPr lang="fr-CH" b="1" dirty="0">
                <a:solidFill>
                  <a:schemeClr val="accent3">
                    <a:lumMod val="75000"/>
                  </a:schemeClr>
                </a:solidFill>
                <a:sym typeface="Wingdings" panose="05000000000000000000" pitchFamily="2" charset="2"/>
              </a:rPr>
              <a:t>Pixel size </a:t>
            </a:r>
            <a:r>
              <a:rPr lang="fr-CH" dirty="0">
                <a:sym typeface="Wingdings" panose="05000000000000000000" pitchFamily="2" charset="2"/>
              </a:rPr>
              <a:t>= (size of </a:t>
            </a:r>
            <a:r>
              <a:rPr lang="fr-CH" dirty="0" err="1">
                <a:sym typeface="Wingdings" panose="05000000000000000000" pitchFamily="2" charset="2"/>
              </a:rPr>
              <a:t>field</a:t>
            </a:r>
            <a:r>
              <a:rPr lang="fr-CH" dirty="0">
                <a:sym typeface="Wingdings" panose="05000000000000000000" pitchFamily="2" charset="2"/>
              </a:rPr>
              <a:t> of </a:t>
            </a:r>
            <a:r>
              <a:rPr lang="fr-CH" dirty="0" err="1">
                <a:sym typeface="Wingdings" panose="05000000000000000000" pitchFamily="2" charset="2"/>
              </a:rPr>
              <a:t>view</a:t>
            </a:r>
            <a:r>
              <a:rPr lang="fr-CH" dirty="0">
                <a:sym typeface="Wingdings" panose="05000000000000000000" pitchFamily="2" charset="2"/>
              </a:rPr>
              <a:t>)/(size of image matrix)</a:t>
            </a:r>
          </a:p>
        </p:txBody>
      </p:sp>
      <p:sp>
        <p:nvSpPr>
          <p:cNvPr id="8" name="Espace réservé du contenu 2"/>
          <p:cNvSpPr txBox="1">
            <a:spLocks/>
          </p:cNvSpPr>
          <p:nvPr/>
        </p:nvSpPr>
        <p:spPr>
          <a:xfrm>
            <a:off x="838199" y="2876549"/>
            <a:ext cx="7258051" cy="3070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dirty="0">
                <a:sym typeface="Wingdings" panose="05000000000000000000" pitchFamily="2" charset="2"/>
              </a:rPr>
              <a:t>Signal </a:t>
            </a:r>
            <a:r>
              <a:rPr lang="fr-CH" b="1" dirty="0" err="1">
                <a:solidFill>
                  <a:schemeClr val="accent3">
                    <a:lumMod val="75000"/>
                  </a:schemeClr>
                </a:solidFill>
                <a:sym typeface="Wingdings" panose="05000000000000000000" pitchFamily="2" charset="2"/>
              </a:rPr>
              <a:t>scatter</a:t>
            </a:r>
            <a:r>
              <a:rPr lang="fr-CH" dirty="0">
                <a:sym typeface="Wingdings" panose="05000000000000000000" pitchFamily="2" charset="2"/>
              </a:rPr>
              <a:t> in detector</a:t>
            </a:r>
          </a:p>
          <a:p>
            <a:r>
              <a:rPr lang="fr-CH" b="1" dirty="0">
                <a:solidFill>
                  <a:schemeClr val="accent3">
                    <a:lumMod val="75000"/>
                  </a:schemeClr>
                </a:solidFill>
                <a:sym typeface="Wingdings" panose="05000000000000000000" pitchFamily="2" charset="2"/>
              </a:rPr>
              <a:t>Motion </a:t>
            </a:r>
            <a:r>
              <a:rPr lang="fr-CH" b="1" dirty="0" err="1">
                <a:solidFill>
                  <a:schemeClr val="accent3">
                    <a:lumMod val="75000"/>
                  </a:schemeClr>
                </a:solidFill>
                <a:sym typeface="Wingdings" panose="05000000000000000000" pitchFamily="2" charset="2"/>
              </a:rPr>
              <a:t>blur</a:t>
            </a:r>
            <a:r>
              <a:rPr lang="fr-CH" b="1" dirty="0">
                <a:solidFill>
                  <a:schemeClr val="accent3">
                    <a:lumMod val="75000"/>
                  </a:schemeClr>
                </a:solidFill>
                <a:sym typeface="Wingdings" panose="05000000000000000000" pitchFamily="2" charset="2"/>
              </a:rPr>
              <a:t> </a:t>
            </a:r>
            <a:r>
              <a:rPr lang="fr-CH" dirty="0">
                <a:sym typeface="Wingdings" panose="05000000000000000000" pitchFamily="2" charset="2"/>
              </a:rPr>
              <a:t>(temporal </a:t>
            </a:r>
            <a:r>
              <a:rPr lang="fr-CH" dirty="0" err="1">
                <a:sym typeface="Wingdings" panose="05000000000000000000" pitchFamily="2" charset="2"/>
              </a:rPr>
              <a:t>resolution</a:t>
            </a:r>
            <a:r>
              <a:rPr lang="fr-CH" dirty="0">
                <a:sym typeface="Wingdings" panose="05000000000000000000" pitchFamily="2" charset="2"/>
              </a:rPr>
              <a:t>)</a:t>
            </a:r>
          </a:p>
          <a:p>
            <a:pPr lvl="1"/>
            <a:r>
              <a:rPr lang="fr-CH" dirty="0" err="1">
                <a:sym typeface="Wingdings" panose="05000000000000000000" pitchFamily="2" charset="2"/>
              </a:rPr>
              <a:t>Movement</a:t>
            </a:r>
            <a:r>
              <a:rPr lang="fr-CH" dirty="0">
                <a:sym typeface="Wingdings" panose="05000000000000000000" pitchFamily="2" charset="2"/>
              </a:rPr>
              <a:t> </a:t>
            </a:r>
            <a:r>
              <a:rPr lang="fr-CH" dirty="0" err="1">
                <a:sym typeface="Wingdings" panose="05000000000000000000" pitchFamily="2" charset="2"/>
              </a:rPr>
              <a:t>during</a:t>
            </a:r>
            <a:r>
              <a:rPr lang="fr-CH" dirty="0">
                <a:sym typeface="Wingdings" panose="05000000000000000000" pitchFamily="2" charset="2"/>
              </a:rPr>
              <a:t> </a:t>
            </a:r>
            <a:r>
              <a:rPr lang="fr-CH" dirty="0" err="1">
                <a:sym typeface="Wingdings" panose="05000000000000000000" pitchFamily="2" charset="2"/>
              </a:rPr>
              <a:t>exposure</a:t>
            </a:r>
            <a:r>
              <a:rPr lang="fr-CH" dirty="0">
                <a:sym typeface="Wingdings" panose="05000000000000000000" pitchFamily="2" charset="2"/>
              </a:rPr>
              <a:t> time </a:t>
            </a:r>
            <a:r>
              <a:rPr lang="fr-CH" dirty="0" err="1">
                <a:sym typeface="Wingdings" panose="05000000000000000000" pitchFamily="2" charset="2"/>
              </a:rPr>
              <a:t>creates</a:t>
            </a:r>
            <a:r>
              <a:rPr lang="fr-CH" dirty="0">
                <a:sym typeface="Wingdings" panose="05000000000000000000" pitchFamily="2" charset="2"/>
              </a:rPr>
              <a:t> </a:t>
            </a:r>
            <a:r>
              <a:rPr lang="fr-CH" dirty="0" err="1">
                <a:sym typeface="Wingdings" panose="05000000000000000000" pitchFamily="2" charset="2"/>
              </a:rPr>
              <a:t>blur</a:t>
            </a:r>
            <a:endParaRPr lang="fr-CH" dirty="0">
              <a:sym typeface="Wingdings" panose="05000000000000000000" pitchFamily="2" charset="2"/>
            </a:endParaRPr>
          </a:p>
          <a:p>
            <a:pPr lvl="1"/>
            <a:r>
              <a:rPr lang="fr-CH" dirty="0">
                <a:sym typeface="Wingdings" panose="05000000000000000000" pitchFamily="2" charset="2"/>
              </a:rPr>
              <a:t>Size of </a:t>
            </a:r>
            <a:r>
              <a:rPr lang="fr-CH" dirty="0" err="1">
                <a:sym typeface="Wingdings" panose="05000000000000000000" pitchFamily="2" charset="2"/>
              </a:rPr>
              <a:t>blur</a:t>
            </a:r>
            <a:r>
              <a:rPr lang="fr-CH" dirty="0">
                <a:sym typeface="Wingdings" panose="05000000000000000000" pitchFamily="2" charset="2"/>
              </a:rPr>
              <a:t> </a:t>
            </a:r>
            <a:r>
              <a:rPr lang="fr-CH" dirty="0" err="1">
                <a:sym typeface="Wingdings" panose="05000000000000000000" pitchFamily="2" charset="2"/>
              </a:rPr>
              <a:t>proportional</a:t>
            </a:r>
            <a:r>
              <a:rPr lang="fr-CH" dirty="0">
                <a:sym typeface="Wingdings" panose="05000000000000000000" pitchFamily="2" charset="2"/>
              </a:rPr>
              <a:t> to </a:t>
            </a:r>
            <a:r>
              <a:rPr lang="fr-CH" dirty="0" err="1">
                <a:sym typeface="Wingdings" panose="05000000000000000000" pitchFamily="2" charset="2"/>
              </a:rPr>
              <a:t>movement</a:t>
            </a:r>
            <a:r>
              <a:rPr lang="fr-CH" dirty="0">
                <a:sym typeface="Wingdings" panose="05000000000000000000" pitchFamily="2" charset="2"/>
              </a:rPr>
              <a:t> speed and </a:t>
            </a:r>
            <a:r>
              <a:rPr lang="fr-CH" dirty="0" err="1">
                <a:sym typeface="Wingdings" panose="05000000000000000000" pitchFamily="2" charset="2"/>
              </a:rPr>
              <a:t>exposure</a:t>
            </a:r>
            <a:r>
              <a:rPr lang="fr-CH" dirty="0">
                <a:sym typeface="Wingdings" panose="05000000000000000000" pitchFamily="2" charset="2"/>
              </a:rPr>
              <a:t> time</a:t>
            </a:r>
          </a:p>
        </p:txBody>
      </p:sp>
      <p:graphicFrame>
        <p:nvGraphicFramePr>
          <p:cNvPr id="9" name="Group 4"/>
          <p:cNvGraphicFramePr>
            <a:graphicFrameLocks noGrp="1"/>
          </p:cNvGraphicFramePr>
          <p:nvPr/>
        </p:nvGraphicFramePr>
        <p:xfrm>
          <a:off x="8178800" y="3009899"/>
          <a:ext cx="3470275" cy="3598262"/>
        </p:xfrm>
        <a:graphic>
          <a:graphicData uri="http://schemas.openxmlformats.org/drawingml/2006/table">
            <a:tbl>
              <a:tblPr/>
              <a:tblGrid>
                <a:gridCol w="1564217">
                  <a:extLst>
                    <a:ext uri="{9D8B030D-6E8A-4147-A177-3AD203B41FA5}">
                      <a16:colId xmlns:a16="http://schemas.microsoft.com/office/drawing/2014/main" val="20000"/>
                    </a:ext>
                  </a:extLst>
                </a:gridCol>
                <a:gridCol w="1906058">
                  <a:extLst>
                    <a:ext uri="{9D8B030D-6E8A-4147-A177-3AD203B41FA5}">
                      <a16:colId xmlns:a16="http://schemas.microsoft.com/office/drawing/2014/main" val="20001"/>
                    </a:ext>
                  </a:extLst>
                </a:gridCol>
              </a:tblGrid>
              <a:tr h="36582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noProof="0" dirty="0">
                          <a:ln>
                            <a:noFill/>
                          </a:ln>
                          <a:solidFill>
                            <a:schemeClr val="tx1"/>
                          </a:solidFill>
                          <a:effectLst/>
                          <a:latin typeface="Tahoma" pitchFamily="34" charset="0"/>
                        </a:rPr>
                        <a:t>Extremities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1400" b="0" i="0" u="none" strike="noStrike" cap="none" normalizeH="0" baseline="0">
                          <a:ln>
                            <a:noFill/>
                          </a:ln>
                          <a:solidFill>
                            <a:schemeClr val="tx1"/>
                          </a:solidFill>
                          <a:effectLst/>
                          <a:latin typeface="Tahoma" pitchFamily="34" charset="0"/>
                        </a:rPr>
                        <a:t>0.5 –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82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1400" b="0" i="0" u="none" strike="noStrike" cap="none" normalizeH="0" baseline="0" dirty="0">
                          <a:ln>
                            <a:noFill/>
                          </a:ln>
                          <a:solidFill>
                            <a:schemeClr val="tx1"/>
                          </a:solidFill>
                          <a:effectLst/>
                          <a:latin typeface="Tahoma" pitchFamily="34" charset="0"/>
                        </a:rPr>
                        <a:t>Head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1400" b="0" i="0" u="none" strike="noStrike" cap="none" normalizeH="0" baseline="0" dirty="0">
                          <a:ln>
                            <a:noFill/>
                          </a:ln>
                          <a:solidFill>
                            <a:schemeClr val="tx1"/>
                          </a:solidFill>
                          <a:effectLst/>
                          <a:latin typeface="Tahoma" pitchFamily="34" charset="0"/>
                        </a:rPr>
                        <a:t>1 - 2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82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1400" b="0" i="0" u="none" strike="noStrike" cap="none" normalizeH="0" baseline="0" dirty="0">
                          <a:ln>
                            <a:noFill/>
                          </a:ln>
                          <a:solidFill>
                            <a:schemeClr val="tx1"/>
                          </a:solidFill>
                          <a:effectLst/>
                          <a:latin typeface="Tahoma" pitchFamily="34" charset="0"/>
                        </a:rPr>
                        <a:t>Abdomen sup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1400" b="0" i="0" u="none" strike="noStrike" cap="none" normalizeH="0" baseline="0" dirty="0">
                          <a:ln>
                            <a:noFill/>
                          </a:ln>
                          <a:solidFill>
                            <a:schemeClr val="tx1"/>
                          </a:solidFill>
                          <a:effectLst/>
                          <a:latin typeface="Tahoma" pitchFamily="34" charset="0"/>
                        </a:rPr>
                        <a:t>20 – 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82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1400" b="0" i="0" u="none" strike="noStrike" cap="none" normalizeH="0" baseline="0" dirty="0">
                          <a:ln>
                            <a:noFill/>
                          </a:ln>
                          <a:solidFill>
                            <a:schemeClr val="tx1"/>
                          </a:solidFill>
                          <a:effectLst/>
                          <a:latin typeface="Tahoma" pitchFamily="34" charset="0"/>
                        </a:rPr>
                        <a:t>Abdomen </a:t>
                      </a:r>
                      <a:r>
                        <a:rPr kumimoji="0" lang="fr-FR" sz="1400" b="0" i="0" u="none" strike="noStrike" cap="none" normalizeH="0" baseline="0" dirty="0" err="1">
                          <a:ln>
                            <a:noFill/>
                          </a:ln>
                          <a:solidFill>
                            <a:schemeClr val="tx1"/>
                          </a:solidFill>
                          <a:effectLst/>
                          <a:latin typeface="Tahoma" pitchFamily="34" charset="0"/>
                        </a:rPr>
                        <a:t>inf</a:t>
                      </a:r>
                      <a:endParaRPr kumimoji="0" lang="fr-FR" sz="1400" b="0" i="0" u="none" strike="noStrike" cap="none" normalizeH="0" baseline="0" dirty="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1400" b="0" i="0" u="none" strike="noStrike" cap="none" normalizeH="0" baseline="0" dirty="0">
                          <a:ln>
                            <a:noFill/>
                          </a:ln>
                          <a:solidFill>
                            <a:schemeClr val="tx1"/>
                          </a:solidFill>
                          <a:effectLst/>
                          <a:latin typeface="Tahoma" pitchFamily="34" charset="0"/>
                        </a:rPr>
                        <a:t>15 – 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701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noProof="0" dirty="0">
                          <a:ln>
                            <a:noFill/>
                          </a:ln>
                          <a:solidFill>
                            <a:schemeClr val="tx1"/>
                          </a:solidFill>
                          <a:effectLst/>
                          <a:latin typeface="Tahoma" pitchFamily="34" charset="0"/>
                        </a:rPr>
                        <a:t>Lungs (adults)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1400" b="0" i="0" u="none" strike="noStrike" cap="none" normalizeH="0" baseline="0" dirty="0">
                          <a:ln>
                            <a:noFill/>
                          </a:ln>
                          <a:solidFill>
                            <a:schemeClr val="tx1"/>
                          </a:solidFill>
                          <a:effectLst/>
                          <a:latin typeface="Tahoma" pitchFamily="34" charset="0"/>
                        </a:rPr>
                        <a:t>75 – 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82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noProof="0" dirty="0">
                          <a:ln>
                            <a:noFill/>
                          </a:ln>
                          <a:solidFill>
                            <a:schemeClr val="tx1"/>
                          </a:solidFill>
                          <a:effectLst/>
                          <a:latin typeface="Tahoma" pitchFamily="34" charset="0"/>
                        </a:rPr>
                        <a:t>Lungs (children)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1400" b="0" i="0" u="none" strike="noStrike" cap="none" normalizeH="0" baseline="0" dirty="0">
                          <a:ln>
                            <a:noFill/>
                          </a:ln>
                          <a:solidFill>
                            <a:schemeClr val="tx1"/>
                          </a:solidFill>
                          <a:effectLst/>
                          <a:latin typeface="Tahoma" pitchFamily="34" charset="0"/>
                        </a:rPr>
                        <a:t>150 – 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271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noProof="0" dirty="0">
                          <a:ln>
                            <a:noFill/>
                          </a:ln>
                          <a:solidFill>
                            <a:schemeClr val="tx1"/>
                          </a:solidFill>
                          <a:effectLst/>
                          <a:latin typeface="Tahoma" pitchFamily="34" charset="0"/>
                        </a:rPr>
                        <a:t>Cardiac muscle (adults)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1400" b="0" i="0" u="none" strike="noStrike" cap="none" normalizeH="0" baseline="0" dirty="0">
                          <a:ln>
                            <a:noFill/>
                          </a:ln>
                          <a:solidFill>
                            <a:schemeClr val="tx1"/>
                          </a:solidFill>
                          <a:effectLst/>
                          <a:latin typeface="Tahoma" pitchFamily="34" charset="0"/>
                        </a:rPr>
                        <a:t>75 – 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271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noProof="0" dirty="0">
                          <a:ln>
                            <a:noFill/>
                          </a:ln>
                          <a:solidFill>
                            <a:schemeClr val="tx1"/>
                          </a:solidFill>
                          <a:effectLst/>
                          <a:latin typeface="Tahoma" pitchFamily="34" charset="0"/>
                        </a:rPr>
                        <a:t>Cardiac muscle (children)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1400" b="0" i="0" u="none" strike="noStrike" cap="none" normalizeH="0" baseline="0" dirty="0">
                          <a:ln>
                            <a:noFill/>
                          </a:ln>
                          <a:solidFill>
                            <a:schemeClr val="tx1"/>
                          </a:solidFill>
                          <a:effectLst/>
                          <a:latin typeface="Tahoma" pitchFamily="34" charset="0"/>
                        </a:rPr>
                        <a:t>150 – 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82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noProof="0" dirty="0">
                          <a:ln>
                            <a:noFill/>
                          </a:ln>
                          <a:solidFill>
                            <a:schemeClr val="tx1"/>
                          </a:solidFill>
                          <a:effectLst/>
                          <a:latin typeface="Tahoma" pitchFamily="34" charset="0"/>
                        </a:rPr>
                        <a:t>Heart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1400" b="0" i="0" u="none" strike="noStrike" cap="none" normalizeH="0" baseline="0" dirty="0">
                          <a:ln>
                            <a:noFill/>
                          </a:ln>
                          <a:solidFill>
                            <a:schemeClr val="tx1"/>
                          </a:solidFill>
                          <a:effectLst/>
                          <a:latin typeface="Tahoma" pitchFamily="34" charset="0"/>
                        </a:rPr>
                        <a:t>400 - 500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0" name="ZoneTexte 9"/>
          <p:cNvSpPr txBox="1"/>
          <p:nvPr/>
        </p:nvSpPr>
        <p:spPr>
          <a:xfrm>
            <a:off x="10779542" y="3009899"/>
            <a:ext cx="869533" cy="369332"/>
          </a:xfrm>
          <a:prstGeom prst="rect">
            <a:avLst/>
          </a:prstGeom>
          <a:noFill/>
        </p:spPr>
        <p:txBody>
          <a:bodyPr wrap="none" rtlCol="0">
            <a:spAutoFit/>
          </a:bodyPr>
          <a:lstStyle/>
          <a:p>
            <a:r>
              <a:rPr lang="fr-CH" dirty="0"/>
              <a:t>[mm/s]</a:t>
            </a:r>
            <a:endParaRPr lang="de-CH" dirty="0"/>
          </a:p>
        </p:txBody>
      </p:sp>
      <p:sp>
        <p:nvSpPr>
          <p:cNvPr id="11" name="Rectangle 37"/>
          <p:cNvSpPr>
            <a:spLocks noChangeArrowheads="1"/>
          </p:cNvSpPr>
          <p:nvPr/>
        </p:nvSpPr>
        <p:spPr bwMode="auto">
          <a:xfrm>
            <a:off x="1447800" y="5327649"/>
            <a:ext cx="5810459" cy="923330"/>
          </a:xfrm>
          <a:prstGeom prst="rect">
            <a:avLst/>
          </a:prstGeom>
          <a:noFill/>
          <a:ln w="12700">
            <a:noFill/>
            <a:miter lim="800000"/>
            <a:headEnd/>
            <a:tailEnd/>
          </a:ln>
        </p:spPr>
        <p:txBody>
          <a:bodyPr wrap="square">
            <a:spAutoFit/>
          </a:bodyPr>
          <a:lstStyle/>
          <a:p>
            <a:pPr eaLnBrk="0" hangingPunct="0"/>
            <a:r>
              <a:rPr lang="en-US" dirty="0">
                <a:solidFill>
                  <a:srgbClr val="000066"/>
                </a:solidFill>
              </a:rPr>
              <a:t>Chest X-ray without breath hold (5 </a:t>
            </a:r>
            <a:r>
              <a:rPr lang="en-US" dirty="0" err="1">
                <a:solidFill>
                  <a:srgbClr val="000066"/>
                </a:solidFill>
              </a:rPr>
              <a:t>ms</a:t>
            </a:r>
            <a:r>
              <a:rPr lang="en-US" dirty="0">
                <a:solidFill>
                  <a:srgbClr val="000066"/>
                </a:solidFill>
              </a:rPr>
              <a:t> exposure time): </a:t>
            </a:r>
          </a:p>
          <a:p>
            <a:pPr eaLnBrk="0" hangingPunct="0"/>
            <a:endParaRPr lang="en-US" dirty="0">
              <a:solidFill>
                <a:srgbClr val="000066"/>
              </a:solidFill>
            </a:endParaRPr>
          </a:p>
          <a:p>
            <a:pPr eaLnBrk="0" hangingPunct="0"/>
            <a:r>
              <a:rPr lang="en-US" dirty="0">
                <a:solidFill>
                  <a:srgbClr val="000066"/>
                </a:solidFill>
              </a:rPr>
              <a:t>B</a:t>
            </a:r>
            <a:r>
              <a:rPr lang="en-US" baseline="-25000" dirty="0">
                <a:solidFill>
                  <a:srgbClr val="000066"/>
                </a:solidFill>
              </a:rPr>
              <a:t>M</a:t>
            </a:r>
            <a:r>
              <a:rPr lang="en-US" dirty="0">
                <a:solidFill>
                  <a:srgbClr val="000066"/>
                </a:solidFill>
              </a:rPr>
              <a:t> = 75 x 0.005 = 0.375 mm</a:t>
            </a:r>
          </a:p>
        </p:txBody>
      </p:sp>
      <p:sp>
        <p:nvSpPr>
          <p:cNvPr id="12" name="Titre 1"/>
          <p:cNvSpPr txBox="1">
            <a:spLocks/>
          </p:cNvSpPr>
          <p:nvPr/>
        </p:nvSpPr>
        <p:spPr>
          <a:xfrm>
            <a:off x="311880" y="137565"/>
            <a:ext cx="10515600" cy="8167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dirty="0">
                <a:solidFill>
                  <a:schemeClr val="accent4"/>
                </a:solidFill>
              </a:rPr>
              <a:t>Spatial </a:t>
            </a:r>
            <a:r>
              <a:rPr lang="fr-CH" b="1" dirty="0" err="1">
                <a:solidFill>
                  <a:schemeClr val="accent4"/>
                </a:solidFill>
              </a:rPr>
              <a:t>resolution</a:t>
            </a:r>
            <a:endParaRPr lang="de-CH" b="1" dirty="0">
              <a:solidFill>
                <a:schemeClr val="accent4"/>
              </a:solidFill>
            </a:endParaRPr>
          </a:p>
        </p:txBody>
      </p:sp>
    </p:spTree>
    <p:extLst>
      <p:ext uri="{BB962C8B-B14F-4D97-AF65-F5344CB8AC3E}">
        <p14:creationId xmlns:p14="http://schemas.microsoft.com/office/powerpoint/2010/main" val="14196276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p:cNvSpPr>
            <a:spLocks noGrp="1"/>
          </p:cNvSpPr>
          <p:nvPr>
            <p:ph type="title"/>
          </p:nvPr>
        </p:nvSpPr>
        <p:spPr>
          <a:xfrm>
            <a:off x="838200" y="589867"/>
            <a:ext cx="10515600" cy="1325563"/>
          </a:xfrm>
        </p:spPr>
        <p:txBody>
          <a:bodyPr>
            <a:normAutofit/>
          </a:bodyPr>
          <a:lstStyle/>
          <a:p>
            <a:r>
              <a:rPr lang="fr-CH" sz="4000" b="1" dirty="0" err="1"/>
              <a:t>Limiting</a:t>
            </a:r>
            <a:r>
              <a:rPr lang="fr-CH" sz="4000" b="1" dirty="0"/>
              <a:t> </a:t>
            </a:r>
            <a:r>
              <a:rPr lang="fr-CH" sz="4000" b="1" dirty="0" err="1"/>
              <a:t>factors</a:t>
            </a:r>
            <a:r>
              <a:rPr lang="fr-CH" sz="4000" b="1" dirty="0"/>
              <a:t> for spatial </a:t>
            </a:r>
            <a:r>
              <a:rPr lang="fr-CH" sz="4000" b="1" dirty="0" err="1"/>
              <a:t>resolution</a:t>
            </a:r>
            <a:endParaRPr lang="de-CH" sz="4000" b="1" dirty="0"/>
          </a:p>
        </p:txBody>
      </p:sp>
      <p:sp>
        <p:nvSpPr>
          <p:cNvPr id="3" name="Espace réservé du contenu 2"/>
          <p:cNvSpPr>
            <a:spLocks noGrp="1"/>
          </p:cNvSpPr>
          <p:nvPr>
            <p:ph idx="1"/>
          </p:nvPr>
        </p:nvSpPr>
        <p:spPr>
          <a:xfrm>
            <a:off x="838200" y="1825625"/>
            <a:ext cx="10515600" cy="2451100"/>
          </a:xfrm>
        </p:spPr>
        <p:txBody>
          <a:bodyPr/>
          <a:lstStyle/>
          <a:p>
            <a:r>
              <a:rPr lang="fr-CH" dirty="0" err="1"/>
              <a:t>Geometric</a:t>
            </a:r>
            <a:r>
              <a:rPr lang="fr-CH" dirty="0"/>
              <a:t> </a:t>
            </a:r>
            <a:r>
              <a:rPr lang="fr-CH" dirty="0" err="1"/>
              <a:t>factors</a:t>
            </a:r>
            <a:r>
              <a:rPr lang="fr-CH" dirty="0"/>
              <a:t> </a:t>
            </a:r>
            <a:r>
              <a:rPr lang="fr-CH" dirty="0">
                <a:sym typeface="Wingdings" panose="05000000000000000000" pitchFamily="2" charset="2"/>
              </a:rPr>
              <a:t> </a:t>
            </a:r>
            <a:r>
              <a:rPr lang="fr-CH" b="1" dirty="0" err="1">
                <a:solidFill>
                  <a:schemeClr val="accent3">
                    <a:lumMod val="75000"/>
                  </a:schemeClr>
                </a:solidFill>
                <a:sym typeface="Wingdings" panose="05000000000000000000" pitchFamily="2" charset="2"/>
              </a:rPr>
              <a:t>geometric</a:t>
            </a:r>
            <a:r>
              <a:rPr lang="fr-CH" b="1" dirty="0">
                <a:solidFill>
                  <a:schemeClr val="accent3">
                    <a:lumMod val="75000"/>
                  </a:schemeClr>
                </a:solidFill>
                <a:sym typeface="Wingdings" panose="05000000000000000000" pitchFamily="2" charset="2"/>
              </a:rPr>
              <a:t> </a:t>
            </a:r>
            <a:r>
              <a:rPr lang="fr-CH" b="1" dirty="0" err="1">
                <a:solidFill>
                  <a:schemeClr val="accent3">
                    <a:lumMod val="75000"/>
                  </a:schemeClr>
                </a:solidFill>
                <a:sym typeface="Wingdings" panose="05000000000000000000" pitchFamily="2" charset="2"/>
              </a:rPr>
              <a:t>blur</a:t>
            </a:r>
            <a:r>
              <a:rPr lang="fr-CH" b="1" dirty="0">
                <a:solidFill>
                  <a:schemeClr val="accent3">
                    <a:lumMod val="75000"/>
                  </a:schemeClr>
                </a:solidFill>
                <a:sym typeface="Wingdings" panose="05000000000000000000" pitchFamily="2" charset="2"/>
              </a:rPr>
              <a:t> (</a:t>
            </a:r>
            <a:r>
              <a:rPr lang="fr-CH" b="1" dirty="0" err="1">
                <a:solidFill>
                  <a:schemeClr val="accent3">
                    <a:lumMod val="75000"/>
                  </a:schemeClr>
                </a:solidFill>
                <a:sym typeface="Wingdings" panose="05000000000000000000" pitchFamily="2" charset="2"/>
              </a:rPr>
              <a:t>penumbra</a:t>
            </a:r>
            <a:r>
              <a:rPr lang="fr-CH" b="1" dirty="0">
                <a:solidFill>
                  <a:schemeClr val="accent3">
                    <a:lumMod val="75000"/>
                  </a:schemeClr>
                </a:solidFill>
                <a:sym typeface="Wingdings" panose="05000000000000000000" pitchFamily="2" charset="2"/>
              </a:rPr>
              <a:t>)</a:t>
            </a:r>
          </a:p>
          <a:p>
            <a:r>
              <a:rPr lang="fr-CH" b="1" dirty="0">
                <a:solidFill>
                  <a:schemeClr val="accent3">
                    <a:lumMod val="75000"/>
                  </a:schemeClr>
                </a:solidFill>
                <a:sym typeface="Wingdings" panose="05000000000000000000" pitchFamily="2" charset="2"/>
              </a:rPr>
              <a:t>Pixel size </a:t>
            </a:r>
            <a:r>
              <a:rPr lang="fr-CH" dirty="0">
                <a:sym typeface="Wingdings" panose="05000000000000000000" pitchFamily="2" charset="2"/>
              </a:rPr>
              <a:t>= (size of </a:t>
            </a:r>
            <a:r>
              <a:rPr lang="fr-CH" dirty="0" err="1">
                <a:sym typeface="Wingdings" panose="05000000000000000000" pitchFamily="2" charset="2"/>
              </a:rPr>
              <a:t>field</a:t>
            </a:r>
            <a:r>
              <a:rPr lang="fr-CH" dirty="0">
                <a:sym typeface="Wingdings" panose="05000000000000000000" pitchFamily="2" charset="2"/>
              </a:rPr>
              <a:t> of </a:t>
            </a:r>
            <a:r>
              <a:rPr lang="fr-CH" dirty="0" err="1">
                <a:sym typeface="Wingdings" panose="05000000000000000000" pitchFamily="2" charset="2"/>
              </a:rPr>
              <a:t>view</a:t>
            </a:r>
            <a:r>
              <a:rPr lang="fr-CH" dirty="0">
                <a:sym typeface="Wingdings" panose="05000000000000000000" pitchFamily="2" charset="2"/>
              </a:rPr>
              <a:t>)/(size of image matrix)</a:t>
            </a:r>
          </a:p>
        </p:txBody>
      </p:sp>
      <p:sp>
        <p:nvSpPr>
          <p:cNvPr id="8" name="Espace réservé du contenu 2"/>
          <p:cNvSpPr txBox="1">
            <a:spLocks/>
          </p:cNvSpPr>
          <p:nvPr/>
        </p:nvSpPr>
        <p:spPr>
          <a:xfrm>
            <a:off x="838199" y="2876549"/>
            <a:ext cx="7258051" cy="3070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dirty="0">
                <a:sym typeface="Wingdings" panose="05000000000000000000" pitchFamily="2" charset="2"/>
              </a:rPr>
              <a:t>Signal </a:t>
            </a:r>
            <a:r>
              <a:rPr lang="fr-CH" b="1" dirty="0" err="1">
                <a:solidFill>
                  <a:schemeClr val="accent3">
                    <a:lumMod val="75000"/>
                  </a:schemeClr>
                </a:solidFill>
                <a:sym typeface="Wingdings" panose="05000000000000000000" pitchFamily="2" charset="2"/>
              </a:rPr>
              <a:t>scatter</a:t>
            </a:r>
            <a:r>
              <a:rPr lang="fr-CH" dirty="0">
                <a:sym typeface="Wingdings" panose="05000000000000000000" pitchFamily="2" charset="2"/>
              </a:rPr>
              <a:t> in detector</a:t>
            </a:r>
          </a:p>
          <a:p>
            <a:r>
              <a:rPr lang="fr-CH" b="1" dirty="0">
                <a:solidFill>
                  <a:schemeClr val="accent3">
                    <a:lumMod val="75000"/>
                  </a:schemeClr>
                </a:solidFill>
                <a:sym typeface="Wingdings" panose="05000000000000000000" pitchFamily="2" charset="2"/>
              </a:rPr>
              <a:t>Motion </a:t>
            </a:r>
            <a:r>
              <a:rPr lang="fr-CH" b="1" dirty="0" err="1">
                <a:solidFill>
                  <a:schemeClr val="accent3">
                    <a:lumMod val="75000"/>
                  </a:schemeClr>
                </a:solidFill>
                <a:sym typeface="Wingdings" panose="05000000000000000000" pitchFamily="2" charset="2"/>
              </a:rPr>
              <a:t>blur</a:t>
            </a:r>
            <a:r>
              <a:rPr lang="fr-CH" b="1" dirty="0">
                <a:solidFill>
                  <a:schemeClr val="accent3">
                    <a:lumMod val="75000"/>
                  </a:schemeClr>
                </a:solidFill>
                <a:sym typeface="Wingdings" panose="05000000000000000000" pitchFamily="2" charset="2"/>
              </a:rPr>
              <a:t> </a:t>
            </a:r>
            <a:r>
              <a:rPr lang="fr-CH" dirty="0">
                <a:sym typeface="Wingdings" panose="05000000000000000000" pitchFamily="2" charset="2"/>
              </a:rPr>
              <a:t>(temporal </a:t>
            </a:r>
            <a:r>
              <a:rPr lang="fr-CH" dirty="0" err="1">
                <a:sym typeface="Wingdings" panose="05000000000000000000" pitchFamily="2" charset="2"/>
              </a:rPr>
              <a:t>resolution</a:t>
            </a:r>
            <a:r>
              <a:rPr lang="fr-CH" dirty="0">
                <a:sym typeface="Wingdings" panose="05000000000000000000" pitchFamily="2" charset="2"/>
              </a:rPr>
              <a:t>)</a:t>
            </a:r>
          </a:p>
          <a:p>
            <a:pPr lvl="1"/>
            <a:r>
              <a:rPr lang="fr-CH" dirty="0" err="1">
                <a:sym typeface="Wingdings" panose="05000000000000000000" pitchFamily="2" charset="2"/>
              </a:rPr>
              <a:t>Movement</a:t>
            </a:r>
            <a:r>
              <a:rPr lang="fr-CH" dirty="0">
                <a:sym typeface="Wingdings" panose="05000000000000000000" pitchFamily="2" charset="2"/>
              </a:rPr>
              <a:t> </a:t>
            </a:r>
            <a:r>
              <a:rPr lang="fr-CH" dirty="0" err="1">
                <a:sym typeface="Wingdings" panose="05000000000000000000" pitchFamily="2" charset="2"/>
              </a:rPr>
              <a:t>during</a:t>
            </a:r>
            <a:r>
              <a:rPr lang="fr-CH" dirty="0">
                <a:sym typeface="Wingdings" panose="05000000000000000000" pitchFamily="2" charset="2"/>
              </a:rPr>
              <a:t> </a:t>
            </a:r>
            <a:r>
              <a:rPr lang="fr-CH" dirty="0" err="1">
                <a:sym typeface="Wingdings" panose="05000000000000000000" pitchFamily="2" charset="2"/>
              </a:rPr>
              <a:t>exposure</a:t>
            </a:r>
            <a:r>
              <a:rPr lang="fr-CH" dirty="0">
                <a:sym typeface="Wingdings" panose="05000000000000000000" pitchFamily="2" charset="2"/>
              </a:rPr>
              <a:t> time </a:t>
            </a:r>
            <a:r>
              <a:rPr lang="fr-CH" dirty="0" err="1">
                <a:sym typeface="Wingdings" panose="05000000000000000000" pitchFamily="2" charset="2"/>
              </a:rPr>
              <a:t>creates</a:t>
            </a:r>
            <a:r>
              <a:rPr lang="fr-CH" dirty="0">
                <a:sym typeface="Wingdings" panose="05000000000000000000" pitchFamily="2" charset="2"/>
              </a:rPr>
              <a:t> </a:t>
            </a:r>
            <a:r>
              <a:rPr lang="fr-CH" dirty="0" err="1">
                <a:sym typeface="Wingdings" panose="05000000000000000000" pitchFamily="2" charset="2"/>
              </a:rPr>
              <a:t>blur</a:t>
            </a:r>
            <a:endParaRPr lang="fr-CH" dirty="0">
              <a:sym typeface="Wingdings" panose="05000000000000000000" pitchFamily="2" charset="2"/>
            </a:endParaRPr>
          </a:p>
          <a:p>
            <a:pPr lvl="1"/>
            <a:r>
              <a:rPr lang="fr-CH" dirty="0">
                <a:sym typeface="Wingdings" panose="05000000000000000000" pitchFamily="2" charset="2"/>
              </a:rPr>
              <a:t>Size of </a:t>
            </a:r>
            <a:r>
              <a:rPr lang="fr-CH" dirty="0" err="1">
                <a:sym typeface="Wingdings" panose="05000000000000000000" pitchFamily="2" charset="2"/>
              </a:rPr>
              <a:t>blur</a:t>
            </a:r>
            <a:r>
              <a:rPr lang="fr-CH" dirty="0">
                <a:sym typeface="Wingdings" panose="05000000000000000000" pitchFamily="2" charset="2"/>
              </a:rPr>
              <a:t> </a:t>
            </a:r>
            <a:r>
              <a:rPr lang="fr-CH" dirty="0" err="1">
                <a:sym typeface="Wingdings" panose="05000000000000000000" pitchFamily="2" charset="2"/>
              </a:rPr>
              <a:t>proportional</a:t>
            </a:r>
            <a:r>
              <a:rPr lang="fr-CH" dirty="0">
                <a:sym typeface="Wingdings" panose="05000000000000000000" pitchFamily="2" charset="2"/>
              </a:rPr>
              <a:t> to </a:t>
            </a:r>
            <a:r>
              <a:rPr lang="fr-CH" dirty="0" err="1">
                <a:sym typeface="Wingdings" panose="05000000000000000000" pitchFamily="2" charset="2"/>
              </a:rPr>
              <a:t>movement</a:t>
            </a:r>
            <a:r>
              <a:rPr lang="fr-CH" dirty="0">
                <a:sym typeface="Wingdings" panose="05000000000000000000" pitchFamily="2" charset="2"/>
              </a:rPr>
              <a:t> speed and </a:t>
            </a:r>
            <a:r>
              <a:rPr lang="fr-CH" dirty="0" err="1">
                <a:sym typeface="Wingdings" panose="05000000000000000000" pitchFamily="2" charset="2"/>
              </a:rPr>
              <a:t>exposure</a:t>
            </a:r>
            <a:r>
              <a:rPr lang="fr-CH" dirty="0">
                <a:sym typeface="Wingdings" panose="05000000000000000000" pitchFamily="2" charset="2"/>
              </a:rPr>
              <a:t> time</a:t>
            </a:r>
          </a:p>
        </p:txBody>
      </p:sp>
      <p:graphicFrame>
        <p:nvGraphicFramePr>
          <p:cNvPr id="9" name="Group 4"/>
          <p:cNvGraphicFramePr>
            <a:graphicFrameLocks noGrp="1"/>
          </p:cNvGraphicFramePr>
          <p:nvPr/>
        </p:nvGraphicFramePr>
        <p:xfrm>
          <a:off x="8178800" y="3009899"/>
          <a:ext cx="3470275" cy="3598262"/>
        </p:xfrm>
        <a:graphic>
          <a:graphicData uri="http://schemas.openxmlformats.org/drawingml/2006/table">
            <a:tbl>
              <a:tblPr/>
              <a:tblGrid>
                <a:gridCol w="1564217">
                  <a:extLst>
                    <a:ext uri="{9D8B030D-6E8A-4147-A177-3AD203B41FA5}">
                      <a16:colId xmlns:a16="http://schemas.microsoft.com/office/drawing/2014/main" val="20000"/>
                    </a:ext>
                  </a:extLst>
                </a:gridCol>
                <a:gridCol w="1906058">
                  <a:extLst>
                    <a:ext uri="{9D8B030D-6E8A-4147-A177-3AD203B41FA5}">
                      <a16:colId xmlns:a16="http://schemas.microsoft.com/office/drawing/2014/main" val="20001"/>
                    </a:ext>
                  </a:extLst>
                </a:gridCol>
              </a:tblGrid>
              <a:tr h="36582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noProof="0" dirty="0">
                          <a:ln>
                            <a:noFill/>
                          </a:ln>
                          <a:solidFill>
                            <a:schemeClr val="tx1"/>
                          </a:solidFill>
                          <a:effectLst/>
                          <a:latin typeface="Tahoma" pitchFamily="34" charset="0"/>
                        </a:rPr>
                        <a:t>Extremities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1400" b="0" i="0" u="none" strike="noStrike" cap="none" normalizeH="0" baseline="0">
                          <a:ln>
                            <a:noFill/>
                          </a:ln>
                          <a:solidFill>
                            <a:schemeClr val="tx1"/>
                          </a:solidFill>
                          <a:effectLst/>
                          <a:latin typeface="Tahoma" pitchFamily="34" charset="0"/>
                        </a:rPr>
                        <a:t>0.5 –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82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1400" b="0" i="0" u="none" strike="noStrike" cap="none" normalizeH="0" baseline="0" dirty="0">
                          <a:ln>
                            <a:noFill/>
                          </a:ln>
                          <a:solidFill>
                            <a:schemeClr val="tx1"/>
                          </a:solidFill>
                          <a:effectLst/>
                          <a:latin typeface="Tahoma" pitchFamily="34" charset="0"/>
                        </a:rPr>
                        <a:t>Head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1400" b="0" i="0" u="none" strike="noStrike" cap="none" normalizeH="0" baseline="0" dirty="0">
                          <a:ln>
                            <a:noFill/>
                          </a:ln>
                          <a:solidFill>
                            <a:schemeClr val="tx1"/>
                          </a:solidFill>
                          <a:effectLst/>
                          <a:latin typeface="Tahoma" pitchFamily="34" charset="0"/>
                        </a:rPr>
                        <a:t>1 - 2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82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1400" b="0" i="0" u="none" strike="noStrike" cap="none" normalizeH="0" baseline="0" dirty="0">
                          <a:ln>
                            <a:noFill/>
                          </a:ln>
                          <a:solidFill>
                            <a:schemeClr val="tx1"/>
                          </a:solidFill>
                          <a:effectLst/>
                          <a:latin typeface="Tahoma" pitchFamily="34" charset="0"/>
                        </a:rPr>
                        <a:t>Abdomen sup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1400" b="0" i="0" u="none" strike="noStrike" cap="none" normalizeH="0" baseline="0" dirty="0">
                          <a:ln>
                            <a:noFill/>
                          </a:ln>
                          <a:solidFill>
                            <a:schemeClr val="tx1"/>
                          </a:solidFill>
                          <a:effectLst/>
                          <a:latin typeface="Tahoma" pitchFamily="34" charset="0"/>
                        </a:rPr>
                        <a:t>20 – 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82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1400" b="0" i="0" u="none" strike="noStrike" cap="none" normalizeH="0" baseline="0" dirty="0">
                          <a:ln>
                            <a:noFill/>
                          </a:ln>
                          <a:solidFill>
                            <a:schemeClr val="tx1"/>
                          </a:solidFill>
                          <a:effectLst/>
                          <a:latin typeface="Tahoma" pitchFamily="34" charset="0"/>
                        </a:rPr>
                        <a:t>Abdomen </a:t>
                      </a:r>
                      <a:r>
                        <a:rPr kumimoji="0" lang="fr-FR" sz="1400" b="0" i="0" u="none" strike="noStrike" cap="none" normalizeH="0" baseline="0" dirty="0" err="1">
                          <a:ln>
                            <a:noFill/>
                          </a:ln>
                          <a:solidFill>
                            <a:schemeClr val="tx1"/>
                          </a:solidFill>
                          <a:effectLst/>
                          <a:latin typeface="Tahoma" pitchFamily="34" charset="0"/>
                        </a:rPr>
                        <a:t>inf</a:t>
                      </a:r>
                      <a:endParaRPr kumimoji="0" lang="fr-FR" sz="1400" b="0" i="0" u="none" strike="noStrike" cap="none" normalizeH="0" baseline="0" dirty="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1400" b="0" i="0" u="none" strike="noStrike" cap="none" normalizeH="0" baseline="0" dirty="0">
                          <a:ln>
                            <a:noFill/>
                          </a:ln>
                          <a:solidFill>
                            <a:schemeClr val="tx1"/>
                          </a:solidFill>
                          <a:effectLst/>
                          <a:latin typeface="Tahoma" pitchFamily="34" charset="0"/>
                        </a:rPr>
                        <a:t>15 – 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701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noProof="0" dirty="0">
                          <a:ln>
                            <a:noFill/>
                          </a:ln>
                          <a:solidFill>
                            <a:schemeClr val="tx1"/>
                          </a:solidFill>
                          <a:effectLst/>
                          <a:latin typeface="Tahoma" pitchFamily="34" charset="0"/>
                        </a:rPr>
                        <a:t>Lungs (adults)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1400" b="0" i="0" u="none" strike="noStrike" cap="none" normalizeH="0" baseline="0" dirty="0">
                          <a:ln>
                            <a:noFill/>
                          </a:ln>
                          <a:solidFill>
                            <a:schemeClr val="tx1"/>
                          </a:solidFill>
                          <a:effectLst/>
                          <a:latin typeface="Tahoma" pitchFamily="34" charset="0"/>
                        </a:rPr>
                        <a:t>75 – 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82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noProof="0" dirty="0">
                          <a:ln>
                            <a:noFill/>
                          </a:ln>
                          <a:solidFill>
                            <a:schemeClr val="tx1"/>
                          </a:solidFill>
                          <a:effectLst/>
                          <a:latin typeface="Tahoma" pitchFamily="34" charset="0"/>
                        </a:rPr>
                        <a:t>Lungs (children)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1400" b="0" i="0" u="none" strike="noStrike" cap="none" normalizeH="0" baseline="0" dirty="0">
                          <a:ln>
                            <a:noFill/>
                          </a:ln>
                          <a:solidFill>
                            <a:schemeClr val="tx1"/>
                          </a:solidFill>
                          <a:effectLst/>
                          <a:latin typeface="Tahoma" pitchFamily="34" charset="0"/>
                        </a:rPr>
                        <a:t>150 – 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271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noProof="0" dirty="0">
                          <a:ln>
                            <a:noFill/>
                          </a:ln>
                          <a:solidFill>
                            <a:schemeClr val="tx1"/>
                          </a:solidFill>
                          <a:effectLst/>
                          <a:latin typeface="Tahoma" pitchFamily="34" charset="0"/>
                        </a:rPr>
                        <a:t>Cardiac muscle (adults)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1400" b="0" i="0" u="none" strike="noStrike" cap="none" normalizeH="0" baseline="0" dirty="0">
                          <a:ln>
                            <a:noFill/>
                          </a:ln>
                          <a:solidFill>
                            <a:schemeClr val="tx1"/>
                          </a:solidFill>
                          <a:effectLst/>
                          <a:latin typeface="Tahoma" pitchFamily="34" charset="0"/>
                        </a:rPr>
                        <a:t>75 – 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271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noProof="0" dirty="0">
                          <a:ln>
                            <a:noFill/>
                          </a:ln>
                          <a:solidFill>
                            <a:schemeClr val="tx1"/>
                          </a:solidFill>
                          <a:effectLst/>
                          <a:latin typeface="Tahoma" pitchFamily="34" charset="0"/>
                        </a:rPr>
                        <a:t>Cardiac muscle (children)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1400" b="0" i="0" u="none" strike="noStrike" cap="none" normalizeH="0" baseline="0" dirty="0">
                          <a:ln>
                            <a:noFill/>
                          </a:ln>
                          <a:solidFill>
                            <a:schemeClr val="tx1"/>
                          </a:solidFill>
                          <a:effectLst/>
                          <a:latin typeface="Tahoma" pitchFamily="34" charset="0"/>
                        </a:rPr>
                        <a:t>150 – 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82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noProof="0" dirty="0">
                          <a:ln>
                            <a:noFill/>
                          </a:ln>
                          <a:solidFill>
                            <a:schemeClr val="tx1"/>
                          </a:solidFill>
                          <a:effectLst/>
                          <a:latin typeface="Tahoma" pitchFamily="34" charset="0"/>
                        </a:rPr>
                        <a:t>Heart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r-FR" sz="1400" b="0" i="0" u="none" strike="noStrike" cap="none" normalizeH="0" baseline="0" dirty="0">
                          <a:ln>
                            <a:noFill/>
                          </a:ln>
                          <a:solidFill>
                            <a:schemeClr val="tx1"/>
                          </a:solidFill>
                          <a:effectLst/>
                          <a:latin typeface="Tahoma" pitchFamily="34" charset="0"/>
                        </a:rPr>
                        <a:t>400 - 500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0" name="ZoneTexte 9"/>
          <p:cNvSpPr txBox="1"/>
          <p:nvPr/>
        </p:nvSpPr>
        <p:spPr>
          <a:xfrm>
            <a:off x="10779542" y="3009899"/>
            <a:ext cx="869533" cy="369332"/>
          </a:xfrm>
          <a:prstGeom prst="rect">
            <a:avLst/>
          </a:prstGeom>
          <a:noFill/>
        </p:spPr>
        <p:txBody>
          <a:bodyPr wrap="none" rtlCol="0">
            <a:spAutoFit/>
          </a:bodyPr>
          <a:lstStyle/>
          <a:p>
            <a:r>
              <a:rPr lang="fr-CH" dirty="0"/>
              <a:t>[mm/s]</a:t>
            </a:r>
            <a:endParaRPr lang="de-CH" dirty="0"/>
          </a:p>
        </p:txBody>
      </p:sp>
      <p:sp>
        <p:nvSpPr>
          <p:cNvPr id="11" name="Rectangle 37"/>
          <p:cNvSpPr>
            <a:spLocks noChangeArrowheads="1"/>
          </p:cNvSpPr>
          <p:nvPr/>
        </p:nvSpPr>
        <p:spPr bwMode="auto">
          <a:xfrm>
            <a:off x="1447800" y="5327649"/>
            <a:ext cx="5810459" cy="923330"/>
          </a:xfrm>
          <a:prstGeom prst="rect">
            <a:avLst/>
          </a:prstGeom>
          <a:noFill/>
          <a:ln w="12700">
            <a:noFill/>
            <a:miter lim="800000"/>
            <a:headEnd/>
            <a:tailEnd/>
          </a:ln>
        </p:spPr>
        <p:txBody>
          <a:bodyPr wrap="square">
            <a:spAutoFit/>
          </a:bodyPr>
          <a:lstStyle/>
          <a:p>
            <a:pPr eaLnBrk="0" hangingPunct="0"/>
            <a:r>
              <a:rPr lang="en-US" dirty="0">
                <a:solidFill>
                  <a:srgbClr val="000066"/>
                </a:solidFill>
              </a:rPr>
              <a:t>Chest X-ray without breath hold (5 </a:t>
            </a:r>
            <a:r>
              <a:rPr lang="en-US" dirty="0" err="1">
                <a:solidFill>
                  <a:srgbClr val="000066"/>
                </a:solidFill>
              </a:rPr>
              <a:t>ms</a:t>
            </a:r>
            <a:r>
              <a:rPr lang="en-US" dirty="0">
                <a:solidFill>
                  <a:srgbClr val="000066"/>
                </a:solidFill>
              </a:rPr>
              <a:t> exposure time): </a:t>
            </a:r>
          </a:p>
          <a:p>
            <a:pPr eaLnBrk="0" hangingPunct="0"/>
            <a:endParaRPr lang="en-US" dirty="0">
              <a:solidFill>
                <a:srgbClr val="000066"/>
              </a:solidFill>
            </a:endParaRPr>
          </a:p>
          <a:p>
            <a:pPr eaLnBrk="0" hangingPunct="0"/>
            <a:r>
              <a:rPr lang="en-US" dirty="0">
                <a:solidFill>
                  <a:srgbClr val="000066"/>
                </a:solidFill>
              </a:rPr>
              <a:t>B</a:t>
            </a:r>
            <a:r>
              <a:rPr lang="en-US" baseline="-25000" dirty="0">
                <a:solidFill>
                  <a:srgbClr val="000066"/>
                </a:solidFill>
              </a:rPr>
              <a:t>M</a:t>
            </a:r>
            <a:r>
              <a:rPr lang="en-US" dirty="0">
                <a:solidFill>
                  <a:srgbClr val="000066"/>
                </a:solidFill>
              </a:rPr>
              <a:t> = 75 x 0.005 = 0.375 mm</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62" y="865848"/>
            <a:ext cx="7810163" cy="2964808"/>
          </a:xfrm>
          <a:prstGeom prst="rect">
            <a:avLst/>
          </a:prstGeom>
          <a:ln>
            <a:solidFill>
              <a:srgbClr val="7030A0"/>
            </a:solidFill>
          </a:ln>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362" y="3907316"/>
            <a:ext cx="7810163" cy="2837479"/>
          </a:xfrm>
          <a:prstGeom prst="rect">
            <a:avLst/>
          </a:prstGeom>
          <a:ln>
            <a:solidFill>
              <a:srgbClr val="7030A0"/>
            </a:solidFill>
          </a:ln>
        </p:spPr>
      </p:pic>
      <p:sp>
        <p:nvSpPr>
          <p:cNvPr id="12" name="Titre 1"/>
          <p:cNvSpPr txBox="1">
            <a:spLocks/>
          </p:cNvSpPr>
          <p:nvPr/>
        </p:nvSpPr>
        <p:spPr>
          <a:xfrm>
            <a:off x="311880" y="137565"/>
            <a:ext cx="10515600" cy="8167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dirty="0">
                <a:solidFill>
                  <a:schemeClr val="accent4"/>
                </a:solidFill>
              </a:rPr>
              <a:t>Spatial </a:t>
            </a:r>
            <a:r>
              <a:rPr lang="fr-CH" b="1" dirty="0" err="1">
                <a:solidFill>
                  <a:schemeClr val="accent4"/>
                </a:solidFill>
              </a:rPr>
              <a:t>resolution</a:t>
            </a:r>
            <a:endParaRPr lang="de-CH" b="1" dirty="0">
              <a:solidFill>
                <a:schemeClr val="accent4"/>
              </a:solidFill>
            </a:endParaRPr>
          </a:p>
        </p:txBody>
      </p:sp>
    </p:spTree>
    <p:extLst>
      <p:ext uri="{BB962C8B-B14F-4D97-AF65-F5344CB8AC3E}">
        <p14:creationId xmlns:p14="http://schemas.microsoft.com/office/powerpoint/2010/main" val="326948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Contents of the lecture </a:t>
            </a:r>
            <a:r>
              <a:rPr lang="fr-CH" dirty="0" err="1"/>
              <a:t>today</a:t>
            </a:r>
            <a:endParaRPr lang="de-CH" dirty="0"/>
          </a:p>
        </p:txBody>
      </p:sp>
      <p:sp>
        <p:nvSpPr>
          <p:cNvPr id="3" name="Espace réservé du contenu 2"/>
          <p:cNvSpPr>
            <a:spLocks noGrp="1"/>
          </p:cNvSpPr>
          <p:nvPr>
            <p:ph idx="1"/>
          </p:nvPr>
        </p:nvSpPr>
        <p:spPr/>
        <p:txBody>
          <a:bodyPr>
            <a:normAutofit fontScale="70000" lnSpcReduction="20000"/>
          </a:bodyPr>
          <a:lstStyle/>
          <a:p>
            <a:pPr marL="514350" indent="-514350">
              <a:buAutoNum type="arabicPeriod"/>
            </a:pPr>
            <a:r>
              <a:rPr lang="fr-CH" dirty="0">
                <a:solidFill>
                  <a:schemeClr val="bg1">
                    <a:lumMod val="65000"/>
                  </a:schemeClr>
                </a:solidFill>
              </a:rPr>
              <a:t>Introduction</a:t>
            </a:r>
          </a:p>
          <a:p>
            <a:pPr marL="971550" lvl="1" indent="-514350">
              <a:buAutoNum type="arabicPeriod"/>
            </a:pPr>
            <a:r>
              <a:rPr lang="fr-CH" dirty="0" err="1">
                <a:solidFill>
                  <a:schemeClr val="bg1">
                    <a:lumMod val="65000"/>
                  </a:schemeClr>
                </a:solidFill>
              </a:rPr>
              <a:t>History</a:t>
            </a:r>
            <a:r>
              <a:rPr lang="fr-CH" dirty="0">
                <a:solidFill>
                  <a:schemeClr val="bg1">
                    <a:lumMod val="65000"/>
                  </a:schemeClr>
                </a:solidFill>
              </a:rPr>
              <a:t> of x-ray </a:t>
            </a:r>
            <a:r>
              <a:rPr lang="fr-CH" dirty="0" err="1">
                <a:solidFill>
                  <a:schemeClr val="bg1">
                    <a:lumMod val="65000"/>
                  </a:schemeClr>
                </a:solidFill>
              </a:rPr>
              <a:t>imaging</a:t>
            </a:r>
            <a:endParaRPr lang="fr-CH" dirty="0">
              <a:solidFill>
                <a:schemeClr val="bg1">
                  <a:lumMod val="65000"/>
                </a:schemeClr>
              </a:solidFill>
            </a:endParaRPr>
          </a:p>
          <a:p>
            <a:pPr marL="971550" lvl="1" indent="-514350">
              <a:buAutoNum type="arabicPeriod"/>
            </a:pPr>
            <a:r>
              <a:rPr lang="fr-CH" dirty="0" err="1">
                <a:solidFill>
                  <a:schemeClr val="bg1">
                    <a:lumMod val="65000"/>
                  </a:schemeClr>
                </a:solidFill>
              </a:rPr>
              <a:t>Principles</a:t>
            </a:r>
            <a:r>
              <a:rPr lang="fr-CH" dirty="0">
                <a:solidFill>
                  <a:schemeClr val="bg1">
                    <a:lumMod val="65000"/>
                  </a:schemeClr>
                </a:solidFill>
              </a:rPr>
              <a:t> of x-ray </a:t>
            </a:r>
            <a:r>
              <a:rPr lang="fr-CH" dirty="0" err="1">
                <a:solidFill>
                  <a:schemeClr val="bg1">
                    <a:lumMod val="65000"/>
                  </a:schemeClr>
                </a:solidFill>
              </a:rPr>
              <a:t>imaging</a:t>
            </a:r>
            <a:endParaRPr lang="fr-CH" dirty="0">
              <a:solidFill>
                <a:schemeClr val="bg1">
                  <a:lumMod val="65000"/>
                </a:schemeClr>
              </a:solidFill>
            </a:endParaRPr>
          </a:p>
          <a:p>
            <a:pPr marL="514350" indent="-514350">
              <a:buAutoNum type="arabicPeriod"/>
            </a:pPr>
            <a:r>
              <a:rPr lang="fr-CH" dirty="0" err="1">
                <a:solidFill>
                  <a:schemeClr val="bg1">
                    <a:lumMod val="65000"/>
                  </a:schemeClr>
                </a:solidFill>
              </a:rPr>
              <a:t>Radiography</a:t>
            </a:r>
            <a:endParaRPr lang="fr-CH" dirty="0">
              <a:solidFill>
                <a:schemeClr val="bg1">
                  <a:lumMod val="65000"/>
                </a:schemeClr>
              </a:solidFill>
            </a:endParaRPr>
          </a:p>
          <a:p>
            <a:pPr marL="971550" lvl="1" indent="-514350">
              <a:buAutoNum type="arabicPeriod"/>
            </a:pPr>
            <a:r>
              <a:rPr lang="fr-CH" dirty="0">
                <a:solidFill>
                  <a:schemeClr val="bg1">
                    <a:lumMod val="65000"/>
                  </a:schemeClr>
                </a:solidFill>
              </a:rPr>
              <a:t>Chain of image formation</a:t>
            </a:r>
          </a:p>
          <a:p>
            <a:pPr marL="971550" lvl="1" indent="-514350">
              <a:buAutoNum type="arabicPeriod"/>
            </a:pPr>
            <a:r>
              <a:rPr lang="fr-CH" dirty="0">
                <a:solidFill>
                  <a:schemeClr val="bg1">
                    <a:lumMod val="65000"/>
                  </a:schemeClr>
                </a:solidFill>
              </a:rPr>
              <a:t>X-ray production</a:t>
            </a:r>
          </a:p>
          <a:p>
            <a:pPr marL="971550" lvl="1" indent="-514350">
              <a:buAutoNum type="arabicPeriod"/>
            </a:pPr>
            <a:r>
              <a:rPr lang="fr-CH" dirty="0">
                <a:solidFill>
                  <a:schemeClr val="bg1">
                    <a:lumMod val="65000"/>
                  </a:schemeClr>
                </a:solidFill>
              </a:rPr>
              <a:t>X-ray </a:t>
            </a:r>
            <a:r>
              <a:rPr lang="fr-CH" dirty="0" err="1">
                <a:solidFill>
                  <a:schemeClr val="bg1">
                    <a:lumMod val="65000"/>
                  </a:schemeClr>
                </a:solidFill>
              </a:rPr>
              <a:t>beam</a:t>
            </a:r>
            <a:endParaRPr lang="fr-CH" dirty="0">
              <a:solidFill>
                <a:schemeClr val="bg1">
                  <a:lumMod val="65000"/>
                </a:schemeClr>
              </a:solidFill>
            </a:endParaRPr>
          </a:p>
          <a:p>
            <a:pPr marL="971550" lvl="1" indent="-514350">
              <a:buAutoNum type="arabicPeriod"/>
            </a:pPr>
            <a:r>
              <a:rPr lang="fr-CH" dirty="0">
                <a:solidFill>
                  <a:schemeClr val="bg1">
                    <a:lumMod val="65000"/>
                  </a:schemeClr>
                </a:solidFill>
              </a:rPr>
              <a:t>Interaction </a:t>
            </a:r>
            <a:r>
              <a:rPr lang="fr-CH" dirty="0" err="1">
                <a:solidFill>
                  <a:schemeClr val="bg1">
                    <a:lumMod val="65000"/>
                  </a:schemeClr>
                </a:solidFill>
              </a:rPr>
              <a:t>with</a:t>
            </a:r>
            <a:r>
              <a:rPr lang="fr-CH" dirty="0">
                <a:solidFill>
                  <a:schemeClr val="bg1">
                    <a:lumMod val="65000"/>
                  </a:schemeClr>
                </a:solidFill>
              </a:rPr>
              <a:t> patient</a:t>
            </a:r>
          </a:p>
          <a:p>
            <a:pPr marL="971550" lvl="1" indent="-514350">
              <a:buAutoNum type="arabicPeriod"/>
            </a:pPr>
            <a:r>
              <a:rPr lang="fr-CH" dirty="0" err="1">
                <a:solidFill>
                  <a:schemeClr val="bg1">
                    <a:lumMod val="65000"/>
                  </a:schemeClr>
                </a:solidFill>
              </a:rPr>
              <a:t>Detection</a:t>
            </a:r>
            <a:r>
              <a:rPr lang="fr-CH" dirty="0">
                <a:solidFill>
                  <a:schemeClr val="bg1">
                    <a:lumMod val="65000"/>
                  </a:schemeClr>
                </a:solidFill>
              </a:rPr>
              <a:t> </a:t>
            </a:r>
            <a:r>
              <a:rPr lang="fr-CH" dirty="0" err="1">
                <a:solidFill>
                  <a:schemeClr val="bg1">
                    <a:lumMod val="65000"/>
                  </a:schemeClr>
                </a:solidFill>
              </a:rPr>
              <a:t>systems</a:t>
            </a:r>
            <a:endParaRPr lang="fr-CH" dirty="0">
              <a:solidFill>
                <a:schemeClr val="bg1">
                  <a:lumMod val="65000"/>
                </a:schemeClr>
              </a:solidFill>
            </a:endParaRPr>
          </a:p>
          <a:p>
            <a:pPr marL="971550" lvl="1" indent="-514350">
              <a:buAutoNum type="arabicPeriod"/>
            </a:pPr>
            <a:r>
              <a:rPr lang="fr-CH" dirty="0" err="1">
                <a:solidFill>
                  <a:schemeClr val="bg1">
                    <a:lumMod val="65000"/>
                  </a:schemeClr>
                </a:solidFill>
              </a:rPr>
              <a:t>Dosimetry</a:t>
            </a:r>
            <a:endParaRPr lang="fr-CH" dirty="0">
              <a:solidFill>
                <a:schemeClr val="bg1">
                  <a:lumMod val="65000"/>
                </a:schemeClr>
              </a:solidFill>
            </a:endParaRPr>
          </a:p>
          <a:p>
            <a:pPr marL="514350" indent="-514350">
              <a:buAutoNum type="arabicPeriod"/>
            </a:pPr>
            <a:r>
              <a:rPr lang="fr-CH" b="1" dirty="0">
                <a:solidFill>
                  <a:schemeClr val="accent1">
                    <a:lumMod val="75000"/>
                  </a:schemeClr>
                </a:solidFill>
              </a:rPr>
              <a:t>Image </a:t>
            </a:r>
            <a:r>
              <a:rPr lang="fr-CH" b="1" dirty="0" err="1">
                <a:solidFill>
                  <a:schemeClr val="accent1">
                    <a:lumMod val="75000"/>
                  </a:schemeClr>
                </a:solidFill>
              </a:rPr>
              <a:t>Quality</a:t>
            </a:r>
            <a:endParaRPr lang="fr-CH" b="1" dirty="0">
              <a:solidFill>
                <a:schemeClr val="accent1">
                  <a:lumMod val="75000"/>
                </a:schemeClr>
              </a:solidFill>
            </a:endParaRPr>
          </a:p>
          <a:p>
            <a:pPr marL="971550" lvl="1" indent="-514350">
              <a:buAutoNum type="arabicPeriod"/>
            </a:pPr>
            <a:r>
              <a:rPr lang="fr-CH" b="1" dirty="0">
                <a:solidFill>
                  <a:schemeClr val="bg1">
                    <a:lumMod val="65000"/>
                  </a:schemeClr>
                </a:solidFill>
              </a:rPr>
              <a:t>Physical </a:t>
            </a:r>
            <a:r>
              <a:rPr lang="fr-CH" b="1" dirty="0" err="1">
                <a:solidFill>
                  <a:schemeClr val="bg1">
                    <a:lumMod val="65000"/>
                  </a:schemeClr>
                </a:solidFill>
              </a:rPr>
              <a:t>measures</a:t>
            </a:r>
            <a:r>
              <a:rPr lang="fr-CH" b="1" dirty="0">
                <a:solidFill>
                  <a:schemeClr val="bg1">
                    <a:lumMod val="65000"/>
                  </a:schemeClr>
                </a:solidFill>
              </a:rPr>
              <a:t> of image </a:t>
            </a:r>
            <a:r>
              <a:rPr lang="fr-CH" b="1" dirty="0" err="1">
                <a:solidFill>
                  <a:schemeClr val="bg1">
                    <a:lumMod val="65000"/>
                  </a:schemeClr>
                </a:solidFill>
              </a:rPr>
              <a:t>quality</a:t>
            </a:r>
            <a:endParaRPr lang="fr-CH" b="1" dirty="0">
              <a:solidFill>
                <a:schemeClr val="bg1">
                  <a:lumMod val="65000"/>
                </a:schemeClr>
              </a:solidFill>
            </a:endParaRPr>
          </a:p>
          <a:p>
            <a:pPr marL="971550" lvl="1" indent="-514350">
              <a:buAutoNum type="arabicPeriod"/>
            </a:pPr>
            <a:r>
              <a:rPr lang="fr-CH" b="1" dirty="0">
                <a:solidFill>
                  <a:schemeClr val="accent1">
                    <a:lumMod val="75000"/>
                  </a:schemeClr>
                </a:solidFill>
              </a:rPr>
              <a:t>Acquisition </a:t>
            </a:r>
            <a:r>
              <a:rPr lang="fr-CH" b="1" dirty="0" err="1">
                <a:solidFill>
                  <a:schemeClr val="accent1">
                    <a:lumMod val="75000"/>
                  </a:schemeClr>
                </a:solidFill>
              </a:rPr>
              <a:t>parameters</a:t>
            </a:r>
            <a:endParaRPr lang="fr-CH" b="1" dirty="0">
              <a:solidFill>
                <a:schemeClr val="accent1">
                  <a:lumMod val="75000"/>
                </a:schemeClr>
              </a:solidFill>
            </a:endParaRPr>
          </a:p>
          <a:p>
            <a:pPr marL="971550" lvl="1" indent="-514350">
              <a:buAutoNum type="arabicPeriod"/>
            </a:pPr>
            <a:r>
              <a:rPr lang="fr-CH" b="1" dirty="0">
                <a:solidFill>
                  <a:schemeClr val="accent1">
                    <a:lumMod val="75000"/>
                  </a:schemeClr>
                </a:solidFill>
              </a:rPr>
              <a:t>Influence of acquisition </a:t>
            </a:r>
            <a:r>
              <a:rPr lang="fr-CH" b="1" dirty="0" err="1">
                <a:solidFill>
                  <a:schemeClr val="accent1">
                    <a:lumMod val="75000"/>
                  </a:schemeClr>
                </a:solidFill>
              </a:rPr>
              <a:t>parameters</a:t>
            </a:r>
            <a:r>
              <a:rPr lang="fr-CH" b="1" dirty="0">
                <a:solidFill>
                  <a:schemeClr val="accent1">
                    <a:lumMod val="75000"/>
                  </a:schemeClr>
                </a:solidFill>
              </a:rPr>
              <a:t> on patient dose and image </a:t>
            </a:r>
            <a:r>
              <a:rPr lang="fr-CH" b="1" dirty="0" err="1">
                <a:solidFill>
                  <a:schemeClr val="accent1">
                    <a:lumMod val="75000"/>
                  </a:schemeClr>
                </a:solidFill>
              </a:rPr>
              <a:t>quality</a:t>
            </a:r>
            <a:endParaRPr lang="fr-CH" b="1" dirty="0">
              <a:solidFill>
                <a:schemeClr val="accent1">
                  <a:lumMod val="75000"/>
                </a:schemeClr>
              </a:solidFill>
            </a:endParaRPr>
          </a:p>
          <a:p>
            <a:pPr marL="971550" lvl="1" indent="-514350">
              <a:buAutoNum type="arabicPeriod"/>
            </a:pPr>
            <a:endParaRPr lang="de-CH" dirty="0"/>
          </a:p>
        </p:txBody>
      </p:sp>
      <p:sp>
        <p:nvSpPr>
          <p:cNvPr id="4" name="Rectangle 3"/>
          <p:cNvSpPr/>
          <p:nvPr/>
        </p:nvSpPr>
        <p:spPr>
          <a:xfrm>
            <a:off x="627797" y="4653136"/>
            <a:ext cx="9130352" cy="1523827"/>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737689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Chain of image formation</a:t>
            </a:r>
            <a:endParaRPr lang="de-CH" dirty="0"/>
          </a:p>
        </p:txBody>
      </p:sp>
      <p:sp>
        <p:nvSpPr>
          <p:cNvPr id="4" name="Rectangle 3"/>
          <p:cNvSpPr>
            <a:spLocks noChangeArrowheads="1"/>
          </p:cNvSpPr>
          <p:nvPr/>
        </p:nvSpPr>
        <p:spPr bwMode="auto">
          <a:xfrm>
            <a:off x="838200" y="1825625"/>
            <a:ext cx="3046413" cy="1357313"/>
          </a:xfrm>
          <a:prstGeom prst="rect">
            <a:avLst/>
          </a:prstGeom>
          <a:solidFill>
            <a:srgbClr val="C0C0C0"/>
          </a:solidFill>
          <a:ln w="9525">
            <a:solidFill>
              <a:srgbClr val="000000"/>
            </a:solidFill>
            <a:miter lim="800000"/>
            <a:headEnd/>
            <a:tailEnd/>
          </a:ln>
        </p:spPr>
        <p:txBody>
          <a:bodyPr/>
          <a:lstStyle/>
          <a:p>
            <a:endParaRPr lang="en-US">
              <a:latin typeface="+mj-lt"/>
            </a:endParaRPr>
          </a:p>
        </p:txBody>
      </p:sp>
      <p:sp>
        <p:nvSpPr>
          <p:cNvPr id="5" name="Freeform 4"/>
          <p:cNvSpPr>
            <a:spLocks/>
          </p:cNvSpPr>
          <p:nvPr/>
        </p:nvSpPr>
        <p:spPr bwMode="auto">
          <a:xfrm>
            <a:off x="1563688" y="3184524"/>
            <a:ext cx="1512887" cy="1168400"/>
          </a:xfrm>
          <a:custGeom>
            <a:avLst/>
            <a:gdLst/>
            <a:ahLst/>
            <a:cxnLst>
              <a:cxn ang="0">
                <a:pos x="0" y="1470"/>
              </a:cxn>
              <a:cxn ang="0">
                <a:pos x="1905" y="1470"/>
              </a:cxn>
              <a:cxn ang="0">
                <a:pos x="1452" y="0"/>
              </a:cxn>
              <a:cxn ang="0">
                <a:pos x="396" y="0"/>
              </a:cxn>
              <a:cxn ang="0">
                <a:pos x="0" y="1470"/>
              </a:cxn>
            </a:cxnLst>
            <a:rect l="0" t="0" r="r" b="b"/>
            <a:pathLst>
              <a:path w="1905" h="1470">
                <a:moveTo>
                  <a:pt x="0" y="1470"/>
                </a:moveTo>
                <a:lnTo>
                  <a:pt x="1905" y="1470"/>
                </a:lnTo>
                <a:lnTo>
                  <a:pt x="1452" y="0"/>
                </a:lnTo>
                <a:lnTo>
                  <a:pt x="396" y="0"/>
                </a:lnTo>
                <a:lnTo>
                  <a:pt x="0" y="1470"/>
                </a:lnTo>
                <a:close/>
              </a:path>
            </a:pathLst>
          </a:custGeom>
          <a:solidFill>
            <a:srgbClr val="DDDDDD"/>
          </a:solidFill>
          <a:ln w="9525">
            <a:solidFill>
              <a:srgbClr val="000000"/>
            </a:solidFill>
            <a:prstDash val="solid"/>
            <a:round/>
            <a:headEnd/>
            <a:tailEnd/>
          </a:ln>
        </p:spPr>
        <p:txBody>
          <a:bodyPr/>
          <a:lstStyle/>
          <a:p>
            <a:endParaRPr lang="en-US">
              <a:latin typeface="+mj-lt"/>
            </a:endParaRPr>
          </a:p>
        </p:txBody>
      </p:sp>
      <p:sp>
        <p:nvSpPr>
          <p:cNvPr id="6" name="Line 5"/>
          <p:cNvSpPr>
            <a:spLocks noChangeShapeType="1"/>
          </p:cNvSpPr>
          <p:nvPr/>
        </p:nvSpPr>
        <p:spPr bwMode="auto">
          <a:xfrm flipH="1" flipV="1">
            <a:off x="1665288" y="4184650"/>
            <a:ext cx="288925" cy="3175"/>
          </a:xfrm>
          <a:prstGeom prst="line">
            <a:avLst/>
          </a:prstGeom>
          <a:noFill/>
          <a:ln w="50800">
            <a:solidFill>
              <a:srgbClr val="000000"/>
            </a:solidFill>
            <a:round/>
            <a:headEnd/>
            <a:tailEnd/>
          </a:ln>
          <a:effectLst/>
        </p:spPr>
        <p:txBody>
          <a:bodyPr wrap="none" anchor="ctr"/>
          <a:lstStyle/>
          <a:p>
            <a:endParaRPr lang="en-US">
              <a:latin typeface="+mj-lt"/>
            </a:endParaRPr>
          </a:p>
        </p:txBody>
      </p:sp>
      <p:sp>
        <p:nvSpPr>
          <p:cNvPr id="7" name="Line 6"/>
          <p:cNvSpPr>
            <a:spLocks noChangeShapeType="1"/>
          </p:cNvSpPr>
          <p:nvPr/>
        </p:nvSpPr>
        <p:spPr bwMode="auto">
          <a:xfrm>
            <a:off x="2665412" y="4186237"/>
            <a:ext cx="317500" cy="0"/>
          </a:xfrm>
          <a:prstGeom prst="line">
            <a:avLst/>
          </a:prstGeom>
          <a:noFill/>
          <a:ln w="50800">
            <a:solidFill>
              <a:srgbClr val="000000"/>
            </a:solidFill>
            <a:round/>
            <a:headEnd/>
            <a:tailEnd/>
          </a:ln>
          <a:effectLst/>
        </p:spPr>
        <p:txBody>
          <a:bodyPr wrap="none" anchor="ctr"/>
          <a:lstStyle/>
          <a:p>
            <a:endParaRPr lang="en-US">
              <a:latin typeface="+mj-lt"/>
            </a:endParaRPr>
          </a:p>
        </p:txBody>
      </p:sp>
      <p:sp>
        <p:nvSpPr>
          <p:cNvPr id="8" name="Line 7"/>
          <p:cNvSpPr>
            <a:spLocks noChangeShapeType="1"/>
          </p:cNvSpPr>
          <p:nvPr/>
        </p:nvSpPr>
        <p:spPr bwMode="auto">
          <a:xfrm>
            <a:off x="1876424" y="3194049"/>
            <a:ext cx="884238" cy="0"/>
          </a:xfrm>
          <a:prstGeom prst="line">
            <a:avLst/>
          </a:prstGeom>
          <a:noFill/>
          <a:ln w="76200">
            <a:solidFill>
              <a:srgbClr val="808080"/>
            </a:solidFill>
            <a:round/>
            <a:headEnd/>
            <a:tailEnd/>
          </a:ln>
          <a:effectLst/>
        </p:spPr>
        <p:txBody>
          <a:bodyPr wrap="none" anchor="ctr"/>
          <a:lstStyle/>
          <a:p>
            <a:endParaRPr lang="en-US">
              <a:latin typeface="+mj-lt"/>
            </a:endParaRPr>
          </a:p>
        </p:txBody>
      </p:sp>
      <p:sp>
        <p:nvSpPr>
          <p:cNvPr id="9" name="AutoShape 8"/>
          <p:cNvSpPr>
            <a:spLocks noChangeArrowheads="1"/>
          </p:cNvSpPr>
          <p:nvPr/>
        </p:nvSpPr>
        <p:spPr bwMode="auto">
          <a:xfrm>
            <a:off x="1458913" y="2446337"/>
            <a:ext cx="1692275" cy="4252912"/>
          </a:xfrm>
          <a:prstGeom prst="triangle">
            <a:avLst>
              <a:gd name="adj" fmla="val 50000"/>
            </a:avLst>
          </a:prstGeom>
          <a:solidFill>
            <a:srgbClr val="FFFF39"/>
          </a:solidFill>
          <a:ln w="19050">
            <a:solidFill>
              <a:schemeClr val="tx1"/>
            </a:solidFill>
            <a:miter lim="800000"/>
            <a:headEnd/>
            <a:tailEnd/>
          </a:ln>
          <a:effectLst/>
        </p:spPr>
        <p:txBody>
          <a:bodyPr wrap="none" anchor="ctr"/>
          <a:lstStyle/>
          <a:p>
            <a:endParaRPr lang="en-US">
              <a:latin typeface="+mj-lt"/>
            </a:endParaRPr>
          </a:p>
        </p:txBody>
      </p:sp>
      <p:sp>
        <p:nvSpPr>
          <p:cNvPr id="10" name="Line 9"/>
          <p:cNvSpPr>
            <a:spLocks noChangeShapeType="1"/>
          </p:cNvSpPr>
          <p:nvPr/>
        </p:nvSpPr>
        <p:spPr bwMode="auto">
          <a:xfrm>
            <a:off x="1866899" y="3494087"/>
            <a:ext cx="884238" cy="0"/>
          </a:xfrm>
          <a:prstGeom prst="line">
            <a:avLst/>
          </a:prstGeom>
          <a:noFill/>
          <a:ln w="76200">
            <a:solidFill>
              <a:schemeClr val="hlink"/>
            </a:solidFill>
            <a:round/>
            <a:headEnd/>
            <a:tailEnd/>
          </a:ln>
          <a:effectLst/>
        </p:spPr>
        <p:txBody>
          <a:bodyPr wrap="none" anchor="ctr"/>
          <a:lstStyle/>
          <a:p>
            <a:endParaRPr lang="en-US">
              <a:latin typeface="+mj-lt"/>
            </a:endParaRPr>
          </a:p>
        </p:txBody>
      </p:sp>
      <p:sp>
        <p:nvSpPr>
          <p:cNvPr id="11" name="Oval 10"/>
          <p:cNvSpPr>
            <a:spLocks noChangeArrowheads="1"/>
          </p:cNvSpPr>
          <p:nvPr/>
        </p:nvSpPr>
        <p:spPr bwMode="auto">
          <a:xfrm>
            <a:off x="2220913" y="2401888"/>
            <a:ext cx="161925" cy="168275"/>
          </a:xfrm>
          <a:prstGeom prst="ellipse">
            <a:avLst/>
          </a:prstGeom>
          <a:solidFill>
            <a:schemeClr val="hlink"/>
          </a:solidFill>
          <a:ln w="25400">
            <a:solidFill>
              <a:srgbClr val="000000"/>
            </a:solidFill>
            <a:round/>
            <a:headEnd/>
            <a:tailEnd/>
          </a:ln>
          <a:effectLst/>
        </p:spPr>
        <p:txBody>
          <a:bodyPr wrap="none" anchor="ctr"/>
          <a:lstStyle/>
          <a:p>
            <a:endParaRPr lang="en-US">
              <a:latin typeface="+mj-lt"/>
            </a:endParaRPr>
          </a:p>
        </p:txBody>
      </p:sp>
      <p:sp>
        <p:nvSpPr>
          <p:cNvPr id="12" name="Oval 11"/>
          <p:cNvSpPr>
            <a:spLocks noChangeArrowheads="1"/>
          </p:cNvSpPr>
          <p:nvPr/>
        </p:nvSpPr>
        <p:spPr bwMode="auto">
          <a:xfrm>
            <a:off x="588963" y="5302249"/>
            <a:ext cx="3432175" cy="922338"/>
          </a:xfrm>
          <a:prstGeom prst="ellipse">
            <a:avLst/>
          </a:prstGeom>
          <a:solidFill>
            <a:srgbClr val="808080"/>
          </a:solidFill>
          <a:ln w="9525">
            <a:solidFill>
              <a:schemeClr val="tx1"/>
            </a:solidFill>
            <a:miter lim="800000"/>
            <a:headEnd/>
            <a:tailEnd/>
          </a:ln>
          <a:effectLst/>
        </p:spPr>
        <p:txBody>
          <a:bodyPr wrap="none" anchor="ctr"/>
          <a:lstStyle/>
          <a:p>
            <a:endParaRPr lang="en-US">
              <a:latin typeface="+mj-lt"/>
            </a:endParaRPr>
          </a:p>
        </p:txBody>
      </p:sp>
      <p:sp>
        <p:nvSpPr>
          <p:cNvPr id="13" name="Rectangle 12" descr="Rayures verticales (blanc/noir)"/>
          <p:cNvSpPr>
            <a:spLocks noChangeArrowheads="1"/>
          </p:cNvSpPr>
          <p:nvPr/>
        </p:nvSpPr>
        <p:spPr bwMode="auto">
          <a:xfrm>
            <a:off x="682624" y="6242050"/>
            <a:ext cx="3244850" cy="155575"/>
          </a:xfrm>
          <a:prstGeom prst="rect">
            <a:avLst/>
          </a:prstGeom>
          <a:pattFill prst="ltVert">
            <a:fgClr>
              <a:srgbClr val="808080"/>
            </a:fgClr>
            <a:bgClr>
              <a:srgbClr val="FFFFFF"/>
            </a:bgClr>
          </a:pattFill>
          <a:ln w="25400">
            <a:solidFill>
              <a:schemeClr val="tx1"/>
            </a:solidFill>
            <a:miter lim="800000"/>
            <a:headEnd/>
            <a:tailEnd/>
          </a:ln>
          <a:effectLst/>
        </p:spPr>
        <p:txBody>
          <a:bodyPr wrap="none" anchor="ctr"/>
          <a:lstStyle/>
          <a:p>
            <a:endParaRPr lang="en-US">
              <a:latin typeface="+mj-lt"/>
            </a:endParaRPr>
          </a:p>
        </p:txBody>
      </p:sp>
      <p:sp>
        <p:nvSpPr>
          <p:cNvPr id="14" name="Rectangle 13"/>
          <p:cNvSpPr>
            <a:spLocks noChangeArrowheads="1"/>
          </p:cNvSpPr>
          <p:nvPr/>
        </p:nvSpPr>
        <p:spPr bwMode="auto">
          <a:xfrm>
            <a:off x="682624" y="6429375"/>
            <a:ext cx="3244850" cy="155575"/>
          </a:xfrm>
          <a:prstGeom prst="rect">
            <a:avLst/>
          </a:prstGeom>
          <a:solidFill>
            <a:schemeClr val="hlink"/>
          </a:solidFill>
          <a:ln w="25400">
            <a:solidFill>
              <a:schemeClr val="tx1"/>
            </a:solidFill>
            <a:miter lim="800000"/>
            <a:headEnd/>
            <a:tailEnd/>
          </a:ln>
          <a:effectLst/>
        </p:spPr>
        <p:txBody>
          <a:bodyPr wrap="none" anchor="ctr"/>
          <a:lstStyle/>
          <a:p>
            <a:endParaRPr lang="en-US">
              <a:latin typeface="+mj-lt"/>
            </a:endParaRPr>
          </a:p>
        </p:txBody>
      </p:sp>
      <p:sp>
        <p:nvSpPr>
          <p:cNvPr id="15" name="Rectangle 14"/>
          <p:cNvSpPr>
            <a:spLocks noChangeArrowheads="1"/>
          </p:cNvSpPr>
          <p:nvPr/>
        </p:nvSpPr>
        <p:spPr bwMode="auto">
          <a:xfrm>
            <a:off x="2000249" y="6623050"/>
            <a:ext cx="609600" cy="149225"/>
          </a:xfrm>
          <a:prstGeom prst="rect">
            <a:avLst/>
          </a:prstGeom>
          <a:solidFill>
            <a:schemeClr val="hlink"/>
          </a:solidFill>
          <a:ln w="25400">
            <a:solidFill>
              <a:schemeClr val="tx1"/>
            </a:solidFill>
            <a:miter lim="800000"/>
            <a:headEnd/>
            <a:tailEnd/>
          </a:ln>
          <a:effectLst/>
        </p:spPr>
        <p:txBody>
          <a:bodyPr wrap="none" anchor="ctr"/>
          <a:lstStyle/>
          <a:p>
            <a:endParaRPr lang="en-US">
              <a:latin typeface="+mj-lt"/>
            </a:endParaRPr>
          </a:p>
        </p:txBody>
      </p:sp>
    </p:spTree>
    <p:extLst>
      <p:ext uri="{BB962C8B-B14F-4D97-AF65-F5344CB8AC3E}">
        <p14:creationId xmlns:p14="http://schemas.microsoft.com/office/powerpoint/2010/main" val="25395944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Chain of image formation</a:t>
            </a:r>
            <a:endParaRPr lang="de-CH" dirty="0"/>
          </a:p>
        </p:txBody>
      </p:sp>
      <p:sp>
        <p:nvSpPr>
          <p:cNvPr id="3" name="Espace réservé du contenu 2"/>
          <p:cNvSpPr>
            <a:spLocks noGrp="1"/>
          </p:cNvSpPr>
          <p:nvPr>
            <p:ph idx="1"/>
          </p:nvPr>
        </p:nvSpPr>
        <p:spPr>
          <a:xfrm>
            <a:off x="5705474" y="1825625"/>
            <a:ext cx="5648325" cy="4351338"/>
          </a:xfrm>
        </p:spPr>
        <p:txBody>
          <a:bodyPr/>
          <a:lstStyle/>
          <a:p>
            <a:r>
              <a:rPr lang="fr-CH" b="1" dirty="0"/>
              <a:t>X-ray tube</a:t>
            </a:r>
            <a:endParaRPr lang="de-CH" b="1" dirty="0"/>
          </a:p>
        </p:txBody>
      </p:sp>
      <p:sp>
        <p:nvSpPr>
          <p:cNvPr id="4" name="Rectangle 3"/>
          <p:cNvSpPr>
            <a:spLocks noChangeArrowheads="1"/>
          </p:cNvSpPr>
          <p:nvPr/>
        </p:nvSpPr>
        <p:spPr bwMode="auto">
          <a:xfrm>
            <a:off x="838200" y="1825625"/>
            <a:ext cx="3046413" cy="1357313"/>
          </a:xfrm>
          <a:prstGeom prst="rect">
            <a:avLst/>
          </a:prstGeom>
          <a:solidFill>
            <a:srgbClr val="C0C0C0"/>
          </a:solidFill>
          <a:ln w="9525">
            <a:solidFill>
              <a:srgbClr val="000000"/>
            </a:solidFill>
            <a:miter lim="800000"/>
            <a:headEnd/>
            <a:tailEnd/>
          </a:ln>
        </p:spPr>
        <p:txBody>
          <a:bodyPr/>
          <a:lstStyle/>
          <a:p>
            <a:endParaRPr lang="en-US">
              <a:latin typeface="+mj-lt"/>
            </a:endParaRPr>
          </a:p>
        </p:txBody>
      </p:sp>
      <p:sp>
        <p:nvSpPr>
          <p:cNvPr id="5" name="Freeform 4"/>
          <p:cNvSpPr>
            <a:spLocks/>
          </p:cNvSpPr>
          <p:nvPr/>
        </p:nvSpPr>
        <p:spPr bwMode="auto">
          <a:xfrm>
            <a:off x="1563688" y="3184524"/>
            <a:ext cx="1512887" cy="1168400"/>
          </a:xfrm>
          <a:custGeom>
            <a:avLst/>
            <a:gdLst/>
            <a:ahLst/>
            <a:cxnLst>
              <a:cxn ang="0">
                <a:pos x="0" y="1470"/>
              </a:cxn>
              <a:cxn ang="0">
                <a:pos x="1905" y="1470"/>
              </a:cxn>
              <a:cxn ang="0">
                <a:pos x="1452" y="0"/>
              </a:cxn>
              <a:cxn ang="0">
                <a:pos x="396" y="0"/>
              </a:cxn>
              <a:cxn ang="0">
                <a:pos x="0" y="1470"/>
              </a:cxn>
            </a:cxnLst>
            <a:rect l="0" t="0" r="r" b="b"/>
            <a:pathLst>
              <a:path w="1905" h="1470">
                <a:moveTo>
                  <a:pt x="0" y="1470"/>
                </a:moveTo>
                <a:lnTo>
                  <a:pt x="1905" y="1470"/>
                </a:lnTo>
                <a:lnTo>
                  <a:pt x="1452" y="0"/>
                </a:lnTo>
                <a:lnTo>
                  <a:pt x="396" y="0"/>
                </a:lnTo>
                <a:lnTo>
                  <a:pt x="0" y="1470"/>
                </a:lnTo>
                <a:close/>
              </a:path>
            </a:pathLst>
          </a:custGeom>
          <a:solidFill>
            <a:srgbClr val="DDDDDD"/>
          </a:solidFill>
          <a:ln w="9525">
            <a:solidFill>
              <a:srgbClr val="000000"/>
            </a:solidFill>
            <a:prstDash val="solid"/>
            <a:round/>
            <a:headEnd/>
            <a:tailEnd/>
          </a:ln>
        </p:spPr>
        <p:txBody>
          <a:bodyPr/>
          <a:lstStyle/>
          <a:p>
            <a:endParaRPr lang="en-US">
              <a:latin typeface="+mj-lt"/>
            </a:endParaRPr>
          </a:p>
        </p:txBody>
      </p:sp>
      <p:sp>
        <p:nvSpPr>
          <p:cNvPr id="6" name="Line 5"/>
          <p:cNvSpPr>
            <a:spLocks noChangeShapeType="1"/>
          </p:cNvSpPr>
          <p:nvPr/>
        </p:nvSpPr>
        <p:spPr bwMode="auto">
          <a:xfrm flipH="1" flipV="1">
            <a:off x="1665288" y="4184650"/>
            <a:ext cx="288925" cy="3175"/>
          </a:xfrm>
          <a:prstGeom prst="line">
            <a:avLst/>
          </a:prstGeom>
          <a:noFill/>
          <a:ln w="50800">
            <a:solidFill>
              <a:srgbClr val="000000"/>
            </a:solidFill>
            <a:round/>
            <a:headEnd/>
            <a:tailEnd/>
          </a:ln>
          <a:effectLst/>
        </p:spPr>
        <p:txBody>
          <a:bodyPr wrap="none" anchor="ctr"/>
          <a:lstStyle/>
          <a:p>
            <a:endParaRPr lang="en-US">
              <a:latin typeface="+mj-lt"/>
            </a:endParaRPr>
          </a:p>
        </p:txBody>
      </p:sp>
      <p:sp>
        <p:nvSpPr>
          <p:cNvPr id="7" name="Line 6"/>
          <p:cNvSpPr>
            <a:spLocks noChangeShapeType="1"/>
          </p:cNvSpPr>
          <p:nvPr/>
        </p:nvSpPr>
        <p:spPr bwMode="auto">
          <a:xfrm>
            <a:off x="2665412" y="4186237"/>
            <a:ext cx="317500" cy="0"/>
          </a:xfrm>
          <a:prstGeom prst="line">
            <a:avLst/>
          </a:prstGeom>
          <a:noFill/>
          <a:ln w="50800">
            <a:solidFill>
              <a:srgbClr val="000000"/>
            </a:solidFill>
            <a:round/>
            <a:headEnd/>
            <a:tailEnd/>
          </a:ln>
          <a:effectLst/>
        </p:spPr>
        <p:txBody>
          <a:bodyPr wrap="none" anchor="ctr"/>
          <a:lstStyle/>
          <a:p>
            <a:endParaRPr lang="en-US">
              <a:latin typeface="+mj-lt"/>
            </a:endParaRPr>
          </a:p>
        </p:txBody>
      </p:sp>
      <p:sp>
        <p:nvSpPr>
          <p:cNvPr id="8" name="Line 7"/>
          <p:cNvSpPr>
            <a:spLocks noChangeShapeType="1"/>
          </p:cNvSpPr>
          <p:nvPr/>
        </p:nvSpPr>
        <p:spPr bwMode="auto">
          <a:xfrm>
            <a:off x="1876424" y="3194049"/>
            <a:ext cx="884238" cy="0"/>
          </a:xfrm>
          <a:prstGeom prst="line">
            <a:avLst/>
          </a:prstGeom>
          <a:noFill/>
          <a:ln w="76200">
            <a:solidFill>
              <a:srgbClr val="808080"/>
            </a:solidFill>
            <a:round/>
            <a:headEnd/>
            <a:tailEnd/>
          </a:ln>
          <a:effectLst/>
        </p:spPr>
        <p:txBody>
          <a:bodyPr wrap="none" anchor="ctr"/>
          <a:lstStyle/>
          <a:p>
            <a:endParaRPr lang="en-US">
              <a:latin typeface="+mj-lt"/>
            </a:endParaRPr>
          </a:p>
        </p:txBody>
      </p:sp>
      <p:sp>
        <p:nvSpPr>
          <p:cNvPr id="9" name="AutoShape 8"/>
          <p:cNvSpPr>
            <a:spLocks noChangeArrowheads="1"/>
          </p:cNvSpPr>
          <p:nvPr/>
        </p:nvSpPr>
        <p:spPr bwMode="auto">
          <a:xfrm>
            <a:off x="1458913" y="2446337"/>
            <a:ext cx="1692275" cy="4252912"/>
          </a:xfrm>
          <a:prstGeom prst="triangle">
            <a:avLst>
              <a:gd name="adj" fmla="val 50000"/>
            </a:avLst>
          </a:prstGeom>
          <a:solidFill>
            <a:srgbClr val="FFFF39"/>
          </a:solidFill>
          <a:ln w="19050">
            <a:solidFill>
              <a:schemeClr val="tx1"/>
            </a:solidFill>
            <a:miter lim="800000"/>
            <a:headEnd/>
            <a:tailEnd/>
          </a:ln>
          <a:effectLst/>
        </p:spPr>
        <p:txBody>
          <a:bodyPr wrap="none" anchor="ctr"/>
          <a:lstStyle/>
          <a:p>
            <a:endParaRPr lang="en-US">
              <a:latin typeface="+mj-lt"/>
            </a:endParaRPr>
          </a:p>
        </p:txBody>
      </p:sp>
      <p:sp>
        <p:nvSpPr>
          <p:cNvPr id="10" name="Line 9"/>
          <p:cNvSpPr>
            <a:spLocks noChangeShapeType="1"/>
          </p:cNvSpPr>
          <p:nvPr/>
        </p:nvSpPr>
        <p:spPr bwMode="auto">
          <a:xfrm>
            <a:off x="1866899" y="3494087"/>
            <a:ext cx="884238" cy="0"/>
          </a:xfrm>
          <a:prstGeom prst="line">
            <a:avLst/>
          </a:prstGeom>
          <a:noFill/>
          <a:ln w="76200">
            <a:solidFill>
              <a:schemeClr val="hlink"/>
            </a:solidFill>
            <a:round/>
            <a:headEnd/>
            <a:tailEnd/>
          </a:ln>
          <a:effectLst/>
        </p:spPr>
        <p:txBody>
          <a:bodyPr wrap="none" anchor="ctr"/>
          <a:lstStyle/>
          <a:p>
            <a:endParaRPr lang="en-US">
              <a:latin typeface="+mj-lt"/>
            </a:endParaRPr>
          </a:p>
        </p:txBody>
      </p:sp>
      <p:sp>
        <p:nvSpPr>
          <p:cNvPr id="11" name="Oval 10"/>
          <p:cNvSpPr>
            <a:spLocks noChangeArrowheads="1"/>
          </p:cNvSpPr>
          <p:nvPr/>
        </p:nvSpPr>
        <p:spPr bwMode="auto">
          <a:xfrm>
            <a:off x="2220913" y="2401888"/>
            <a:ext cx="161925" cy="168275"/>
          </a:xfrm>
          <a:prstGeom prst="ellipse">
            <a:avLst/>
          </a:prstGeom>
          <a:solidFill>
            <a:schemeClr val="hlink"/>
          </a:solidFill>
          <a:ln w="25400">
            <a:solidFill>
              <a:srgbClr val="000000"/>
            </a:solidFill>
            <a:round/>
            <a:headEnd/>
            <a:tailEnd/>
          </a:ln>
          <a:effectLst/>
        </p:spPr>
        <p:txBody>
          <a:bodyPr wrap="none" anchor="ctr"/>
          <a:lstStyle/>
          <a:p>
            <a:endParaRPr lang="en-US">
              <a:latin typeface="+mj-lt"/>
            </a:endParaRPr>
          </a:p>
        </p:txBody>
      </p:sp>
      <p:sp>
        <p:nvSpPr>
          <p:cNvPr id="12" name="Oval 11"/>
          <p:cNvSpPr>
            <a:spLocks noChangeArrowheads="1"/>
          </p:cNvSpPr>
          <p:nvPr/>
        </p:nvSpPr>
        <p:spPr bwMode="auto">
          <a:xfrm>
            <a:off x="588963" y="5302249"/>
            <a:ext cx="3432175" cy="922338"/>
          </a:xfrm>
          <a:prstGeom prst="ellipse">
            <a:avLst/>
          </a:prstGeom>
          <a:solidFill>
            <a:srgbClr val="808080"/>
          </a:solidFill>
          <a:ln w="9525">
            <a:solidFill>
              <a:schemeClr val="tx1"/>
            </a:solidFill>
            <a:miter lim="800000"/>
            <a:headEnd/>
            <a:tailEnd/>
          </a:ln>
          <a:effectLst/>
        </p:spPr>
        <p:txBody>
          <a:bodyPr wrap="none" anchor="ctr"/>
          <a:lstStyle/>
          <a:p>
            <a:endParaRPr lang="en-US">
              <a:latin typeface="+mj-lt"/>
            </a:endParaRPr>
          </a:p>
        </p:txBody>
      </p:sp>
      <p:sp>
        <p:nvSpPr>
          <p:cNvPr id="13" name="Rectangle 12" descr="Rayures verticales (blanc/noir)"/>
          <p:cNvSpPr>
            <a:spLocks noChangeArrowheads="1"/>
          </p:cNvSpPr>
          <p:nvPr/>
        </p:nvSpPr>
        <p:spPr bwMode="auto">
          <a:xfrm>
            <a:off x="682624" y="6242050"/>
            <a:ext cx="3244850" cy="155575"/>
          </a:xfrm>
          <a:prstGeom prst="rect">
            <a:avLst/>
          </a:prstGeom>
          <a:pattFill prst="ltVert">
            <a:fgClr>
              <a:srgbClr val="808080"/>
            </a:fgClr>
            <a:bgClr>
              <a:srgbClr val="FFFFFF"/>
            </a:bgClr>
          </a:pattFill>
          <a:ln w="25400">
            <a:solidFill>
              <a:schemeClr val="tx1"/>
            </a:solidFill>
            <a:miter lim="800000"/>
            <a:headEnd/>
            <a:tailEnd/>
          </a:ln>
          <a:effectLst/>
        </p:spPr>
        <p:txBody>
          <a:bodyPr wrap="none" anchor="ctr"/>
          <a:lstStyle/>
          <a:p>
            <a:endParaRPr lang="en-US">
              <a:latin typeface="+mj-lt"/>
            </a:endParaRPr>
          </a:p>
        </p:txBody>
      </p:sp>
      <p:sp>
        <p:nvSpPr>
          <p:cNvPr id="14" name="Rectangle 13"/>
          <p:cNvSpPr>
            <a:spLocks noChangeArrowheads="1"/>
          </p:cNvSpPr>
          <p:nvPr/>
        </p:nvSpPr>
        <p:spPr bwMode="auto">
          <a:xfrm>
            <a:off x="682624" y="6429375"/>
            <a:ext cx="3244850" cy="155575"/>
          </a:xfrm>
          <a:prstGeom prst="rect">
            <a:avLst/>
          </a:prstGeom>
          <a:solidFill>
            <a:schemeClr val="hlink"/>
          </a:solidFill>
          <a:ln w="25400">
            <a:solidFill>
              <a:schemeClr val="tx1"/>
            </a:solidFill>
            <a:miter lim="800000"/>
            <a:headEnd/>
            <a:tailEnd/>
          </a:ln>
          <a:effectLst/>
        </p:spPr>
        <p:txBody>
          <a:bodyPr wrap="none" anchor="ctr"/>
          <a:lstStyle/>
          <a:p>
            <a:endParaRPr lang="en-US">
              <a:latin typeface="+mj-lt"/>
            </a:endParaRPr>
          </a:p>
        </p:txBody>
      </p:sp>
      <p:sp>
        <p:nvSpPr>
          <p:cNvPr id="15" name="Rectangle 14"/>
          <p:cNvSpPr>
            <a:spLocks noChangeArrowheads="1"/>
          </p:cNvSpPr>
          <p:nvPr/>
        </p:nvSpPr>
        <p:spPr bwMode="auto">
          <a:xfrm>
            <a:off x="2000249" y="6623050"/>
            <a:ext cx="609600" cy="149225"/>
          </a:xfrm>
          <a:prstGeom prst="rect">
            <a:avLst/>
          </a:prstGeom>
          <a:solidFill>
            <a:schemeClr val="hlink"/>
          </a:solidFill>
          <a:ln w="25400">
            <a:solidFill>
              <a:schemeClr val="tx1"/>
            </a:solidFill>
            <a:miter lim="800000"/>
            <a:headEnd/>
            <a:tailEnd/>
          </a:ln>
          <a:effectLst/>
        </p:spPr>
        <p:txBody>
          <a:bodyPr wrap="none" anchor="ctr"/>
          <a:lstStyle/>
          <a:p>
            <a:endParaRPr lang="en-US">
              <a:latin typeface="+mj-lt"/>
            </a:endParaRPr>
          </a:p>
        </p:txBody>
      </p:sp>
      <p:sp>
        <p:nvSpPr>
          <p:cNvPr id="16" name="Rectangle 15"/>
          <p:cNvSpPr/>
          <p:nvPr/>
        </p:nvSpPr>
        <p:spPr>
          <a:xfrm>
            <a:off x="5775812" y="2741590"/>
            <a:ext cx="2567351" cy="305230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ZoneTexte 16"/>
          <p:cNvSpPr txBox="1"/>
          <p:nvPr/>
        </p:nvSpPr>
        <p:spPr>
          <a:xfrm>
            <a:off x="5705474" y="4589178"/>
            <a:ext cx="1441938" cy="923330"/>
          </a:xfrm>
          <a:prstGeom prst="rect">
            <a:avLst/>
          </a:prstGeom>
          <a:noFill/>
        </p:spPr>
        <p:txBody>
          <a:bodyPr wrap="square" rtlCol="0">
            <a:spAutoFit/>
          </a:bodyPr>
          <a:lstStyle/>
          <a:p>
            <a:pPr algn="ctr"/>
            <a:r>
              <a:rPr lang="fr-CH" dirty="0"/>
              <a:t>Voltage [kV]</a:t>
            </a:r>
          </a:p>
          <a:p>
            <a:pPr algn="ctr"/>
            <a:r>
              <a:rPr lang="fr-CH" dirty="0" err="1"/>
              <a:t>Current</a:t>
            </a:r>
            <a:r>
              <a:rPr lang="fr-CH" dirty="0"/>
              <a:t> [mA]</a:t>
            </a:r>
          </a:p>
          <a:p>
            <a:pPr algn="ctr"/>
            <a:r>
              <a:rPr lang="fr-CH" dirty="0"/>
              <a:t>Time [s]</a:t>
            </a:r>
            <a:endParaRPr lang="de-CH" dirty="0"/>
          </a:p>
        </p:txBody>
      </p:sp>
      <p:sp>
        <p:nvSpPr>
          <p:cNvPr id="18" name="ZoneTexte 17"/>
          <p:cNvSpPr txBox="1"/>
          <p:nvPr/>
        </p:nvSpPr>
        <p:spPr>
          <a:xfrm>
            <a:off x="7382944" y="4589178"/>
            <a:ext cx="654346" cy="369332"/>
          </a:xfrm>
          <a:prstGeom prst="rect">
            <a:avLst/>
          </a:prstGeom>
          <a:noFill/>
        </p:spPr>
        <p:txBody>
          <a:bodyPr wrap="none" rtlCol="0">
            <a:spAutoFit/>
          </a:bodyPr>
          <a:lstStyle/>
          <a:p>
            <a:pPr algn="ctr"/>
            <a:r>
              <a:rPr lang="fr-CH" dirty="0"/>
              <a:t>Dose</a:t>
            </a:r>
            <a:endParaRPr lang="de-CH" dirty="0"/>
          </a:p>
        </p:txBody>
      </p:sp>
      <p:sp>
        <p:nvSpPr>
          <p:cNvPr id="19" name="Flèche vers le bas 18"/>
          <p:cNvSpPr/>
          <p:nvPr/>
        </p:nvSpPr>
        <p:spPr>
          <a:xfrm rot="10800000">
            <a:off x="6021997" y="2932152"/>
            <a:ext cx="808892" cy="1657026"/>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Flèche vers le bas 19"/>
          <p:cNvSpPr/>
          <p:nvPr/>
        </p:nvSpPr>
        <p:spPr>
          <a:xfrm rot="10800000">
            <a:off x="7305671" y="2932152"/>
            <a:ext cx="808892" cy="1657026"/>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Rectangle 20"/>
          <p:cNvSpPr/>
          <p:nvPr/>
        </p:nvSpPr>
        <p:spPr>
          <a:xfrm>
            <a:off x="8624033" y="2741590"/>
            <a:ext cx="1223987" cy="277091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ZoneTexte 21"/>
          <p:cNvSpPr txBox="1"/>
          <p:nvPr/>
        </p:nvSpPr>
        <p:spPr>
          <a:xfrm>
            <a:off x="8883150" y="4589178"/>
            <a:ext cx="713657" cy="369332"/>
          </a:xfrm>
          <a:prstGeom prst="rect">
            <a:avLst/>
          </a:prstGeom>
          <a:noFill/>
        </p:spPr>
        <p:txBody>
          <a:bodyPr wrap="none" rtlCol="0">
            <a:spAutoFit/>
          </a:bodyPr>
          <a:lstStyle/>
          <a:p>
            <a:pPr algn="ctr"/>
            <a:r>
              <a:rPr lang="fr-CH" dirty="0"/>
              <a:t>Noise</a:t>
            </a:r>
            <a:endParaRPr lang="de-CH" dirty="0"/>
          </a:p>
        </p:txBody>
      </p:sp>
      <p:sp>
        <p:nvSpPr>
          <p:cNvPr id="23" name="Flèche vers le bas 22"/>
          <p:cNvSpPr/>
          <p:nvPr/>
        </p:nvSpPr>
        <p:spPr>
          <a:xfrm>
            <a:off x="8835530" y="2932152"/>
            <a:ext cx="808892" cy="1657026"/>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 name="Rectangle 23"/>
          <p:cNvSpPr/>
          <p:nvPr/>
        </p:nvSpPr>
        <p:spPr>
          <a:xfrm>
            <a:off x="5779045" y="5958324"/>
            <a:ext cx="4068975" cy="59864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 name="ZoneTexte 24"/>
          <p:cNvSpPr txBox="1"/>
          <p:nvPr/>
        </p:nvSpPr>
        <p:spPr>
          <a:xfrm>
            <a:off x="5779045" y="6045408"/>
            <a:ext cx="4068975" cy="383065"/>
          </a:xfrm>
          <a:prstGeom prst="rect">
            <a:avLst/>
          </a:prstGeom>
          <a:noFill/>
        </p:spPr>
        <p:txBody>
          <a:bodyPr wrap="square" rtlCol="0">
            <a:spAutoFit/>
          </a:bodyPr>
          <a:lstStyle/>
          <a:p>
            <a:r>
              <a:rPr lang="fr-CH" dirty="0"/>
              <a:t>Attention:      kV ↑     </a:t>
            </a:r>
            <a:r>
              <a:rPr lang="fr-CH" dirty="0" err="1"/>
              <a:t>contrast</a:t>
            </a:r>
            <a:r>
              <a:rPr lang="fr-CH" dirty="0"/>
              <a:t> ↓</a:t>
            </a:r>
            <a:endParaRPr lang="de-CH" dirty="0"/>
          </a:p>
        </p:txBody>
      </p:sp>
    </p:spTree>
    <p:extLst>
      <p:ext uri="{BB962C8B-B14F-4D97-AF65-F5344CB8AC3E}">
        <p14:creationId xmlns:p14="http://schemas.microsoft.com/office/powerpoint/2010/main" val="169646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9" grpId="0" animBg="1"/>
      <p:bldP spid="20" grpId="0" animBg="1"/>
      <p:bldP spid="21" grpId="0" animBg="1"/>
      <p:bldP spid="22" grpId="0"/>
      <p:bldP spid="23" grpId="0" animBg="1"/>
      <p:bldP spid="24" grpId="0" animBg="1"/>
      <p:bldP spid="2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Chain of image formation</a:t>
            </a:r>
            <a:endParaRPr lang="de-CH" dirty="0"/>
          </a:p>
        </p:txBody>
      </p:sp>
      <p:sp>
        <p:nvSpPr>
          <p:cNvPr id="3" name="Espace réservé du contenu 2"/>
          <p:cNvSpPr>
            <a:spLocks noGrp="1"/>
          </p:cNvSpPr>
          <p:nvPr>
            <p:ph idx="1"/>
          </p:nvPr>
        </p:nvSpPr>
        <p:spPr>
          <a:xfrm>
            <a:off x="5705474" y="1825625"/>
            <a:ext cx="5648325" cy="4351338"/>
          </a:xfrm>
        </p:spPr>
        <p:txBody>
          <a:bodyPr/>
          <a:lstStyle/>
          <a:p>
            <a:r>
              <a:rPr lang="fr-CH" dirty="0"/>
              <a:t>X-ray tube</a:t>
            </a:r>
          </a:p>
          <a:p>
            <a:r>
              <a:rPr lang="fr-CH" b="1" dirty="0"/>
              <a:t>Filtration</a:t>
            </a:r>
            <a:endParaRPr lang="de-CH" b="1" dirty="0"/>
          </a:p>
        </p:txBody>
      </p:sp>
      <p:sp>
        <p:nvSpPr>
          <p:cNvPr id="4" name="Rectangle 3"/>
          <p:cNvSpPr>
            <a:spLocks noChangeArrowheads="1"/>
          </p:cNvSpPr>
          <p:nvPr/>
        </p:nvSpPr>
        <p:spPr bwMode="auto">
          <a:xfrm>
            <a:off x="838200" y="1825625"/>
            <a:ext cx="3046413" cy="1357313"/>
          </a:xfrm>
          <a:prstGeom prst="rect">
            <a:avLst/>
          </a:prstGeom>
          <a:solidFill>
            <a:srgbClr val="C0C0C0"/>
          </a:solidFill>
          <a:ln w="9525">
            <a:solidFill>
              <a:srgbClr val="000000"/>
            </a:solidFill>
            <a:miter lim="800000"/>
            <a:headEnd/>
            <a:tailEnd/>
          </a:ln>
        </p:spPr>
        <p:txBody>
          <a:bodyPr/>
          <a:lstStyle/>
          <a:p>
            <a:endParaRPr lang="en-US">
              <a:latin typeface="+mj-lt"/>
            </a:endParaRPr>
          </a:p>
        </p:txBody>
      </p:sp>
      <p:sp>
        <p:nvSpPr>
          <p:cNvPr id="5" name="Freeform 4"/>
          <p:cNvSpPr>
            <a:spLocks/>
          </p:cNvSpPr>
          <p:nvPr/>
        </p:nvSpPr>
        <p:spPr bwMode="auto">
          <a:xfrm>
            <a:off x="1563688" y="3184524"/>
            <a:ext cx="1512887" cy="1168400"/>
          </a:xfrm>
          <a:custGeom>
            <a:avLst/>
            <a:gdLst/>
            <a:ahLst/>
            <a:cxnLst>
              <a:cxn ang="0">
                <a:pos x="0" y="1470"/>
              </a:cxn>
              <a:cxn ang="0">
                <a:pos x="1905" y="1470"/>
              </a:cxn>
              <a:cxn ang="0">
                <a:pos x="1452" y="0"/>
              </a:cxn>
              <a:cxn ang="0">
                <a:pos x="396" y="0"/>
              </a:cxn>
              <a:cxn ang="0">
                <a:pos x="0" y="1470"/>
              </a:cxn>
            </a:cxnLst>
            <a:rect l="0" t="0" r="r" b="b"/>
            <a:pathLst>
              <a:path w="1905" h="1470">
                <a:moveTo>
                  <a:pt x="0" y="1470"/>
                </a:moveTo>
                <a:lnTo>
                  <a:pt x="1905" y="1470"/>
                </a:lnTo>
                <a:lnTo>
                  <a:pt x="1452" y="0"/>
                </a:lnTo>
                <a:lnTo>
                  <a:pt x="396" y="0"/>
                </a:lnTo>
                <a:lnTo>
                  <a:pt x="0" y="1470"/>
                </a:lnTo>
                <a:close/>
              </a:path>
            </a:pathLst>
          </a:custGeom>
          <a:solidFill>
            <a:srgbClr val="DDDDDD"/>
          </a:solidFill>
          <a:ln w="9525">
            <a:solidFill>
              <a:srgbClr val="000000"/>
            </a:solidFill>
            <a:prstDash val="solid"/>
            <a:round/>
            <a:headEnd/>
            <a:tailEnd/>
          </a:ln>
        </p:spPr>
        <p:txBody>
          <a:bodyPr/>
          <a:lstStyle/>
          <a:p>
            <a:endParaRPr lang="en-US">
              <a:latin typeface="+mj-lt"/>
            </a:endParaRPr>
          </a:p>
        </p:txBody>
      </p:sp>
      <p:sp>
        <p:nvSpPr>
          <p:cNvPr id="6" name="Line 5"/>
          <p:cNvSpPr>
            <a:spLocks noChangeShapeType="1"/>
          </p:cNvSpPr>
          <p:nvPr/>
        </p:nvSpPr>
        <p:spPr bwMode="auto">
          <a:xfrm flipH="1" flipV="1">
            <a:off x="1665288" y="4184650"/>
            <a:ext cx="288925" cy="3175"/>
          </a:xfrm>
          <a:prstGeom prst="line">
            <a:avLst/>
          </a:prstGeom>
          <a:noFill/>
          <a:ln w="50800">
            <a:solidFill>
              <a:srgbClr val="000000"/>
            </a:solidFill>
            <a:round/>
            <a:headEnd/>
            <a:tailEnd/>
          </a:ln>
          <a:effectLst/>
        </p:spPr>
        <p:txBody>
          <a:bodyPr wrap="none" anchor="ctr"/>
          <a:lstStyle/>
          <a:p>
            <a:endParaRPr lang="en-US">
              <a:latin typeface="+mj-lt"/>
            </a:endParaRPr>
          </a:p>
        </p:txBody>
      </p:sp>
      <p:sp>
        <p:nvSpPr>
          <p:cNvPr id="7" name="Line 6"/>
          <p:cNvSpPr>
            <a:spLocks noChangeShapeType="1"/>
          </p:cNvSpPr>
          <p:nvPr/>
        </p:nvSpPr>
        <p:spPr bwMode="auto">
          <a:xfrm>
            <a:off x="2665412" y="4186237"/>
            <a:ext cx="317500" cy="0"/>
          </a:xfrm>
          <a:prstGeom prst="line">
            <a:avLst/>
          </a:prstGeom>
          <a:noFill/>
          <a:ln w="50800">
            <a:solidFill>
              <a:srgbClr val="000000"/>
            </a:solidFill>
            <a:round/>
            <a:headEnd/>
            <a:tailEnd/>
          </a:ln>
          <a:effectLst/>
        </p:spPr>
        <p:txBody>
          <a:bodyPr wrap="none" anchor="ctr"/>
          <a:lstStyle/>
          <a:p>
            <a:endParaRPr lang="en-US">
              <a:latin typeface="+mj-lt"/>
            </a:endParaRPr>
          </a:p>
        </p:txBody>
      </p:sp>
      <p:sp>
        <p:nvSpPr>
          <p:cNvPr id="8" name="Line 7"/>
          <p:cNvSpPr>
            <a:spLocks noChangeShapeType="1"/>
          </p:cNvSpPr>
          <p:nvPr/>
        </p:nvSpPr>
        <p:spPr bwMode="auto">
          <a:xfrm>
            <a:off x="1876424" y="3194049"/>
            <a:ext cx="884238" cy="0"/>
          </a:xfrm>
          <a:prstGeom prst="line">
            <a:avLst/>
          </a:prstGeom>
          <a:noFill/>
          <a:ln w="76200">
            <a:solidFill>
              <a:srgbClr val="808080"/>
            </a:solidFill>
            <a:round/>
            <a:headEnd/>
            <a:tailEnd/>
          </a:ln>
          <a:effectLst/>
        </p:spPr>
        <p:txBody>
          <a:bodyPr wrap="none" anchor="ctr"/>
          <a:lstStyle/>
          <a:p>
            <a:endParaRPr lang="en-US">
              <a:latin typeface="+mj-lt"/>
            </a:endParaRPr>
          </a:p>
        </p:txBody>
      </p:sp>
      <p:sp>
        <p:nvSpPr>
          <p:cNvPr id="9" name="AutoShape 8"/>
          <p:cNvSpPr>
            <a:spLocks noChangeArrowheads="1"/>
          </p:cNvSpPr>
          <p:nvPr/>
        </p:nvSpPr>
        <p:spPr bwMode="auto">
          <a:xfrm>
            <a:off x="1458913" y="2446337"/>
            <a:ext cx="1692275" cy="4252912"/>
          </a:xfrm>
          <a:prstGeom prst="triangle">
            <a:avLst>
              <a:gd name="adj" fmla="val 50000"/>
            </a:avLst>
          </a:prstGeom>
          <a:solidFill>
            <a:srgbClr val="FFFF39"/>
          </a:solidFill>
          <a:ln w="19050">
            <a:solidFill>
              <a:schemeClr val="tx1"/>
            </a:solidFill>
            <a:miter lim="800000"/>
            <a:headEnd/>
            <a:tailEnd/>
          </a:ln>
          <a:effectLst/>
        </p:spPr>
        <p:txBody>
          <a:bodyPr wrap="none" anchor="ctr"/>
          <a:lstStyle/>
          <a:p>
            <a:endParaRPr lang="en-US">
              <a:latin typeface="+mj-lt"/>
            </a:endParaRPr>
          </a:p>
        </p:txBody>
      </p:sp>
      <p:sp>
        <p:nvSpPr>
          <p:cNvPr id="10" name="Line 9"/>
          <p:cNvSpPr>
            <a:spLocks noChangeShapeType="1"/>
          </p:cNvSpPr>
          <p:nvPr/>
        </p:nvSpPr>
        <p:spPr bwMode="auto">
          <a:xfrm>
            <a:off x="1866899" y="3494087"/>
            <a:ext cx="884238" cy="0"/>
          </a:xfrm>
          <a:prstGeom prst="line">
            <a:avLst/>
          </a:prstGeom>
          <a:noFill/>
          <a:ln w="76200">
            <a:solidFill>
              <a:schemeClr val="hlink"/>
            </a:solidFill>
            <a:round/>
            <a:headEnd/>
            <a:tailEnd/>
          </a:ln>
          <a:effectLst/>
        </p:spPr>
        <p:txBody>
          <a:bodyPr wrap="none" anchor="ctr"/>
          <a:lstStyle/>
          <a:p>
            <a:endParaRPr lang="en-US">
              <a:latin typeface="+mj-lt"/>
            </a:endParaRPr>
          </a:p>
        </p:txBody>
      </p:sp>
      <p:sp>
        <p:nvSpPr>
          <p:cNvPr id="11" name="Oval 10"/>
          <p:cNvSpPr>
            <a:spLocks noChangeArrowheads="1"/>
          </p:cNvSpPr>
          <p:nvPr/>
        </p:nvSpPr>
        <p:spPr bwMode="auto">
          <a:xfrm>
            <a:off x="2220913" y="2401888"/>
            <a:ext cx="161925" cy="168275"/>
          </a:xfrm>
          <a:prstGeom prst="ellipse">
            <a:avLst/>
          </a:prstGeom>
          <a:solidFill>
            <a:schemeClr val="hlink"/>
          </a:solidFill>
          <a:ln w="25400">
            <a:solidFill>
              <a:srgbClr val="000000"/>
            </a:solidFill>
            <a:round/>
            <a:headEnd/>
            <a:tailEnd/>
          </a:ln>
          <a:effectLst/>
        </p:spPr>
        <p:txBody>
          <a:bodyPr wrap="none" anchor="ctr"/>
          <a:lstStyle/>
          <a:p>
            <a:endParaRPr lang="en-US">
              <a:latin typeface="+mj-lt"/>
            </a:endParaRPr>
          </a:p>
        </p:txBody>
      </p:sp>
      <p:sp>
        <p:nvSpPr>
          <p:cNvPr id="12" name="Oval 11"/>
          <p:cNvSpPr>
            <a:spLocks noChangeArrowheads="1"/>
          </p:cNvSpPr>
          <p:nvPr/>
        </p:nvSpPr>
        <p:spPr bwMode="auto">
          <a:xfrm>
            <a:off x="588963" y="5302249"/>
            <a:ext cx="3432175" cy="922338"/>
          </a:xfrm>
          <a:prstGeom prst="ellipse">
            <a:avLst/>
          </a:prstGeom>
          <a:solidFill>
            <a:srgbClr val="808080"/>
          </a:solidFill>
          <a:ln w="9525">
            <a:solidFill>
              <a:schemeClr val="tx1"/>
            </a:solidFill>
            <a:miter lim="800000"/>
            <a:headEnd/>
            <a:tailEnd/>
          </a:ln>
          <a:effectLst/>
        </p:spPr>
        <p:txBody>
          <a:bodyPr wrap="none" anchor="ctr"/>
          <a:lstStyle/>
          <a:p>
            <a:endParaRPr lang="en-US">
              <a:latin typeface="+mj-lt"/>
            </a:endParaRPr>
          </a:p>
        </p:txBody>
      </p:sp>
      <p:sp>
        <p:nvSpPr>
          <p:cNvPr id="13" name="Rectangle 12" descr="Rayures verticales (blanc/noir)"/>
          <p:cNvSpPr>
            <a:spLocks noChangeArrowheads="1"/>
          </p:cNvSpPr>
          <p:nvPr/>
        </p:nvSpPr>
        <p:spPr bwMode="auto">
          <a:xfrm>
            <a:off x="682624" y="6242050"/>
            <a:ext cx="3244850" cy="155575"/>
          </a:xfrm>
          <a:prstGeom prst="rect">
            <a:avLst/>
          </a:prstGeom>
          <a:pattFill prst="ltVert">
            <a:fgClr>
              <a:srgbClr val="808080"/>
            </a:fgClr>
            <a:bgClr>
              <a:srgbClr val="FFFFFF"/>
            </a:bgClr>
          </a:pattFill>
          <a:ln w="25400">
            <a:solidFill>
              <a:schemeClr val="tx1"/>
            </a:solidFill>
            <a:miter lim="800000"/>
            <a:headEnd/>
            <a:tailEnd/>
          </a:ln>
          <a:effectLst/>
        </p:spPr>
        <p:txBody>
          <a:bodyPr wrap="none" anchor="ctr"/>
          <a:lstStyle/>
          <a:p>
            <a:endParaRPr lang="en-US">
              <a:latin typeface="+mj-lt"/>
            </a:endParaRPr>
          </a:p>
        </p:txBody>
      </p:sp>
      <p:sp>
        <p:nvSpPr>
          <p:cNvPr id="14" name="Rectangle 13"/>
          <p:cNvSpPr>
            <a:spLocks noChangeArrowheads="1"/>
          </p:cNvSpPr>
          <p:nvPr/>
        </p:nvSpPr>
        <p:spPr bwMode="auto">
          <a:xfrm>
            <a:off x="682624" y="6429375"/>
            <a:ext cx="3244850" cy="155575"/>
          </a:xfrm>
          <a:prstGeom prst="rect">
            <a:avLst/>
          </a:prstGeom>
          <a:solidFill>
            <a:schemeClr val="hlink"/>
          </a:solidFill>
          <a:ln w="25400">
            <a:solidFill>
              <a:schemeClr val="tx1"/>
            </a:solidFill>
            <a:miter lim="800000"/>
            <a:headEnd/>
            <a:tailEnd/>
          </a:ln>
          <a:effectLst/>
        </p:spPr>
        <p:txBody>
          <a:bodyPr wrap="none" anchor="ctr"/>
          <a:lstStyle/>
          <a:p>
            <a:endParaRPr lang="en-US">
              <a:latin typeface="+mj-lt"/>
            </a:endParaRPr>
          </a:p>
        </p:txBody>
      </p:sp>
      <p:sp>
        <p:nvSpPr>
          <p:cNvPr id="15" name="Rectangle 14"/>
          <p:cNvSpPr>
            <a:spLocks noChangeArrowheads="1"/>
          </p:cNvSpPr>
          <p:nvPr/>
        </p:nvSpPr>
        <p:spPr bwMode="auto">
          <a:xfrm>
            <a:off x="2000249" y="6623050"/>
            <a:ext cx="609600" cy="149225"/>
          </a:xfrm>
          <a:prstGeom prst="rect">
            <a:avLst/>
          </a:prstGeom>
          <a:solidFill>
            <a:schemeClr val="hlink"/>
          </a:solidFill>
          <a:ln w="25400">
            <a:solidFill>
              <a:schemeClr val="tx1"/>
            </a:solidFill>
            <a:miter lim="800000"/>
            <a:headEnd/>
            <a:tailEnd/>
          </a:ln>
          <a:effectLst/>
        </p:spPr>
        <p:txBody>
          <a:bodyPr wrap="none" anchor="ctr"/>
          <a:lstStyle/>
          <a:p>
            <a:endParaRPr lang="en-US">
              <a:latin typeface="+mj-lt"/>
            </a:endParaRPr>
          </a:p>
        </p:txBody>
      </p:sp>
      <p:sp>
        <p:nvSpPr>
          <p:cNvPr id="16" name="Rectangle 15"/>
          <p:cNvSpPr/>
          <p:nvPr/>
        </p:nvSpPr>
        <p:spPr>
          <a:xfrm>
            <a:off x="5841999" y="3284984"/>
            <a:ext cx="2567351" cy="27709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ZoneTexte 16"/>
          <p:cNvSpPr txBox="1"/>
          <p:nvPr/>
        </p:nvSpPr>
        <p:spPr>
          <a:xfrm>
            <a:off x="5771661" y="5132572"/>
            <a:ext cx="1441938" cy="646331"/>
          </a:xfrm>
          <a:prstGeom prst="rect">
            <a:avLst/>
          </a:prstGeom>
          <a:noFill/>
        </p:spPr>
        <p:txBody>
          <a:bodyPr wrap="square" rtlCol="0">
            <a:spAutoFit/>
          </a:bodyPr>
          <a:lstStyle/>
          <a:p>
            <a:pPr algn="ctr"/>
            <a:r>
              <a:rPr lang="fr-CH" dirty="0" err="1"/>
              <a:t>adjust</a:t>
            </a:r>
            <a:endParaRPr lang="fr-CH" dirty="0"/>
          </a:p>
          <a:p>
            <a:pPr algn="ctr"/>
            <a:r>
              <a:rPr lang="fr-CH" dirty="0"/>
              <a:t>Filtration</a:t>
            </a:r>
            <a:endParaRPr lang="de-CH" dirty="0"/>
          </a:p>
        </p:txBody>
      </p:sp>
      <p:sp>
        <p:nvSpPr>
          <p:cNvPr id="18" name="ZoneTexte 17"/>
          <p:cNvSpPr txBox="1"/>
          <p:nvPr/>
        </p:nvSpPr>
        <p:spPr>
          <a:xfrm>
            <a:off x="7449131" y="5132572"/>
            <a:ext cx="654346" cy="369332"/>
          </a:xfrm>
          <a:prstGeom prst="rect">
            <a:avLst/>
          </a:prstGeom>
          <a:noFill/>
        </p:spPr>
        <p:txBody>
          <a:bodyPr wrap="none" rtlCol="0">
            <a:spAutoFit/>
          </a:bodyPr>
          <a:lstStyle/>
          <a:p>
            <a:pPr algn="ctr"/>
            <a:r>
              <a:rPr lang="fr-CH" dirty="0"/>
              <a:t>Dose</a:t>
            </a:r>
            <a:endParaRPr lang="de-CH" dirty="0"/>
          </a:p>
        </p:txBody>
      </p:sp>
      <p:sp>
        <p:nvSpPr>
          <p:cNvPr id="19" name="Flèche vers le bas 18"/>
          <p:cNvSpPr/>
          <p:nvPr/>
        </p:nvSpPr>
        <p:spPr>
          <a:xfrm rot="10800000">
            <a:off x="6088184" y="3475546"/>
            <a:ext cx="808892" cy="1657026"/>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Flèche vers le bas 19"/>
          <p:cNvSpPr/>
          <p:nvPr/>
        </p:nvSpPr>
        <p:spPr>
          <a:xfrm>
            <a:off x="7371858" y="3475546"/>
            <a:ext cx="808892" cy="1657026"/>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01717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9" grpId="0" animBg="1"/>
      <p:bldP spid="2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Chain of image formation</a:t>
            </a:r>
            <a:endParaRPr lang="de-CH" dirty="0"/>
          </a:p>
        </p:txBody>
      </p:sp>
      <p:sp>
        <p:nvSpPr>
          <p:cNvPr id="3" name="Espace réservé du contenu 2"/>
          <p:cNvSpPr>
            <a:spLocks noGrp="1"/>
          </p:cNvSpPr>
          <p:nvPr>
            <p:ph idx="1"/>
          </p:nvPr>
        </p:nvSpPr>
        <p:spPr>
          <a:xfrm>
            <a:off x="5705474" y="1825625"/>
            <a:ext cx="5648325" cy="4351338"/>
          </a:xfrm>
        </p:spPr>
        <p:txBody>
          <a:bodyPr/>
          <a:lstStyle/>
          <a:p>
            <a:r>
              <a:rPr lang="fr-CH" dirty="0"/>
              <a:t>X-ray tube + Filtration</a:t>
            </a:r>
          </a:p>
          <a:p>
            <a:r>
              <a:rPr lang="fr-CH" b="1" dirty="0"/>
              <a:t>Field of </a:t>
            </a:r>
            <a:r>
              <a:rPr lang="fr-CH" b="1" dirty="0" err="1"/>
              <a:t>View</a:t>
            </a:r>
            <a:endParaRPr lang="de-CH" b="1" dirty="0"/>
          </a:p>
        </p:txBody>
      </p:sp>
      <p:sp>
        <p:nvSpPr>
          <p:cNvPr id="4" name="Rectangle 3"/>
          <p:cNvSpPr>
            <a:spLocks noChangeArrowheads="1"/>
          </p:cNvSpPr>
          <p:nvPr/>
        </p:nvSpPr>
        <p:spPr bwMode="auto">
          <a:xfrm>
            <a:off x="838200" y="1825625"/>
            <a:ext cx="3046413" cy="1357313"/>
          </a:xfrm>
          <a:prstGeom prst="rect">
            <a:avLst/>
          </a:prstGeom>
          <a:solidFill>
            <a:srgbClr val="C0C0C0"/>
          </a:solidFill>
          <a:ln w="9525">
            <a:solidFill>
              <a:srgbClr val="000000"/>
            </a:solidFill>
            <a:miter lim="800000"/>
            <a:headEnd/>
            <a:tailEnd/>
          </a:ln>
        </p:spPr>
        <p:txBody>
          <a:bodyPr/>
          <a:lstStyle/>
          <a:p>
            <a:endParaRPr lang="en-US">
              <a:latin typeface="+mj-lt"/>
            </a:endParaRPr>
          </a:p>
        </p:txBody>
      </p:sp>
      <p:sp>
        <p:nvSpPr>
          <p:cNvPr id="5" name="Freeform 4"/>
          <p:cNvSpPr>
            <a:spLocks/>
          </p:cNvSpPr>
          <p:nvPr/>
        </p:nvSpPr>
        <p:spPr bwMode="auto">
          <a:xfrm>
            <a:off x="1563688" y="3184524"/>
            <a:ext cx="1512887" cy="1168400"/>
          </a:xfrm>
          <a:custGeom>
            <a:avLst/>
            <a:gdLst/>
            <a:ahLst/>
            <a:cxnLst>
              <a:cxn ang="0">
                <a:pos x="0" y="1470"/>
              </a:cxn>
              <a:cxn ang="0">
                <a:pos x="1905" y="1470"/>
              </a:cxn>
              <a:cxn ang="0">
                <a:pos x="1452" y="0"/>
              </a:cxn>
              <a:cxn ang="0">
                <a:pos x="396" y="0"/>
              </a:cxn>
              <a:cxn ang="0">
                <a:pos x="0" y="1470"/>
              </a:cxn>
            </a:cxnLst>
            <a:rect l="0" t="0" r="r" b="b"/>
            <a:pathLst>
              <a:path w="1905" h="1470">
                <a:moveTo>
                  <a:pt x="0" y="1470"/>
                </a:moveTo>
                <a:lnTo>
                  <a:pt x="1905" y="1470"/>
                </a:lnTo>
                <a:lnTo>
                  <a:pt x="1452" y="0"/>
                </a:lnTo>
                <a:lnTo>
                  <a:pt x="396" y="0"/>
                </a:lnTo>
                <a:lnTo>
                  <a:pt x="0" y="1470"/>
                </a:lnTo>
                <a:close/>
              </a:path>
            </a:pathLst>
          </a:custGeom>
          <a:solidFill>
            <a:srgbClr val="DDDDDD"/>
          </a:solidFill>
          <a:ln w="9525">
            <a:solidFill>
              <a:srgbClr val="000000"/>
            </a:solidFill>
            <a:prstDash val="solid"/>
            <a:round/>
            <a:headEnd/>
            <a:tailEnd/>
          </a:ln>
        </p:spPr>
        <p:txBody>
          <a:bodyPr/>
          <a:lstStyle/>
          <a:p>
            <a:endParaRPr lang="en-US">
              <a:latin typeface="+mj-lt"/>
            </a:endParaRPr>
          </a:p>
        </p:txBody>
      </p:sp>
      <p:sp>
        <p:nvSpPr>
          <p:cNvPr id="6" name="Line 5"/>
          <p:cNvSpPr>
            <a:spLocks noChangeShapeType="1"/>
          </p:cNvSpPr>
          <p:nvPr/>
        </p:nvSpPr>
        <p:spPr bwMode="auto">
          <a:xfrm flipH="1" flipV="1">
            <a:off x="1665288" y="4184650"/>
            <a:ext cx="288925" cy="3175"/>
          </a:xfrm>
          <a:prstGeom prst="line">
            <a:avLst/>
          </a:prstGeom>
          <a:noFill/>
          <a:ln w="50800">
            <a:solidFill>
              <a:srgbClr val="000000"/>
            </a:solidFill>
            <a:round/>
            <a:headEnd/>
            <a:tailEnd/>
          </a:ln>
          <a:effectLst/>
        </p:spPr>
        <p:txBody>
          <a:bodyPr wrap="none" anchor="ctr"/>
          <a:lstStyle/>
          <a:p>
            <a:endParaRPr lang="en-US">
              <a:latin typeface="+mj-lt"/>
            </a:endParaRPr>
          </a:p>
        </p:txBody>
      </p:sp>
      <p:sp>
        <p:nvSpPr>
          <p:cNvPr id="7" name="Line 6"/>
          <p:cNvSpPr>
            <a:spLocks noChangeShapeType="1"/>
          </p:cNvSpPr>
          <p:nvPr/>
        </p:nvSpPr>
        <p:spPr bwMode="auto">
          <a:xfrm>
            <a:off x="2665412" y="4186237"/>
            <a:ext cx="317500" cy="0"/>
          </a:xfrm>
          <a:prstGeom prst="line">
            <a:avLst/>
          </a:prstGeom>
          <a:noFill/>
          <a:ln w="50800">
            <a:solidFill>
              <a:srgbClr val="000000"/>
            </a:solidFill>
            <a:round/>
            <a:headEnd/>
            <a:tailEnd/>
          </a:ln>
          <a:effectLst/>
        </p:spPr>
        <p:txBody>
          <a:bodyPr wrap="none" anchor="ctr"/>
          <a:lstStyle/>
          <a:p>
            <a:endParaRPr lang="en-US">
              <a:latin typeface="+mj-lt"/>
            </a:endParaRPr>
          </a:p>
        </p:txBody>
      </p:sp>
      <p:sp>
        <p:nvSpPr>
          <p:cNvPr id="8" name="Line 7"/>
          <p:cNvSpPr>
            <a:spLocks noChangeShapeType="1"/>
          </p:cNvSpPr>
          <p:nvPr/>
        </p:nvSpPr>
        <p:spPr bwMode="auto">
          <a:xfrm>
            <a:off x="1876424" y="3194049"/>
            <a:ext cx="884238" cy="0"/>
          </a:xfrm>
          <a:prstGeom prst="line">
            <a:avLst/>
          </a:prstGeom>
          <a:noFill/>
          <a:ln w="76200">
            <a:solidFill>
              <a:srgbClr val="808080"/>
            </a:solidFill>
            <a:round/>
            <a:headEnd/>
            <a:tailEnd/>
          </a:ln>
          <a:effectLst/>
        </p:spPr>
        <p:txBody>
          <a:bodyPr wrap="none" anchor="ctr"/>
          <a:lstStyle/>
          <a:p>
            <a:endParaRPr lang="en-US">
              <a:latin typeface="+mj-lt"/>
            </a:endParaRPr>
          </a:p>
        </p:txBody>
      </p:sp>
      <p:sp>
        <p:nvSpPr>
          <p:cNvPr id="9" name="AutoShape 8"/>
          <p:cNvSpPr>
            <a:spLocks noChangeArrowheads="1"/>
          </p:cNvSpPr>
          <p:nvPr/>
        </p:nvSpPr>
        <p:spPr bwMode="auto">
          <a:xfrm>
            <a:off x="1458913" y="2446337"/>
            <a:ext cx="1692275" cy="4252912"/>
          </a:xfrm>
          <a:prstGeom prst="triangle">
            <a:avLst>
              <a:gd name="adj" fmla="val 50000"/>
            </a:avLst>
          </a:prstGeom>
          <a:solidFill>
            <a:srgbClr val="FFFF39"/>
          </a:solidFill>
          <a:ln w="19050">
            <a:solidFill>
              <a:schemeClr val="tx1"/>
            </a:solidFill>
            <a:miter lim="800000"/>
            <a:headEnd/>
            <a:tailEnd/>
          </a:ln>
          <a:effectLst/>
        </p:spPr>
        <p:txBody>
          <a:bodyPr wrap="none" anchor="ctr"/>
          <a:lstStyle/>
          <a:p>
            <a:endParaRPr lang="en-US">
              <a:latin typeface="+mj-lt"/>
            </a:endParaRPr>
          </a:p>
        </p:txBody>
      </p:sp>
      <p:sp>
        <p:nvSpPr>
          <p:cNvPr id="10" name="Line 9"/>
          <p:cNvSpPr>
            <a:spLocks noChangeShapeType="1"/>
          </p:cNvSpPr>
          <p:nvPr/>
        </p:nvSpPr>
        <p:spPr bwMode="auto">
          <a:xfrm>
            <a:off x="1866899" y="3494087"/>
            <a:ext cx="884238" cy="0"/>
          </a:xfrm>
          <a:prstGeom prst="line">
            <a:avLst/>
          </a:prstGeom>
          <a:noFill/>
          <a:ln w="76200">
            <a:solidFill>
              <a:schemeClr val="hlink"/>
            </a:solidFill>
            <a:round/>
            <a:headEnd/>
            <a:tailEnd/>
          </a:ln>
          <a:effectLst/>
        </p:spPr>
        <p:txBody>
          <a:bodyPr wrap="none" anchor="ctr"/>
          <a:lstStyle/>
          <a:p>
            <a:endParaRPr lang="en-US">
              <a:latin typeface="+mj-lt"/>
            </a:endParaRPr>
          </a:p>
        </p:txBody>
      </p:sp>
      <p:sp>
        <p:nvSpPr>
          <p:cNvPr id="11" name="Oval 10"/>
          <p:cNvSpPr>
            <a:spLocks noChangeArrowheads="1"/>
          </p:cNvSpPr>
          <p:nvPr/>
        </p:nvSpPr>
        <p:spPr bwMode="auto">
          <a:xfrm>
            <a:off x="2220913" y="2401888"/>
            <a:ext cx="161925" cy="168275"/>
          </a:xfrm>
          <a:prstGeom prst="ellipse">
            <a:avLst/>
          </a:prstGeom>
          <a:solidFill>
            <a:schemeClr val="hlink"/>
          </a:solidFill>
          <a:ln w="25400">
            <a:solidFill>
              <a:srgbClr val="000000"/>
            </a:solidFill>
            <a:round/>
            <a:headEnd/>
            <a:tailEnd/>
          </a:ln>
          <a:effectLst/>
        </p:spPr>
        <p:txBody>
          <a:bodyPr wrap="none" anchor="ctr"/>
          <a:lstStyle/>
          <a:p>
            <a:endParaRPr lang="en-US">
              <a:latin typeface="+mj-lt"/>
            </a:endParaRPr>
          </a:p>
        </p:txBody>
      </p:sp>
      <p:sp>
        <p:nvSpPr>
          <p:cNvPr id="12" name="Oval 11"/>
          <p:cNvSpPr>
            <a:spLocks noChangeArrowheads="1"/>
          </p:cNvSpPr>
          <p:nvPr/>
        </p:nvSpPr>
        <p:spPr bwMode="auto">
          <a:xfrm>
            <a:off x="588963" y="5302249"/>
            <a:ext cx="3432175" cy="922338"/>
          </a:xfrm>
          <a:prstGeom prst="ellipse">
            <a:avLst/>
          </a:prstGeom>
          <a:solidFill>
            <a:srgbClr val="808080"/>
          </a:solidFill>
          <a:ln w="9525">
            <a:solidFill>
              <a:schemeClr val="tx1"/>
            </a:solidFill>
            <a:miter lim="800000"/>
            <a:headEnd/>
            <a:tailEnd/>
          </a:ln>
          <a:effectLst/>
        </p:spPr>
        <p:txBody>
          <a:bodyPr wrap="none" anchor="ctr"/>
          <a:lstStyle/>
          <a:p>
            <a:endParaRPr lang="en-US">
              <a:latin typeface="+mj-lt"/>
            </a:endParaRPr>
          </a:p>
        </p:txBody>
      </p:sp>
      <p:sp>
        <p:nvSpPr>
          <p:cNvPr id="13" name="Rectangle 12" descr="Rayures verticales (blanc/noir)"/>
          <p:cNvSpPr>
            <a:spLocks noChangeArrowheads="1"/>
          </p:cNvSpPr>
          <p:nvPr/>
        </p:nvSpPr>
        <p:spPr bwMode="auto">
          <a:xfrm>
            <a:off x="682624" y="6242050"/>
            <a:ext cx="3244850" cy="155575"/>
          </a:xfrm>
          <a:prstGeom prst="rect">
            <a:avLst/>
          </a:prstGeom>
          <a:pattFill prst="ltVert">
            <a:fgClr>
              <a:srgbClr val="808080"/>
            </a:fgClr>
            <a:bgClr>
              <a:srgbClr val="FFFFFF"/>
            </a:bgClr>
          </a:pattFill>
          <a:ln w="25400">
            <a:solidFill>
              <a:schemeClr val="tx1"/>
            </a:solidFill>
            <a:miter lim="800000"/>
            <a:headEnd/>
            <a:tailEnd/>
          </a:ln>
          <a:effectLst/>
        </p:spPr>
        <p:txBody>
          <a:bodyPr wrap="none" anchor="ctr"/>
          <a:lstStyle/>
          <a:p>
            <a:endParaRPr lang="en-US">
              <a:latin typeface="+mj-lt"/>
            </a:endParaRPr>
          </a:p>
        </p:txBody>
      </p:sp>
      <p:sp>
        <p:nvSpPr>
          <p:cNvPr id="14" name="Rectangle 13"/>
          <p:cNvSpPr>
            <a:spLocks noChangeArrowheads="1"/>
          </p:cNvSpPr>
          <p:nvPr/>
        </p:nvSpPr>
        <p:spPr bwMode="auto">
          <a:xfrm>
            <a:off x="682624" y="6429375"/>
            <a:ext cx="3244850" cy="155575"/>
          </a:xfrm>
          <a:prstGeom prst="rect">
            <a:avLst/>
          </a:prstGeom>
          <a:solidFill>
            <a:schemeClr val="hlink"/>
          </a:solidFill>
          <a:ln w="25400">
            <a:solidFill>
              <a:schemeClr val="tx1"/>
            </a:solidFill>
            <a:miter lim="800000"/>
            <a:headEnd/>
            <a:tailEnd/>
          </a:ln>
          <a:effectLst/>
        </p:spPr>
        <p:txBody>
          <a:bodyPr wrap="none" anchor="ctr"/>
          <a:lstStyle/>
          <a:p>
            <a:endParaRPr lang="en-US">
              <a:latin typeface="+mj-lt"/>
            </a:endParaRPr>
          </a:p>
        </p:txBody>
      </p:sp>
      <p:sp>
        <p:nvSpPr>
          <p:cNvPr id="15" name="Rectangle 14"/>
          <p:cNvSpPr>
            <a:spLocks noChangeArrowheads="1"/>
          </p:cNvSpPr>
          <p:nvPr/>
        </p:nvSpPr>
        <p:spPr bwMode="auto">
          <a:xfrm>
            <a:off x="2000249" y="6623050"/>
            <a:ext cx="609600" cy="149225"/>
          </a:xfrm>
          <a:prstGeom prst="rect">
            <a:avLst/>
          </a:prstGeom>
          <a:solidFill>
            <a:schemeClr val="hlink"/>
          </a:solidFill>
          <a:ln w="25400">
            <a:solidFill>
              <a:schemeClr val="tx1"/>
            </a:solidFill>
            <a:miter lim="800000"/>
            <a:headEnd/>
            <a:tailEnd/>
          </a:ln>
          <a:effectLst/>
        </p:spPr>
        <p:txBody>
          <a:bodyPr wrap="none" anchor="ctr"/>
          <a:lstStyle/>
          <a:p>
            <a:endParaRPr lang="en-US">
              <a:latin typeface="+mj-lt"/>
            </a:endParaRPr>
          </a:p>
        </p:txBody>
      </p:sp>
      <p:sp>
        <p:nvSpPr>
          <p:cNvPr id="26" name="Rectangle 25"/>
          <p:cNvSpPr/>
          <p:nvPr/>
        </p:nvSpPr>
        <p:spPr>
          <a:xfrm>
            <a:off x="5769188" y="3182938"/>
            <a:ext cx="1732575" cy="27709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7" name="ZoneTexte 26"/>
          <p:cNvSpPr txBox="1"/>
          <p:nvPr/>
        </p:nvSpPr>
        <p:spPr>
          <a:xfrm>
            <a:off x="5437595" y="5030526"/>
            <a:ext cx="1441938" cy="369332"/>
          </a:xfrm>
          <a:prstGeom prst="rect">
            <a:avLst/>
          </a:prstGeom>
          <a:noFill/>
        </p:spPr>
        <p:txBody>
          <a:bodyPr wrap="square" rtlCol="0">
            <a:spAutoFit/>
          </a:bodyPr>
          <a:lstStyle/>
          <a:p>
            <a:pPr algn="ctr"/>
            <a:r>
              <a:rPr lang="fr-CH" dirty="0"/>
              <a:t>FOV</a:t>
            </a:r>
            <a:endParaRPr lang="de-CH" dirty="0"/>
          </a:p>
        </p:txBody>
      </p:sp>
      <p:sp>
        <p:nvSpPr>
          <p:cNvPr id="28" name="ZoneTexte 27"/>
          <p:cNvSpPr txBox="1"/>
          <p:nvPr/>
        </p:nvSpPr>
        <p:spPr>
          <a:xfrm>
            <a:off x="6708664" y="5030526"/>
            <a:ext cx="654346" cy="369332"/>
          </a:xfrm>
          <a:prstGeom prst="rect">
            <a:avLst/>
          </a:prstGeom>
          <a:noFill/>
        </p:spPr>
        <p:txBody>
          <a:bodyPr wrap="none" rtlCol="0">
            <a:spAutoFit/>
          </a:bodyPr>
          <a:lstStyle/>
          <a:p>
            <a:pPr algn="ctr"/>
            <a:r>
              <a:rPr lang="fr-CH" dirty="0"/>
              <a:t>Dose</a:t>
            </a:r>
            <a:endParaRPr lang="de-CH" dirty="0"/>
          </a:p>
        </p:txBody>
      </p:sp>
      <p:sp>
        <p:nvSpPr>
          <p:cNvPr id="29" name="Flèche vers le bas 28"/>
          <p:cNvSpPr/>
          <p:nvPr/>
        </p:nvSpPr>
        <p:spPr>
          <a:xfrm rot="10800000">
            <a:off x="5783146" y="3373500"/>
            <a:ext cx="808892" cy="1657026"/>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0" name="Flèche vers le bas 29"/>
          <p:cNvSpPr/>
          <p:nvPr/>
        </p:nvSpPr>
        <p:spPr>
          <a:xfrm rot="10800000">
            <a:off x="6631391" y="3373500"/>
            <a:ext cx="808892" cy="1657026"/>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1" name="Rectangle 30"/>
          <p:cNvSpPr/>
          <p:nvPr/>
        </p:nvSpPr>
        <p:spPr>
          <a:xfrm>
            <a:off x="7693336" y="3182938"/>
            <a:ext cx="2329640" cy="277091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2" name="ZoneTexte 31"/>
          <p:cNvSpPr txBox="1"/>
          <p:nvPr/>
        </p:nvSpPr>
        <p:spPr>
          <a:xfrm>
            <a:off x="7563546" y="5030526"/>
            <a:ext cx="1125977" cy="369332"/>
          </a:xfrm>
          <a:prstGeom prst="rect">
            <a:avLst/>
          </a:prstGeom>
          <a:noFill/>
        </p:spPr>
        <p:txBody>
          <a:bodyPr wrap="square" rtlCol="0">
            <a:spAutoFit/>
          </a:bodyPr>
          <a:lstStyle/>
          <a:p>
            <a:pPr algn="ctr"/>
            <a:r>
              <a:rPr lang="fr-CH" dirty="0" err="1"/>
              <a:t>Contrast</a:t>
            </a:r>
            <a:endParaRPr lang="de-CH" dirty="0"/>
          </a:p>
        </p:txBody>
      </p:sp>
      <p:sp>
        <p:nvSpPr>
          <p:cNvPr id="33" name="Flèche vers le bas 32"/>
          <p:cNvSpPr/>
          <p:nvPr/>
        </p:nvSpPr>
        <p:spPr>
          <a:xfrm>
            <a:off x="7703719" y="3373500"/>
            <a:ext cx="808892" cy="1657026"/>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4" name="Flèche vers le bas 33"/>
          <p:cNvSpPr/>
          <p:nvPr/>
        </p:nvSpPr>
        <p:spPr>
          <a:xfrm rot="10800000">
            <a:off x="8378816" y="3340925"/>
            <a:ext cx="808892" cy="1657026"/>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5" name="ZoneTexte 34"/>
          <p:cNvSpPr txBox="1"/>
          <p:nvPr/>
        </p:nvSpPr>
        <p:spPr>
          <a:xfrm>
            <a:off x="8415049" y="5291237"/>
            <a:ext cx="713657" cy="369332"/>
          </a:xfrm>
          <a:prstGeom prst="rect">
            <a:avLst/>
          </a:prstGeom>
          <a:noFill/>
        </p:spPr>
        <p:txBody>
          <a:bodyPr wrap="none" rtlCol="0">
            <a:spAutoFit/>
          </a:bodyPr>
          <a:lstStyle/>
          <a:p>
            <a:pPr algn="ctr"/>
            <a:r>
              <a:rPr lang="fr-CH" dirty="0"/>
              <a:t>Noise</a:t>
            </a:r>
          </a:p>
        </p:txBody>
      </p:sp>
      <p:sp>
        <p:nvSpPr>
          <p:cNvPr id="36" name="Flèche vers le bas 35"/>
          <p:cNvSpPr/>
          <p:nvPr/>
        </p:nvSpPr>
        <p:spPr>
          <a:xfrm rot="10800000">
            <a:off x="9187708" y="3340925"/>
            <a:ext cx="808892" cy="1657026"/>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7" name="ZoneTexte 36"/>
          <p:cNvSpPr txBox="1"/>
          <p:nvPr/>
        </p:nvSpPr>
        <p:spPr>
          <a:xfrm>
            <a:off x="8881096" y="5032554"/>
            <a:ext cx="1224469" cy="369332"/>
          </a:xfrm>
          <a:prstGeom prst="rect">
            <a:avLst/>
          </a:prstGeom>
          <a:noFill/>
        </p:spPr>
        <p:txBody>
          <a:bodyPr wrap="square" rtlCol="0">
            <a:spAutoFit/>
          </a:bodyPr>
          <a:lstStyle/>
          <a:p>
            <a:pPr algn="ctr"/>
            <a:r>
              <a:rPr lang="fr-CH" dirty="0"/>
              <a:t>Artefacts</a:t>
            </a:r>
          </a:p>
        </p:txBody>
      </p:sp>
    </p:spTree>
    <p:extLst>
      <p:ext uri="{BB962C8B-B14F-4D97-AF65-F5344CB8AC3E}">
        <p14:creationId xmlns:p14="http://schemas.microsoft.com/office/powerpoint/2010/main" val="65173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29" grpId="0" animBg="1"/>
      <p:bldP spid="30" grpId="0" animBg="1"/>
      <p:bldP spid="31" grpId="0" animBg="1"/>
      <p:bldP spid="32" grpId="0"/>
      <p:bldP spid="33" grpId="0" animBg="1"/>
      <p:bldP spid="34" grpId="0" animBg="1"/>
      <p:bldP spid="35" grpId="0"/>
      <p:bldP spid="36" grpId="0" animBg="1"/>
      <p:bldP spid="3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Chain of image formation</a:t>
            </a:r>
            <a:endParaRPr lang="de-CH" dirty="0"/>
          </a:p>
        </p:txBody>
      </p:sp>
      <p:sp>
        <p:nvSpPr>
          <p:cNvPr id="3" name="Espace réservé du contenu 2"/>
          <p:cNvSpPr>
            <a:spLocks noGrp="1"/>
          </p:cNvSpPr>
          <p:nvPr>
            <p:ph idx="1"/>
          </p:nvPr>
        </p:nvSpPr>
        <p:spPr>
          <a:xfrm>
            <a:off x="5705474" y="1825625"/>
            <a:ext cx="5648325" cy="4351338"/>
          </a:xfrm>
        </p:spPr>
        <p:txBody>
          <a:bodyPr/>
          <a:lstStyle/>
          <a:p>
            <a:r>
              <a:rPr lang="fr-CH" dirty="0"/>
              <a:t>X-ray tube + Filtration</a:t>
            </a:r>
          </a:p>
          <a:p>
            <a:r>
              <a:rPr lang="fr-CH" dirty="0"/>
              <a:t>Field of </a:t>
            </a:r>
            <a:r>
              <a:rPr lang="fr-CH" dirty="0" err="1"/>
              <a:t>View</a:t>
            </a:r>
            <a:endParaRPr lang="fr-CH" dirty="0"/>
          </a:p>
          <a:p>
            <a:r>
              <a:rPr lang="fr-CH" b="1" dirty="0"/>
              <a:t>Detector</a:t>
            </a:r>
            <a:endParaRPr lang="de-CH" b="1" dirty="0"/>
          </a:p>
        </p:txBody>
      </p:sp>
      <p:sp>
        <p:nvSpPr>
          <p:cNvPr id="4" name="Rectangle 3"/>
          <p:cNvSpPr>
            <a:spLocks noChangeArrowheads="1"/>
          </p:cNvSpPr>
          <p:nvPr/>
        </p:nvSpPr>
        <p:spPr bwMode="auto">
          <a:xfrm>
            <a:off x="838200" y="1825625"/>
            <a:ext cx="3046413" cy="1357313"/>
          </a:xfrm>
          <a:prstGeom prst="rect">
            <a:avLst/>
          </a:prstGeom>
          <a:solidFill>
            <a:srgbClr val="C0C0C0"/>
          </a:solidFill>
          <a:ln w="9525">
            <a:solidFill>
              <a:srgbClr val="000000"/>
            </a:solidFill>
            <a:miter lim="800000"/>
            <a:headEnd/>
            <a:tailEnd/>
          </a:ln>
        </p:spPr>
        <p:txBody>
          <a:bodyPr/>
          <a:lstStyle/>
          <a:p>
            <a:endParaRPr lang="en-US">
              <a:latin typeface="+mj-lt"/>
            </a:endParaRPr>
          </a:p>
        </p:txBody>
      </p:sp>
      <p:sp>
        <p:nvSpPr>
          <p:cNvPr id="5" name="Freeform 4"/>
          <p:cNvSpPr>
            <a:spLocks/>
          </p:cNvSpPr>
          <p:nvPr/>
        </p:nvSpPr>
        <p:spPr bwMode="auto">
          <a:xfrm>
            <a:off x="1563688" y="3184524"/>
            <a:ext cx="1512887" cy="1168400"/>
          </a:xfrm>
          <a:custGeom>
            <a:avLst/>
            <a:gdLst/>
            <a:ahLst/>
            <a:cxnLst>
              <a:cxn ang="0">
                <a:pos x="0" y="1470"/>
              </a:cxn>
              <a:cxn ang="0">
                <a:pos x="1905" y="1470"/>
              </a:cxn>
              <a:cxn ang="0">
                <a:pos x="1452" y="0"/>
              </a:cxn>
              <a:cxn ang="0">
                <a:pos x="396" y="0"/>
              </a:cxn>
              <a:cxn ang="0">
                <a:pos x="0" y="1470"/>
              </a:cxn>
            </a:cxnLst>
            <a:rect l="0" t="0" r="r" b="b"/>
            <a:pathLst>
              <a:path w="1905" h="1470">
                <a:moveTo>
                  <a:pt x="0" y="1470"/>
                </a:moveTo>
                <a:lnTo>
                  <a:pt x="1905" y="1470"/>
                </a:lnTo>
                <a:lnTo>
                  <a:pt x="1452" y="0"/>
                </a:lnTo>
                <a:lnTo>
                  <a:pt x="396" y="0"/>
                </a:lnTo>
                <a:lnTo>
                  <a:pt x="0" y="1470"/>
                </a:lnTo>
                <a:close/>
              </a:path>
            </a:pathLst>
          </a:custGeom>
          <a:solidFill>
            <a:srgbClr val="DDDDDD"/>
          </a:solidFill>
          <a:ln w="9525">
            <a:solidFill>
              <a:srgbClr val="000000"/>
            </a:solidFill>
            <a:prstDash val="solid"/>
            <a:round/>
            <a:headEnd/>
            <a:tailEnd/>
          </a:ln>
        </p:spPr>
        <p:txBody>
          <a:bodyPr/>
          <a:lstStyle/>
          <a:p>
            <a:endParaRPr lang="en-US">
              <a:latin typeface="+mj-lt"/>
            </a:endParaRPr>
          </a:p>
        </p:txBody>
      </p:sp>
      <p:sp>
        <p:nvSpPr>
          <p:cNvPr id="6" name="Line 5"/>
          <p:cNvSpPr>
            <a:spLocks noChangeShapeType="1"/>
          </p:cNvSpPr>
          <p:nvPr/>
        </p:nvSpPr>
        <p:spPr bwMode="auto">
          <a:xfrm flipH="1" flipV="1">
            <a:off x="1665288" y="4184650"/>
            <a:ext cx="288925" cy="3175"/>
          </a:xfrm>
          <a:prstGeom prst="line">
            <a:avLst/>
          </a:prstGeom>
          <a:noFill/>
          <a:ln w="50800">
            <a:solidFill>
              <a:srgbClr val="000000"/>
            </a:solidFill>
            <a:round/>
            <a:headEnd/>
            <a:tailEnd/>
          </a:ln>
          <a:effectLst/>
        </p:spPr>
        <p:txBody>
          <a:bodyPr wrap="none" anchor="ctr"/>
          <a:lstStyle/>
          <a:p>
            <a:endParaRPr lang="en-US">
              <a:latin typeface="+mj-lt"/>
            </a:endParaRPr>
          </a:p>
        </p:txBody>
      </p:sp>
      <p:sp>
        <p:nvSpPr>
          <p:cNvPr id="7" name="Line 6"/>
          <p:cNvSpPr>
            <a:spLocks noChangeShapeType="1"/>
          </p:cNvSpPr>
          <p:nvPr/>
        </p:nvSpPr>
        <p:spPr bwMode="auto">
          <a:xfrm>
            <a:off x="2665412" y="4186237"/>
            <a:ext cx="317500" cy="0"/>
          </a:xfrm>
          <a:prstGeom prst="line">
            <a:avLst/>
          </a:prstGeom>
          <a:noFill/>
          <a:ln w="50800">
            <a:solidFill>
              <a:srgbClr val="000000"/>
            </a:solidFill>
            <a:round/>
            <a:headEnd/>
            <a:tailEnd/>
          </a:ln>
          <a:effectLst/>
        </p:spPr>
        <p:txBody>
          <a:bodyPr wrap="none" anchor="ctr"/>
          <a:lstStyle/>
          <a:p>
            <a:endParaRPr lang="en-US">
              <a:latin typeface="+mj-lt"/>
            </a:endParaRPr>
          </a:p>
        </p:txBody>
      </p:sp>
      <p:sp>
        <p:nvSpPr>
          <p:cNvPr id="8" name="Line 7"/>
          <p:cNvSpPr>
            <a:spLocks noChangeShapeType="1"/>
          </p:cNvSpPr>
          <p:nvPr/>
        </p:nvSpPr>
        <p:spPr bwMode="auto">
          <a:xfrm>
            <a:off x="1876424" y="3194049"/>
            <a:ext cx="884238" cy="0"/>
          </a:xfrm>
          <a:prstGeom prst="line">
            <a:avLst/>
          </a:prstGeom>
          <a:noFill/>
          <a:ln w="76200">
            <a:solidFill>
              <a:srgbClr val="808080"/>
            </a:solidFill>
            <a:round/>
            <a:headEnd/>
            <a:tailEnd/>
          </a:ln>
          <a:effectLst/>
        </p:spPr>
        <p:txBody>
          <a:bodyPr wrap="none" anchor="ctr"/>
          <a:lstStyle/>
          <a:p>
            <a:endParaRPr lang="en-US">
              <a:latin typeface="+mj-lt"/>
            </a:endParaRPr>
          </a:p>
        </p:txBody>
      </p:sp>
      <p:sp>
        <p:nvSpPr>
          <p:cNvPr id="9" name="AutoShape 8"/>
          <p:cNvSpPr>
            <a:spLocks noChangeArrowheads="1"/>
          </p:cNvSpPr>
          <p:nvPr/>
        </p:nvSpPr>
        <p:spPr bwMode="auto">
          <a:xfrm>
            <a:off x="1458913" y="2446337"/>
            <a:ext cx="1692275" cy="4252912"/>
          </a:xfrm>
          <a:prstGeom prst="triangle">
            <a:avLst>
              <a:gd name="adj" fmla="val 50000"/>
            </a:avLst>
          </a:prstGeom>
          <a:solidFill>
            <a:srgbClr val="FFFF39"/>
          </a:solidFill>
          <a:ln w="19050">
            <a:solidFill>
              <a:schemeClr val="tx1"/>
            </a:solidFill>
            <a:miter lim="800000"/>
            <a:headEnd/>
            <a:tailEnd/>
          </a:ln>
          <a:effectLst/>
        </p:spPr>
        <p:txBody>
          <a:bodyPr wrap="none" anchor="ctr"/>
          <a:lstStyle/>
          <a:p>
            <a:endParaRPr lang="en-US">
              <a:latin typeface="+mj-lt"/>
            </a:endParaRPr>
          </a:p>
        </p:txBody>
      </p:sp>
      <p:sp>
        <p:nvSpPr>
          <p:cNvPr id="10" name="Line 9"/>
          <p:cNvSpPr>
            <a:spLocks noChangeShapeType="1"/>
          </p:cNvSpPr>
          <p:nvPr/>
        </p:nvSpPr>
        <p:spPr bwMode="auto">
          <a:xfrm>
            <a:off x="1866899" y="3494087"/>
            <a:ext cx="884238" cy="0"/>
          </a:xfrm>
          <a:prstGeom prst="line">
            <a:avLst/>
          </a:prstGeom>
          <a:noFill/>
          <a:ln w="76200">
            <a:solidFill>
              <a:schemeClr val="hlink"/>
            </a:solidFill>
            <a:round/>
            <a:headEnd/>
            <a:tailEnd/>
          </a:ln>
          <a:effectLst/>
        </p:spPr>
        <p:txBody>
          <a:bodyPr wrap="none" anchor="ctr"/>
          <a:lstStyle/>
          <a:p>
            <a:endParaRPr lang="en-US">
              <a:latin typeface="+mj-lt"/>
            </a:endParaRPr>
          </a:p>
        </p:txBody>
      </p:sp>
      <p:sp>
        <p:nvSpPr>
          <p:cNvPr id="11" name="Oval 10"/>
          <p:cNvSpPr>
            <a:spLocks noChangeArrowheads="1"/>
          </p:cNvSpPr>
          <p:nvPr/>
        </p:nvSpPr>
        <p:spPr bwMode="auto">
          <a:xfrm>
            <a:off x="2220913" y="2401888"/>
            <a:ext cx="161925" cy="168275"/>
          </a:xfrm>
          <a:prstGeom prst="ellipse">
            <a:avLst/>
          </a:prstGeom>
          <a:solidFill>
            <a:schemeClr val="hlink"/>
          </a:solidFill>
          <a:ln w="25400">
            <a:solidFill>
              <a:srgbClr val="000000"/>
            </a:solidFill>
            <a:round/>
            <a:headEnd/>
            <a:tailEnd/>
          </a:ln>
          <a:effectLst/>
        </p:spPr>
        <p:txBody>
          <a:bodyPr wrap="none" anchor="ctr"/>
          <a:lstStyle/>
          <a:p>
            <a:endParaRPr lang="en-US">
              <a:latin typeface="+mj-lt"/>
            </a:endParaRPr>
          </a:p>
        </p:txBody>
      </p:sp>
      <p:sp>
        <p:nvSpPr>
          <p:cNvPr id="12" name="Oval 11"/>
          <p:cNvSpPr>
            <a:spLocks noChangeArrowheads="1"/>
          </p:cNvSpPr>
          <p:nvPr/>
        </p:nvSpPr>
        <p:spPr bwMode="auto">
          <a:xfrm>
            <a:off x="588963" y="5302249"/>
            <a:ext cx="3432175" cy="922338"/>
          </a:xfrm>
          <a:prstGeom prst="ellipse">
            <a:avLst/>
          </a:prstGeom>
          <a:solidFill>
            <a:srgbClr val="808080"/>
          </a:solidFill>
          <a:ln w="9525">
            <a:solidFill>
              <a:schemeClr val="tx1"/>
            </a:solidFill>
            <a:miter lim="800000"/>
            <a:headEnd/>
            <a:tailEnd/>
          </a:ln>
          <a:effectLst/>
        </p:spPr>
        <p:txBody>
          <a:bodyPr wrap="none" anchor="ctr"/>
          <a:lstStyle/>
          <a:p>
            <a:endParaRPr lang="en-US">
              <a:latin typeface="+mj-lt"/>
            </a:endParaRPr>
          </a:p>
        </p:txBody>
      </p:sp>
      <p:sp>
        <p:nvSpPr>
          <p:cNvPr id="13" name="Rectangle 12" descr="Rayures verticales (blanc/noir)"/>
          <p:cNvSpPr>
            <a:spLocks noChangeArrowheads="1"/>
          </p:cNvSpPr>
          <p:nvPr/>
        </p:nvSpPr>
        <p:spPr bwMode="auto">
          <a:xfrm>
            <a:off x="682624" y="6242050"/>
            <a:ext cx="3244850" cy="155575"/>
          </a:xfrm>
          <a:prstGeom prst="rect">
            <a:avLst/>
          </a:prstGeom>
          <a:pattFill prst="ltVert">
            <a:fgClr>
              <a:srgbClr val="808080"/>
            </a:fgClr>
            <a:bgClr>
              <a:srgbClr val="FFFFFF"/>
            </a:bgClr>
          </a:pattFill>
          <a:ln w="25400">
            <a:solidFill>
              <a:schemeClr val="tx1"/>
            </a:solidFill>
            <a:miter lim="800000"/>
            <a:headEnd/>
            <a:tailEnd/>
          </a:ln>
          <a:effectLst/>
        </p:spPr>
        <p:txBody>
          <a:bodyPr wrap="none" anchor="ctr"/>
          <a:lstStyle/>
          <a:p>
            <a:endParaRPr lang="en-US">
              <a:latin typeface="+mj-lt"/>
            </a:endParaRPr>
          </a:p>
        </p:txBody>
      </p:sp>
      <p:sp>
        <p:nvSpPr>
          <p:cNvPr id="14" name="Rectangle 13"/>
          <p:cNvSpPr>
            <a:spLocks noChangeArrowheads="1"/>
          </p:cNvSpPr>
          <p:nvPr/>
        </p:nvSpPr>
        <p:spPr bwMode="auto">
          <a:xfrm>
            <a:off x="682624" y="6429375"/>
            <a:ext cx="3244850" cy="155575"/>
          </a:xfrm>
          <a:prstGeom prst="rect">
            <a:avLst/>
          </a:prstGeom>
          <a:solidFill>
            <a:schemeClr val="hlink"/>
          </a:solidFill>
          <a:ln w="25400">
            <a:solidFill>
              <a:schemeClr val="tx1"/>
            </a:solidFill>
            <a:miter lim="800000"/>
            <a:headEnd/>
            <a:tailEnd/>
          </a:ln>
          <a:effectLst/>
        </p:spPr>
        <p:txBody>
          <a:bodyPr wrap="none" anchor="ctr"/>
          <a:lstStyle/>
          <a:p>
            <a:endParaRPr lang="en-US">
              <a:latin typeface="+mj-lt"/>
            </a:endParaRPr>
          </a:p>
        </p:txBody>
      </p:sp>
      <p:sp>
        <p:nvSpPr>
          <p:cNvPr id="15" name="Rectangle 14"/>
          <p:cNvSpPr>
            <a:spLocks noChangeArrowheads="1"/>
          </p:cNvSpPr>
          <p:nvPr/>
        </p:nvSpPr>
        <p:spPr bwMode="auto">
          <a:xfrm>
            <a:off x="2000249" y="6623050"/>
            <a:ext cx="609600" cy="149225"/>
          </a:xfrm>
          <a:prstGeom prst="rect">
            <a:avLst/>
          </a:prstGeom>
          <a:solidFill>
            <a:schemeClr val="hlink"/>
          </a:solidFill>
          <a:ln w="25400">
            <a:solidFill>
              <a:schemeClr val="tx1"/>
            </a:solidFill>
            <a:miter lim="800000"/>
            <a:headEnd/>
            <a:tailEnd/>
          </a:ln>
          <a:effectLst/>
        </p:spPr>
        <p:txBody>
          <a:bodyPr wrap="none" anchor="ctr"/>
          <a:lstStyle/>
          <a:p>
            <a:endParaRPr lang="en-US">
              <a:latin typeface="+mj-lt"/>
            </a:endParaRPr>
          </a:p>
        </p:txBody>
      </p:sp>
      <p:sp>
        <p:nvSpPr>
          <p:cNvPr id="38" name="Rectangle 37"/>
          <p:cNvSpPr/>
          <p:nvPr/>
        </p:nvSpPr>
        <p:spPr>
          <a:xfrm>
            <a:off x="5801088" y="3494087"/>
            <a:ext cx="2567351" cy="27709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9" name="ZoneTexte 38"/>
          <p:cNvSpPr txBox="1"/>
          <p:nvPr/>
        </p:nvSpPr>
        <p:spPr>
          <a:xfrm>
            <a:off x="5748334" y="5341675"/>
            <a:ext cx="1505339" cy="646331"/>
          </a:xfrm>
          <a:prstGeom prst="rect">
            <a:avLst/>
          </a:prstGeom>
          <a:noFill/>
        </p:spPr>
        <p:txBody>
          <a:bodyPr wrap="square" rtlCol="0">
            <a:spAutoFit/>
          </a:bodyPr>
          <a:lstStyle/>
          <a:p>
            <a:pPr algn="ctr"/>
            <a:r>
              <a:rPr lang="fr-CH" dirty="0"/>
              <a:t>Detector performance</a:t>
            </a:r>
            <a:endParaRPr lang="de-CH" dirty="0"/>
          </a:p>
        </p:txBody>
      </p:sp>
      <p:sp>
        <p:nvSpPr>
          <p:cNvPr id="40" name="ZoneTexte 39"/>
          <p:cNvSpPr txBox="1"/>
          <p:nvPr/>
        </p:nvSpPr>
        <p:spPr>
          <a:xfrm>
            <a:off x="7408220" y="5341675"/>
            <a:ext cx="654346" cy="369332"/>
          </a:xfrm>
          <a:prstGeom prst="rect">
            <a:avLst/>
          </a:prstGeom>
          <a:noFill/>
        </p:spPr>
        <p:txBody>
          <a:bodyPr wrap="none" rtlCol="0">
            <a:spAutoFit/>
          </a:bodyPr>
          <a:lstStyle/>
          <a:p>
            <a:pPr algn="ctr"/>
            <a:r>
              <a:rPr lang="fr-CH" dirty="0"/>
              <a:t>Dose</a:t>
            </a:r>
            <a:endParaRPr lang="de-CH" dirty="0"/>
          </a:p>
        </p:txBody>
      </p:sp>
      <p:sp>
        <p:nvSpPr>
          <p:cNvPr id="41" name="Flèche vers le bas 40"/>
          <p:cNvSpPr/>
          <p:nvPr/>
        </p:nvSpPr>
        <p:spPr>
          <a:xfrm rot="10800000">
            <a:off x="6064858" y="3684649"/>
            <a:ext cx="808892" cy="1657026"/>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2" name="Flèche vers le bas 41"/>
          <p:cNvSpPr/>
          <p:nvPr/>
        </p:nvSpPr>
        <p:spPr>
          <a:xfrm>
            <a:off x="7330947" y="3684649"/>
            <a:ext cx="808892" cy="1657026"/>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3" name="Rectangle 42"/>
          <p:cNvSpPr/>
          <p:nvPr/>
        </p:nvSpPr>
        <p:spPr>
          <a:xfrm>
            <a:off x="8674311" y="3494087"/>
            <a:ext cx="1223987" cy="277091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4" name="ZoneTexte 43"/>
          <p:cNvSpPr txBox="1"/>
          <p:nvPr/>
        </p:nvSpPr>
        <p:spPr>
          <a:xfrm>
            <a:off x="8835497" y="5341675"/>
            <a:ext cx="859531" cy="646331"/>
          </a:xfrm>
          <a:prstGeom prst="rect">
            <a:avLst/>
          </a:prstGeom>
          <a:noFill/>
        </p:spPr>
        <p:txBody>
          <a:bodyPr wrap="none" rtlCol="0">
            <a:spAutoFit/>
          </a:bodyPr>
          <a:lstStyle/>
          <a:p>
            <a:pPr algn="ctr"/>
            <a:r>
              <a:rPr lang="fr-CH" dirty="0"/>
              <a:t>Image </a:t>
            </a:r>
          </a:p>
          <a:p>
            <a:pPr algn="ctr"/>
            <a:r>
              <a:rPr lang="fr-CH" dirty="0" err="1"/>
              <a:t>Quality</a:t>
            </a:r>
            <a:endParaRPr lang="de-CH" dirty="0"/>
          </a:p>
        </p:txBody>
      </p:sp>
      <p:sp>
        <p:nvSpPr>
          <p:cNvPr id="45" name="Flèche vers le bas 44"/>
          <p:cNvSpPr/>
          <p:nvPr/>
        </p:nvSpPr>
        <p:spPr>
          <a:xfrm rot="10800000">
            <a:off x="8860806" y="3684649"/>
            <a:ext cx="808892" cy="1657026"/>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54048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p:bldP spid="41" grpId="0" animBg="1"/>
      <p:bldP spid="42" grpId="0" animBg="1"/>
      <p:bldP spid="43" grpId="0" animBg="1"/>
      <p:bldP spid="44" grpId="0"/>
      <p:bldP spid="4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Chain of image formation</a:t>
            </a:r>
            <a:endParaRPr lang="de-CH" dirty="0"/>
          </a:p>
        </p:txBody>
      </p:sp>
      <p:sp>
        <p:nvSpPr>
          <p:cNvPr id="3" name="Espace réservé du contenu 2"/>
          <p:cNvSpPr>
            <a:spLocks noGrp="1"/>
          </p:cNvSpPr>
          <p:nvPr>
            <p:ph idx="1"/>
          </p:nvPr>
        </p:nvSpPr>
        <p:spPr>
          <a:xfrm>
            <a:off x="5705474" y="1825625"/>
            <a:ext cx="5648325" cy="4351338"/>
          </a:xfrm>
        </p:spPr>
        <p:txBody>
          <a:bodyPr/>
          <a:lstStyle/>
          <a:p>
            <a:r>
              <a:rPr lang="fr-CH" dirty="0"/>
              <a:t>X-ray tube + Filtration</a:t>
            </a:r>
          </a:p>
          <a:p>
            <a:r>
              <a:rPr lang="fr-CH" dirty="0"/>
              <a:t>Field of </a:t>
            </a:r>
            <a:r>
              <a:rPr lang="fr-CH" dirty="0" err="1"/>
              <a:t>View</a:t>
            </a:r>
            <a:endParaRPr lang="fr-CH" dirty="0"/>
          </a:p>
          <a:p>
            <a:r>
              <a:rPr lang="fr-CH" dirty="0"/>
              <a:t>Detector</a:t>
            </a:r>
          </a:p>
          <a:p>
            <a:r>
              <a:rPr lang="fr-CH" b="1" dirty="0"/>
              <a:t>Anti-</a:t>
            </a:r>
            <a:r>
              <a:rPr lang="fr-CH" b="1" dirty="0" err="1"/>
              <a:t>scatter</a:t>
            </a:r>
            <a:r>
              <a:rPr lang="fr-CH" b="1" dirty="0"/>
              <a:t> </a:t>
            </a:r>
            <a:r>
              <a:rPr lang="fr-CH" b="1" dirty="0" err="1"/>
              <a:t>grid</a:t>
            </a:r>
            <a:endParaRPr lang="de-CH" b="1" dirty="0"/>
          </a:p>
        </p:txBody>
      </p:sp>
      <p:sp>
        <p:nvSpPr>
          <p:cNvPr id="4" name="Rectangle 3"/>
          <p:cNvSpPr>
            <a:spLocks noChangeArrowheads="1"/>
          </p:cNvSpPr>
          <p:nvPr/>
        </p:nvSpPr>
        <p:spPr bwMode="auto">
          <a:xfrm>
            <a:off x="838200" y="1825625"/>
            <a:ext cx="3046413" cy="1357313"/>
          </a:xfrm>
          <a:prstGeom prst="rect">
            <a:avLst/>
          </a:prstGeom>
          <a:solidFill>
            <a:srgbClr val="C0C0C0"/>
          </a:solidFill>
          <a:ln w="9525">
            <a:solidFill>
              <a:srgbClr val="000000"/>
            </a:solidFill>
            <a:miter lim="800000"/>
            <a:headEnd/>
            <a:tailEnd/>
          </a:ln>
        </p:spPr>
        <p:txBody>
          <a:bodyPr/>
          <a:lstStyle/>
          <a:p>
            <a:endParaRPr lang="en-US">
              <a:latin typeface="+mj-lt"/>
            </a:endParaRPr>
          </a:p>
        </p:txBody>
      </p:sp>
      <p:sp>
        <p:nvSpPr>
          <p:cNvPr id="5" name="Freeform 4"/>
          <p:cNvSpPr>
            <a:spLocks/>
          </p:cNvSpPr>
          <p:nvPr/>
        </p:nvSpPr>
        <p:spPr bwMode="auto">
          <a:xfrm>
            <a:off x="1563688" y="3184524"/>
            <a:ext cx="1512887" cy="1168400"/>
          </a:xfrm>
          <a:custGeom>
            <a:avLst/>
            <a:gdLst/>
            <a:ahLst/>
            <a:cxnLst>
              <a:cxn ang="0">
                <a:pos x="0" y="1470"/>
              </a:cxn>
              <a:cxn ang="0">
                <a:pos x="1905" y="1470"/>
              </a:cxn>
              <a:cxn ang="0">
                <a:pos x="1452" y="0"/>
              </a:cxn>
              <a:cxn ang="0">
                <a:pos x="396" y="0"/>
              </a:cxn>
              <a:cxn ang="0">
                <a:pos x="0" y="1470"/>
              </a:cxn>
            </a:cxnLst>
            <a:rect l="0" t="0" r="r" b="b"/>
            <a:pathLst>
              <a:path w="1905" h="1470">
                <a:moveTo>
                  <a:pt x="0" y="1470"/>
                </a:moveTo>
                <a:lnTo>
                  <a:pt x="1905" y="1470"/>
                </a:lnTo>
                <a:lnTo>
                  <a:pt x="1452" y="0"/>
                </a:lnTo>
                <a:lnTo>
                  <a:pt x="396" y="0"/>
                </a:lnTo>
                <a:lnTo>
                  <a:pt x="0" y="1470"/>
                </a:lnTo>
                <a:close/>
              </a:path>
            </a:pathLst>
          </a:custGeom>
          <a:solidFill>
            <a:srgbClr val="DDDDDD"/>
          </a:solidFill>
          <a:ln w="9525">
            <a:solidFill>
              <a:srgbClr val="000000"/>
            </a:solidFill>
            <a:prstDash val="solid"/>
            <a:round/>
            <a:headEnd/>
            <a:tailEnd/>
          </a:ln>
        </p:spPr>
        <p:txBody>
          <a:bodyPr/>
          <a:lstStyle/>
          <a:p>
            <a:endParaRPr lang="en-US">
              <a:latin typeface="+mj-lt"/>
            </a:endParaRPr>
          </a:p>
        </p:txBody>
      </p:sp>
      <p:sp>
        <p:nvSpPr>
          <p:cNvPr id="6" name="Line 5"/>
          <p:cNvSpPr>
            <a:spLocks noChangeShapeType="1"/>
          </p:cNvSpPr>
          <p:nvPr/>
        </p:nvSpPr>
        <p:spPr bwMode="auto">
          <a:xfrm flipH="1" flipV="1">
            <a:off x="1665288" y="4184650"/>
            <a:ext cx="288925" cy="3175"/>
          </a:xfrm>
          <a:prstGeom prst="line">
            <a:avLst/>
          </a:prstGeom>
          <a:noFill/>
          <a:ln w="50800">
            <a:solidFill>
              <a:srgbClr val="000000"/>
            </a:solidFill>
            <a:round/>
            <a:headEnd/>
            <a:tailEnd/>
          </a:ln>
          <a:effectLst/>
        </p:spPr>
        <p:txBody>
          <a:bodyPr wrap="none" anchor="ctr"/>
          <a:lstStyle/>
          <a:p>
            <a:endParaRPr lang="en-US">
              <a:latin typeface="+mj-lt"/>
            </a:endParaRPr>
          </a:p>
        </p:txBody>
      </p:sp>
      <p:sp>
        <p:nvSpPr>
          <p:cNvPr id="7" name="Line 6"/>
          <p:cNvSpPr>
            <a:spLocks noChangeShapeType="1"/>
          </p:cNvSpPr>
          <p:nvPr/>
        </p:nvSpPr>
        <p:spPr bwMode="auto">
          <a:xfrm>
            <a:off x="2665412" y="4186237"/>
            <a:ext cx="317500" cy="0"/>
          </a:xfrm>
          <a:prstGeom prst="line">
            <a:avLst/>
          </a:prstGeom>
          <a:noFill/>
          <a:ln w="50800">
            <a:solidFill>
              <a:srgbClr val="000000"/>
            </a:solidFill>
            <a:round/>
            <a:headEnd/>
            <a:tailEnd/>
          </a:ln>
          <a:effectLst/>
        </p:spPr>
        <p:txBody>
          <a:bodyPr wrap="none" anchor="ctr"/>
          <a:lstStyle/>
          <a:p>
            <a:endParaRPr lang="en-US">
              <a:latin typeface="+mj-lt"/>
            </a:endParaRPr>
          </a:p>
        </p:txBody>
      </p:sp>
      <p:sp>
        <p:nvSpPr>
          <p:cNvPr id="8" name="Line 7"/>
          <p:cNvSpPr>
            <a:spLocks noChangeShapeType="1"/>
          </p:cNvSpPr>
          <p:nvPr/>
        </p:nvSpPr>
        <p:spPr bwMode="auto">
          <a:xfrm>
            <a:off x="1876424" y="3194049"/>
            <a:ext cx="884238" cy="0"/>
          </a:xfrm>
          <a:prstGeom prst="line">
            <a:avLst/>
          </a:prstGeom>
          <a:noFill/>
          <a:ln w="76200">
            <a:solidFill>
              <a:srgbClr val="808080"/>
            </a:solidFill>
            <a:round/>
            <a:headEnd/>
            <a:tailEnd/>
          </a:ln>
          <a:effectLst/>
        </p:spPr>
        <p:txBody>
          <a:bodyPr wrap="none" anchor="ctr"/>
          <a:lstStyle/>
          <a:p>
            <a:endParaRPr lang="en-US">
              <a:latin typeface="+mj-lt"/>
            </a:endParaRPr>
          </a:p>
        </p:txBody>
      </p:sp>
      <p:sp>
        <p:nvSpPr>
          <p:cNvPr id="9" name="AutoShape 8"/>
          <p:cNvSpPr>
            <a:spLocks noChangeArrowheads="1"/>
          </p:cNvSpPr>
          <p:nvPr/>
        </p:nvSpPr>
        <p:spPr bwMode="auto">
          <a:xfrm>
            <a:off x="1458913" y="2446337"/>
            <a:ext cx="1692275" cy="4252912"/>
          </a:xfrm>
          <a:prstGeom prst="triangle">
            <a:avLst>
              <a:gd name="adj" fmla="val 50000"/>
            </a:avLst>
          </a:prstGeom>
          <a:solidFill>
            <a:srgbClr val="FFFF39"/>
          </a:solidFill>
          <a:ln w="19050">
            <a:solidFill>
              <a:schemeClr val="tx1"/>
            </a:solidFill>
            <a:miter lim="800000"/>
            <a:headEnd/>
            <a:tailEnd/>
          </a:ln>
          <a:effectLst/>
        </p:spPr>
        <p:txBody>
          <a:bodyPr wrap="none" anchor="ctr"/>
          <a:lstStyle/>
          <a:p>
            <a:endParaRPr lang="en-US">
              <a:latin typeface="+mj-lt"/>
            </a:endParaRPr>
          </a:p>
        </p:txBody>
      </p:sp>
      <p:sp>
        <p:nvSpPr>
          <p:cNvPr id="10" name="Line 9"/>
          <p:cNvSpPr>
            <a:spLocks noChangeShapeType="1"/>
          </p:cNvSpPr>
          <p:nvPr/>
        </p:nvSpPr>
        <p:spPr bwMode="auto">
          <a:xfrm>
            <a:off x="1866899" y="3494087"/>
            <a:ext cx="884238" cy="0"/>
          </a:xfrm>
          <a:prstGeom prst="line">
            <a:avLst/>
          </a:prstGeom>
          <a:noFill/>
          <a:ln w="76200">
            <a:solidFill>
              <a:schemeClr val="hlink"/>
            </a:solidFill>
            <a:round/>
            <a:headEnd/>
            <a:tailEnd/>
          </a:ln>
          <a:effectLst/>
        </p:spPr>
        <p:txBody>
          <a:bodyPr wrap="none" anchor="ctr"/>
          <a:lstStyle/>
          <a:p>
            <a:endParaRPr lang="en-US">
              <a:latin typeface="+mj-lt"/>
            </a:endParaRPr>
          </a:p>
        </p:txBody>
      </p:sp>
      <p:sp>
        <p:nvSpPr>
          <p:cNvPr id="11" name="Oval 10"/>
          <p:cNvSpPr>
            <a:spLocks noChangeArrowheads="1"/>
          </p:cNvSpPr>
          <p:nvPr/>
        </p:nvSpPr>
        <p:spPr bwMode="auto">
          <a:xfrm>
            <a:off x="2220913" y="2401888"/>
            <a:ext cx="161925" cy="168275"/>
          </a:xfrm>
          <a:prstGeom prst="ellipse">
            <a:avLst/>
          </a:prstGeom>
          <a:solidFill>
            <a:schemeClr val="hlink"/>
          </a:solidFill>
          <a:ln w="25400">
            <a:solidFill>
              <a:srgbClr val="000000"/>
            </a:solidFill>
            <a:round/>
            <a:headEnd/>
            <a:tailEnd/>
          </a:ln>
          <a:effectLst/>
        </p:spPr>
        <p:txBody>
          <a:bodyPr wrap="none" anchor="ctr"/>
          <a:lstStyle/>
          <a:p>
            <a:endParaRPr lang="en-US">
              <a:latin typeface="+mj-lt"/>
            </a:endParaRPr>
          </a:p>
        </p:txBody>
      </p:sp>
      <p:sp>
        <p:nvSpPr>
          <p:cNvPr id="12" name="Oval 11"/>
          <p:cNvSpPr>
            <a:spLocks noChangeArrowheads="1"/>
          </p:cNvSpPr>
          <p:nvPr/>
        </p:nvSpPr>
        <p:spPr bwMode="auto">
          <a:xfrm>
            <a:off x="588963" y="5302249"/>
            <a:ext cx="3432175" cy="922338"/>
          </a:xfrm>
          <a:prstGeom prst="ellipse">
            <a:avLst/>
          </a:prstGeom>
          <a:solidFill>
            <a:srgbClr val="808080"/>
          </a:solidFill>
          <a:ln w="9525">
            <a:solidFill>
              <a:schemeClr val="tx1"/>
            </a:solidFill>
            <a:miter lim="800000"/>
            <a:headEnd/>
            <a:tailEnd/>
          </a:ln>
          <a:effectLst/>
        </p:spPr>
        <p:txBody>
          <a:bodyPr wrap="none" anchor="ctr"/>
          <a:lstStyle/>
          <a:p>
            <a:endParaRPr lang="en-US">
              <a:latin typeface="+mj-lt"/>
            </a:endParaRPr>
          </a:p>
        </p:txBody>
      </p:sp>
      <p:sp>
        <p:nvSpPr>
          <p:cNvPr id="13" name="Rectangle 12" descr="Rayures verticales (blanc/noir)"/>
          <p:cNvSpPr>
            <a:spLocks noChangeArrowheads="1"/>
          </p:cNvSpPr>
          <p:nvPr/>
        </p:nvSpPr>
        <p:spPr bwMode="auto">
          <a:xfrm>
            <a:off x="682624" y="6242050"/>
            <a:ext cx="3244850" cy="155575"/>
          </a:xfrm>
          <a:prstGeom prst="rect">
            <a:avLst/>
          </a:prstGeom>
          <a:pattFill prst="ltVert">
            <a:fgClr>
              <a:srgbClr val="808080"/>
            </a:fgClr>
            <a:bgClr>
              <a:srgbClr val="FFFFFF"/>
            </a:bgClr>
          </a:pattFill>
          <a:ln w="25400">
            <a:solidFill>
              <a:schemeClr val="tx1"/>
            </a:solidFill>
            <a:miter lim="800000"/>
            <a:headEnd/>
            <a:tailEnd/>
          </a:ln>
          <a:effectLst/>
        </p:spPr>
        <p:txBody>
          <a:bodyPr wrap="none" anchor="ctr"/>
          <a:lstStyle/>
          <a:p>
            <a:endParaRPr lang="en-US">
              <a:latin typeface="+mj-lt"/>
            </a:endParaRPr>
          </a:p>
        </p:txBody>
      </p:sp>
      <p:sp>
        <p:nvSpPr>
          <p:cNvPr id="14" name="Rectangle 13"/>
          <p:cNvSpPr>
            <a:spLocks noChangeArrowheads="1"/>
          </p:cNvSpPr>
          <p:nvPr/>
        </p:nvSpPr>
        <p:spPr bwMode="auto">
          <a:xfrm>
            <a:off x="682624" y="6429375"/>
            <a:ext cx="3244850" cy="155575"/>
          </a:xfrm>
          <a:prstGeom prst="rect">
            <a:avLst/>
          </a:prstGeom>
          <a:solidFill>
            <a:schemeClr val="hlink"/>
          </a:solidFill>
          <a:ln w="25400">
            <a:solidFill>
              <a:schemeClr val="tx1"/>
            </a:solidFill>
            <a:miter lim="800000"/>
            <a:headEnd/>
            <a:tailEnd/>
          </a:ln>
          <a:effectLst/>
        </p:spPr>
        <p:txBody>
          <a:bodyPr wrap="none" anchor="ctr"/>
          <a:lstStyle/>
          <a:p>
            <a:endParaRPr lang="en-US">
              <a:latin typeface="+mj-lt"/>
            </a:endParaRPr>
          </a:p>
        </p:txBody>
      </p:sp>
      <p:sp>
        <p:nvSpPr>
          <p:cNvPr id="15" name="Rectangle 14"/>
          <p:cNvSpPr>
            <a:spLocks noChangeArrowheads="1"/>
          </p:cNvSpPr>
          <p:nvPr/>
        </p:nvSpPr>
        <p:spPr bwMode="auto">
          <a:xfrm>
            <a:off x="2000249" y="6623050"/>
            <a:ext cx="609600" cy="149225"/>
          </a:xfrm>
          <a:prstGeom prst="rect">
            <a:avLst/>
          </a:prstGeom>
          <a:solidFill>
            <a:schemeClr val="hlink"/>
          </a:solidFill>
          <a:ln w="25400">
            <a:solidFill>
              <a:schemeClr val="tx1"/>
            </a:solidFill>
            <a:miter lim="800000"/>
            <a:headEnd/>
            <a:tailEnd/>
          </a:ln>
          <a:effectLst/>
        </p:spPr>
        <p:txBody>
          <a:bodyPr wrap="none" anchor="ctr"/>
          <a:lstStyle/>
          <a:p>
            <a:endParaRPr lang="en-US">
              <a:latin typeface="+mj-lt"/>
            </a:endParaRPr>
          </a:p>
        </p:txBody>
      </p:sp>
      <p:sp>
        <p:nvSpPr>
          <p:cNvPr id="38" name="Rectangle 37"/>
          <p:cNvSpPr/>
          <p:nvPr/>
        </p:nvSpPr>
        <p:spPr>
          <a:xfrm>
            <a:off x="5832594" y="4134957"/>
            <a:ext cx="2567351" cy="27709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9" name="ZoneTexte 38"/>
          <p:cNvSpPr txBox="1"/>
          <p:nvPr/>
        </p:nvSpPr>
        <p:spPr>
          <a:xfrm>
            <a:off x="5779841" y="5982545"/>
            <a:ext cx="1441938" cy="646331"/>
          </a:xfrm>
          <a:prstGeom prst="rect">
            <a:avLst/>
          </a:prstGeom>
          <a:noFill/>
        </p:spPr>
        <p:txBody>
          <a:bodyPr wrap="square" rtlCol="0">
            <a:spAutoFit/>
          </a:bodyPr>
          <a:lstStyle/>
          <a:p>
            <a:pPr algn="ctr"/>
            <a:r>
              <a:rPr lang="fr-CH" dirty="0"/>
              <a:t>Use of anti-</a:t>
            </a:r>
            <a:r>
              <a:rPr lang="fr-CH" dirty="0" err="1"/>
              <a:t>scatter</a:t>
            </a:r>
            <a:r>
              <a:rPr lang="fr-CH" dirty="0"/>
              <a:t> </a:t>
            </a:r>
            <a:r>
              <a:rPr lang="fr-CH" dirty="0" err="1"/>
              <a:t>grid</a:t>
            </a:r>
            <a:endParaRPr lang="de-CH" dirty="0"/>
          </a:p>
        </p:txBody>
      </p:sp>
      <p:sp>
        <p:nvSpPr>
          <p:cNvPr id="40" name="ZoneTexte 39"/>
          <p:cNvSpPr txBox="1"/>
          <p:nvPr/>
        </p:nvSpPr>
        <p:spPr>
          <a:xfrm>
            <a:off x="7439726" y="5982545"/>
            <a:ext cx="654346" cy="369332"/>
          </a:xfrm>
          <a:prstGeom prst="rect">
            <a:avLst/>
          </a:prstGeom>
          <a:noFill/>
        </p:spPr>
        <p:txBody>
          <a:bodyPr wrap="none" rtlCol="0">
            <a:spAutoFit/>
          </a:bodyPr>
          <a:lstStyle/>
          <a:p>
            <a:pPr algn="ctr"/>
            <a:r>
              <a:rPr lang="fr-CH" dirty="0"/>
              <a:t>Dose</a:t>
            </a:r>
            <a:endParaRPr lang="de-CH" dirty="0"/>
          </a:p>
        </p:txBody>
      </p:sp>
      <p:sp>
        <p:nvSpPr>
          <p:cNvPr id="41" name="Flèche vers le bas 40"/>
          <p:cNvSpPr/>
          <p:nvPr/>
        </p:nvSpPr>
        <p:spPr>
          <a:xfrm rot="10800000">
            <a:off x="6096364" y="4325519"/>
            <a:ext cx="808892" cy="1657026"/>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2" name="Flèche vers le bas 41"/>
          <p:cNvSpPr/>
          <p:nvPr/>
        </p:nvSpPr>
        <p:spPr>
          <a:xfrm>
            <a:off x="7362453" y="4325519"/>
            <a:ext cx="808892" cy="1657026"/>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3" name="Rectangle 42"/>
          <p:cNvSpPr/>
          <p:nvPr/>
        </p:nvSpPr>
        <p:spPr>
          <a:xfrm>
            <a:off x="8705817" y="4134957"/>
            <a:ext cx="1223987" cy="277091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4" name="ZoneTexte 43"/>
          <p:cNvSpPr txBox="1"/>
          <p:nvPr/>
        </p:nvSpPr>
        <p:spPr>
          <a:xfrm>
            <a:off x="8867003" y="5982545"/>
            <a:ext cx="859531" cy="646331"/>
          </a:xfrm>
          <a:prstGeom prst="rect">
            <a:avLst/>
          </a:prstGeom>
          <a:noFill/>
        </p:spPr>
        <p:txBody>
          <a:bodyPr wrap="none" rtlCol="0">
            <a:spAutoFit/>
          </a:bodyPr>
          <a:lstStyle/>
          <a:p>
            <a:pPr algn="ctr"/>
            <a:r>
              <a:rPr lang="fr-CH" dirty="0"/>
              <a:t>Image </a:t>
            </a:r>
          </a:p>
          <a:p>
            <a:pPr algn="ctr"/>
            <a:r>
              <a:rPr lang="fr-CH" dirty="0" err="1"/>
              <a:t>Quality</a:t>
            </a:r>
            <a:endParaRPr lang="de-CH" dirty="0"/>
          </a:p>
        </p:txBody>
      </p:sp>
      <p:sp>
        <p:nvSpPr>
          <p:cNvPr id="45" name="Flèche vers le bas 44"/>
          <p:cNvSpPr/>
          <p:nvPr/>
        </p:nvSpPr>
        <p:spPr>
          <a:xfrm rot="10800000">
            <a:off x="8892312" y="4325519"/>
            <a:ext cx="808892" cy="1657026"/>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55725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p:bldP spid="41" grpId="0" animBg="1"/>
      <p:bldP spid="42" grpId="0" animBg="1"/>
      <p:bldP spid="43" grpId="0" animBg="1"/>
      <p:bldP spid="44" grpId="0"/>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02" name="Rectangle 2"/>
          <p:cNvSpPr>
            <a:spLocks noGrp="1" noChangeArrowheads="1"/>
          </p:cNvSpPr>
          <p:nvPr>
            <p:ph type="title"/>
          </p:nvPr>
        </p:nvSpPr>
        <p:spPr/>
        <p:txBody>
          <a:bodyPr/>
          <a:lstStyle/>
          <a:p>
            <a:r>
              <a:rPr lang="en-US" dirty="0"/>
              <a:t>Dosimetry : Entrance dose</a:t>
            </a:r>
          </a:p>
        </p:txBody>
      </p:sp>
      <p:sp>
        <p:nvSpPr>
          <p:cNvPr id="1433603" name="Rectangle 3"/>
          <p:cNvSpPr>
            <a:spLocks noGrp="1" noChangeArrowheads="1"/>
          </p:cNvSpPr>
          <p:nvPr>
            <p:ph idx="1"/>
          </p:nvPr>
        </p:nvSpPr>
        <p:spPr/>
        <p:txBody>
          <a:bodyPr/>
          <a:lstStyle/>
          <a:p>
            <a:pPr marL="0" indent="0">
              <a:buNone/>
            </a:pPr>
            <a:r>
              <a:rPr lang="en-US" b="1" dirty="0">
                <a:solidFill>
                  <a:schemeClr val="tx2">
                    <a:lumMod val="60000"/>
                    <a:lumOff val="40000"/>
                  </a:schemeClr>
                </a:solidFill>
                <a:latin typeface="+mn-lt"/>
              </a:rPr>
              <a:t>Entrance dose</a:t>
            </a:r>
          </a:p>
          <a:p>
            <a:pPr marL="0" indent="0">
              <a:buNone/>
            </a:pPr>
            <a:r>
              <a:rPr lang="en-US" dirty="0"/>
              <a:t>Represents deterministic effects </a:t>
            </a:r>
          </a:p>
        </p:txBody>
      </p:sp>
      <p:graphicFrame>
        <p:nvGraphicFramePr>
          <p:cNvPr id="1433604" name="Object 4"/>
          <p:cNvGraphicFramePr>
            <a:graphicFrameLocks noChangeAspect="1"/>
          </p:cNvGraphicFramePr>
          <p:nvPr/>
        </p:nvGraphicFramePr>
        <p:xfrm>
          <a:off x="767408" y="4293096"/>
          <a:ext cx="9834611" cy="1108850"/>
        </p:xfrm>
        <a:graphic>
          <a:graphicData uri="http://schemas.openxmlformats.org/presentationml/2006/ole">
            <mc:AlternateContent xmlns:mc="http://schemas.openxmlformats.org/markup-compatibility/2006">
              <mc:Choice xmlns:v="urn:schemas-microsoft-com:vml" Requires="v">
                <p:oleObj name="Equation" r:id="rId3" imgW="8724600" imgH="977760" progId="Equation.DSMT4">
                  <p:embed/>
                </p:oleObj>
              </mc:Choice>
              <mc:Fallback>
                <p:oleObj name="Equation" r:id="rId3" imgW="8724600" imgH="977760" progId="Equation.DSMT4">
                  <p:embed/>
                  <p:pic>
                    <p:nvPicPr>
                      <p:cNvPr id="143360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408" y="4293096"/>
                        <a:ext cx="9834611" cy="1108850"/>
                      </a:xfrm>
                      <a:prstGeom prst="rect">
                        <a:avLst/>
                      </a:prstGeom>
                      <a:noFill/>
                    </p:spPr>
                  </p:pic>
                </p:oleObj>
              </mc:Fallback>
            </mc:AlternateContent>
          </a:graphicData>
        </a:graphic>
      </p:graphicFrame>
      <p:graphicFrame>
        <p:nvGraphicFramePr>
          <p:cNvPr id="1433613" name="Object 13"/>
          <p:cNvGraphicFramePr>
            <a:graphicFrameLocks noChangeAspect="1"/>
          </p:cNvGraphicFramePr>
          <p:nvPr/>
        </p:nvGraphicFramePr>
        <p:xfrm>
          <a:off x="7896200" y="1412776"/>
          <a:ext cx="3362231" cy="2708912"/>
        </p:xfrm>
        <a:graphic>
          <a:graphicData uri="http://schemas.openxmlformats.org/presentationml/2006/ole">
            <mc:AlternateContent xmlns:mc="http://schemas.openxmlformats.org/markup-compatibility/2006">
              <mc:Choice xmlns:v="urn:schemas-microsoft-com:vml" Requires="v">
                <p:oleObj name="Visio" r:id="rId5" imgW="4398466" imgH="3517523" progId="Visio.Drawing.11">
                  <p:embed/>
                </p:oleObj>
              </mc:Choice>
              <mc:Fallback>
                <p:oleObj name="Visio" r:id="rId5" imgW="4398466" imgH="3517523" progId="Visio.Drawing.11">
                  <p:embed/>
                  <p:pic>
                    <p:nvPicPr>
                      <p:cNvPr id="1433613" name="Object 13"/>
                      <p:cNvPicPr>
                        <a:picLocks noChangeAspect="1" noChangeArrowheads="1"/>
                      </p:cNvPicPr>
                      <p:nvPr/>
                    </p:nvPicPr>
                    <p:blipFill>
                      <a:blip r:embed="rId6">
                        <a:extLst>
                          <a:ext uri="{28A0092B-C50C-407E-A947-70E740481C1C}">
                            <a14:useLocalDpi xmlns:a14="http://schemas.microsoft.com/office/drawing/2010/main" val="0"/>
                          </a:ext>
                        </a:extLst>
                      </a:blip>
                      <a:srcRect l="18797" r="19048" b="37323"/>
                      <a:stretch>
                        <a:fillRect/>
                      </a:stretch>
                    </p:blipFill>
                    <p:spPr bwMode="auto">
                      <a:xfrm>
                        <a:off x="7896200" y="1412776"/>
                        <a:ext cx="3362231" cy="2708912"/>
                      </a:xfrm>
                      <a:prstGeom prst="rect">
                        <a:avLst/>
                      </a:prstGeom>
                      <a:noFill/>
                    </p:spPr>
                  </p:pic>
                </p:oleObj>
              </mc:Fallback>
            </mc:AlternateContent>
          </a:graphicData>
        </a:graphic>
      </p:graphicFrame>
      <p:sp>
        <p:nvSpPr>
          <p:cNvPr id="13" name="Rectangle 12"/>
          <p:cNvSpPr/>
          <p:nvPr/>
        </p:nvSpPr>
        <p:spPr>
          <a:xfrm>
            <a:off x="623392" y="4293096"/>
            <a:ext cx="10515600" cy="1252877"/>
          </a:xfrm>
          <a:prstGeom prst="rect">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Rectangle 1"/>
          <p:cNvSpPr/>
          <p:nvPr/>
        </p:nvSpPr>
        <p:spPr>
          <a:xfrm>
            <a:off x="1487488" y="5661248"/>
            <a:ext cx="6096000" cy="923330"/>
          </a:xfrm>
          <a:prstGeom prst="rect">
            <a:avLst/>
          </a:prstGeom>
        </p:spPr>
        <p:txBody>
          <a:bodyPr>
            <a:spAutoFit/>
          </a:bodyPr>
          <a:lstStyle/>
          <a:p>
            <a:r>
              <a:rPr lang="en-US" dirty="0"/>
              <a:t>C = 0.1</a:t>
            </a:r>
          </a:p>
          <a:p>
            <a:r>
              <a:rPr lang="en-US" dirty="0"/>
              <a:t>BSF = 1.35 (backscatter factor)</a:t>
            </a:r>
          </a:p>
          <a:p>
            <a:r>
              <a:rPr lang="en-US" dirty="0"/>
              <a:t>F</a:t>
            </a:r>
            <a:r>
              <a:rPr lang="en-US" baseline="-25000" dirty="0"/>
              <a:t>KD</a:t>
            </a:r>
            <a:r>
              <a:rPr lang="en-US" dirty="0"/>
              <a:t> = 1 (</a:t>
            </a:r>
            <a:r>
              <a:rPr lang="en-US" dirty="0" err="1"/>
              <a:t>Kerma</a:t>
            </a:r>
            <a:r>
              <a:rPr lang="en-US" dirty="0"/>
              <a:t>-dose conversion factor) </a:t>
            </a:r>
          </a:p>
        </p:txBody>
      </p:sp>
    </p:spTree>
    <p:custDataLst>
      <p:tags r:id="rId1"/>
    </p:custDataLst>
    <p:extLst>
      <p:ext uri="{BB962C8B-B14F-4D97-AF65-F5344CB8AC3E}">
        <p14:creationId xmlns:p14="http://schemas.microsoft.com/office/powerpoint/2010/main" val="1498935107"/>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Chain of image formation</a:t>
            </a:r>
            <a:endParaRPr lang="de-CH" dirty="0"/>
          </a:p>
        </p:txBody>
      </p:sp>
      <p:sp>
        <p:nvSpPr>
          <p:cNvPr id="3" name="Espace réservé du contenu 2"/>
          <p:cNvSpPr>
            <a:spLocks noGrp="1"/>
          </p:cNvSpPr>
          <p:nvPr>
            <p:ph idx="1"/>
          </p:nvPr>
        </p:nvSpPr>
        <p:spPr>
          <a:xfrm>
            <a:off x="5705474" y="1825625"/>
            <a:ext cx="5648325" cy="4351338"/>
          </a:xfrm>
        </p:spPr>
        <p:txBody>
          <a:bodyPr/>
          <a:lstStyle/>
          <a:p>
            <a:r>
              <a:rPr lang="fr-CH" dirty="0"/>
              <a:t>X-ray tube + Filtration</a:t>
            </a:r>
          </a:p>
          <a:p>
            <a:r>
              <a:rPr lang="fr-CH" dirty="0"/>
              <a:t>Field of </a:t>
            </a:r>
            <a:r>
              <a:rPr lang="fr-CH" dirty="0" err="1"/>
              <a:t>View</a:t>
            </a:r>
            <a:endParaRPr lang="fr-CH" dirty="0"/>
          </a:p>
          <a:p>
            <a:r>
              <a:rPr lang="fr-CH" dirty="0"/>
              <a:t>Detector + anti-</a:t>
            </a:r>
            <a:r>
              <a:rPr lang="fr-CH" dirty="0" err="1"/>
              <a:t>scatter</a:t>
            </a:r>
            <a:r>
              <a:rPr lang="fr-CH" dirty="0"/>
              <a:t> </a:t>
            </a:r>
            <a:r>
              <a:rPr lang="fr-CH" dirty="0" err="1"/>
              <a:t>grid</a:t>
            </a:r>
            <a:endParaRPr lang="fr-CH" dirty="0"/>
          </a:p>
          <a:p>
            <a:r>
              <a:rPr lang="fr-CH" b="1" dirty="0"/>
              <a:t>Pixel size</a:t>
            </a:r>
          </a:p>
          <a:p>
            <a:endParaRPr lang="de-CH" dirty="0"/>
          </a:p>
        </p:txBody>
      </p:sp>
      <p:sp>
        <p:nvSpPr>
          <p:cNvPr id="4" name="Rectangle 3"/>
          <p:cNvSpPr>
            <a:spLocks noChangeArrowheads="1"/>
          </p:cNvSpPr>
          <p:nvPr/>
        </p:nvSpPr>
        <p:spPr bwMode="auto">
          <a:xfrm>
            <a:off x="838200" y="1825625"/>
            <a:ext cx="3046413" cy="1357313"/>
          </a:xfrm>
          <a:prstGeom prst="rect">
            <a:avLst/>
          </a:prstGeom>
          <a:solidFill>
            <a:srgbClr val="C0C0C0"/>
          </a:solidFill>
          <a:ln w="9525">
            <a:solidFill>
              <a:srgbClr val="000000"/>
            </a:solidFill>
            <a:miter lim="800000"/>
            <a:headEnd/>
            <a:tailEnd/>
          </a:ln>
        </p:spPr>
        <p:txBody>
          <a:bodyPr/>
          <a:lstStyle/>
          <a:p>
            <a:endParaRPr lang="en-US">
              <a:latin typeface="+mj-lt"/>
            </a:endParaRPr>
          </a:p>
        </p:txBody>
      </p:sp>
      <p:sp>
        <p:nvSpPr>
          <p:cNvPr id="5" name="Freeform 4"/>
          <p:cNvSpPr>
            <a:spLocks/>
          </p:cNvSpPr>
          <p:nvPr/>
        </p:nvSpPr>
        <p:spPr bwMode="auto">
          <a:xfrm>
            <a:off x="1563688" y="3184524"/>
            <a:ext cx="1512887" cy="1168400"/>
          </a:xfrm>
          <a:custGeom>
            <a:avLst/>
            <a:gdLst/>
            <a:ahLst/>
            <a:cxnLst>
              <a:cxn ang="0">
                <a:pos x="0" y="1470"/>
              </a:cxn>
              <a:cxn ang="0">
                <a:pos x="1905" y="1470"/>
              </a:cxn>
              <a:cxn ang="0">
                <a:pos x="1452" y="0"/>
              </a:cxn>
              <a:cxn ang="0">
                <a:pos x="396" y="0"/>
              </a:cxn>
              <a:cxn ang="0">
                <a:pos x="0" y="1470"/>
              </a:cxn>
            </a:cxnLst>
            <a:rect l="0" t="0" r="r" b="b"/>
            <a:pathLst>
              <a:path w="1905" h="1470">
                <a:moveTo>
                  <a:pt x="0" y="1470"/>
                </a:moveTo>
                <a:lnTo>
                  <a:pt x="1905" y="1470"/>
                </a:lnTo>
                <a:lnTo>
                  <a:pt x="1452" y="0"/>
                </a:lnTo>
                <a:lnTo>
                  <a:pt x="396" y="0"/>
                </a:lnTo>
                <a:lnTo>
                  <a:pt x="0" y="1470"/>
                </a:lnTo>
                <a:close/>
              </a:path>
            </a:pathLst>
          </a:custGeom>
          <a:solidFill>
            <a:srgbClr val="DDDDDD"/>
          </a:solidFill>
          <a:ln w="9525">
            <a:solidFill>
              <a:srgbClr val="000000"/>
            </a:solidFill>
            <a:prstDash val="solid"/>
            <a:round/>
            <a:headEnd/>
            <a:tailEnd/>
          </a:ln>
        </p:spPr>
        <p:txBody>
          <a:bodyPr/>
          <a:lstStyle/>
          <a:p>
            <a:endParaRPr lang="en-US">
              <a:latin typeface="+mj-lt"/>
            </a:endParaRPr>
          </a:p>
        </p:txBody>
      </p:sp>
      <p:sp>
        <p:nvSpPr>
          <p:cNvPr id="6" name="Line 5"/>
          <p:cNvSpPr>
            <a:spLocks noChangeShapeType="1"/>
          </p:cNvSpPr>
          <p:nvPr/>
        </p:nvSpPr>
        <p:spPr bwMode="auto">
          <a:xfrm flipH="1" flipV="1">
            <a:off x="1665288" y="4184650"/>
            <a:ext cx="288925" cy="3175"/>
          </a:xfrm>
          <a:prstGeom prst="line">
            <a:avLst/>
          </a:prstGeom>
          <a:noFill/>
          <a:ln w="50800">
            <a:solidFill>
              <a:srgbClr val="000000"/>
            </a:solidFill>
            <a:round/>
            <a:headEnd/>
            <a:tailEnd/>
          </a:ln>
          <a:effectLst/>
        </p:spPr>
        <p:txBody>
          <a:bodyPr wrap="none" anchor="ctr"/>
          <a:lstStyle/>
          <a:p>
            <a:endParaRPr lang="en-US">
              <a:latin typeface="+mj-lt"/>
            </a:endParaRPr>
          </a:p>
        </p:txBody>
      </p:sp>
      <p:sp>
        <p:nvSpPr>
          <p:cNvPr id="7" name="Line 6"/>
          <p:cNvSpPr>
            <a:spLocks noChangeShapeType="1"/>
          </p:cNvSpPr>
          <p:nvPr/>
        </p:nvSpPr>
        <p:spPr bwMode="auto">
          <a:xfrm>
            <a:off x="2665412" y="4186237"/>
            <a:ext cx="317500" cy="0"/>
          </a:xfrm>
          <a:prstGeom prst="line">
            <a:avLst/>
          </a:prstGeom>
          <a:noFill/>
          <a:ln w="50800">
            <a:solidFill>
              <a:srgbClr val="000000"/>
            </a:solidFill>
            <a:round/>
            <a:headEnd/>
            <a:tailEnd/>
          </a:ln>
          <a:effectLst/>
        </p:spPr>
        <p:txBody>
          <a:bodyPr wrap="none" anchor="ctr"/>
          <a:lstStyle/>
          <a:p>
            <a:endParaRPr lang="en-US">
              <a:latin typeface="+mj-lt"/>
            </a:endParaRPr>
          </a:p>
        </p:txBody>
      </p:sp>
      <p:sp>
        <p:nvSpPr>
          <p:cNvPr id="8" name="Line 7"/>
          <p:cNvSpPr>
            <a:spLocks noChangeShapeType="1"/>
          </p:cNvSpPr>
          <p:nvPr/>
        </p:nvSpPr>
        <p:spPr bwMode="auto">
          <a:xfrm>
            <a:off x="1876424" y="3194049"/>
            <a:ext cx="884238" cy="0"/>
          </a:xfrm>
          <a:prstGeom prst="line">
            <a:avLst/>
          </a:prstGeom>
          <a:noFill/>
          <a:ln w="76200">
            <a:solidFill>
              <a:srgbClr val="808080"/>
            </a:solidFill>
            <a:round/>
            <a:headEnd/>
            <a:tailEnd/>
          </a:ln>
          <a:effectLst/>
        </p:spPr>
        <p:txBody>
          <a:bodyPr wrap="none" anchor="ctr"/>
          <a:lstStyle/>
          <a:p>
            <a:endParaRPr lang="en-US">
              <a:latin typeface="+mj-lt"/>
            </a:endParaRPr>
          </a:p>
        </p:txBody>
      </p:sp>
      <p:sp>
        <p:nvSpPr>
          <p:cNvPr id="9" name="AutoShape 8"/>
          <p:cNvSpPr>
            <a:spLocks noChangeArrowheads="1"/>
          </p:cNvSpPr>
          <p:nvPr/>
        </p:nvSpPr>
        <p:spPr bwMode="auto">
          <a:xfrm>
            <a:off x="1458913" y="2446337"/>
            <a:ext cx="1692275" cy="4252912"/>
          </a:xfrm>
          <a:prstGeom prst="triangle">
            <a:avLst>
              <a:gd name="adj" fmla="val 50000"/>
            </a:avLst>
          </a:prstGeom>
          <a:solidFill>
            <a:srgbClr val="FFFF39"/>
          </a:solidFill>
          <a:ln w="19050">
            <a:solidFill>
              <a:schemeClr val="tx1"/>
            </a:solidFill>
            <a:miter lim="800000"/>
            <a:headEnd/>
            <a:tailEnd/>
          </a:ln>
          <a:effectLst/>
        </p:spPr>
        <p:txBody>
          <a:bodyPr wrap="none" anchor="ctr"/>
          <a:lstStyle/>
          <a:p>
            <a:endParaRPr lang="en-US">
              <a:latin typeface="+mj-lt"/>
            </a:endParaRPr>
          </a:p>
        </p:txBody>
      </p:sp>
      <p:sp>
        <p:nvSpPr>
          <p:cNvPr id="10" name="Line 9"/>
          <p:cNvSpPr>
            <a:spLocks noChangeShapeType="1"/>
          </p:cNvSpPr>
          <p:nvPr/>
        </p:nvSpPr>
        <p:spPr bwMode="auto">
          <a:xfrm>
            <a:off x="1866899" y="3494087"/>
            <a:ext cx="884238" cy="0"/>
          </a:xfrm>
          <a:prstGeom prst="line">
            <a:avLst/>
          </a:prstGeom>
          <a:noFill/>
          <a:ln w="76200">
            <a:solidFill>
              <a:schemeClr val="hlink"/>
            </a:solidFill>
            <a:round/>
            <a:headEnd/>
            <a:tailEnd/>
          </a:ln>
          <a:effectLst/>
        </p:spPr>
        <p:txBody>
          <a:bodyPr wrap="none" anchor="ctr"/>
          <a:lstStyle/>
          <a:p>
            <a:endParaRPr lang="en-US">
              <a:latin typeface="+mj-lt"/>
            </a:endParaRPr>
          </a:p>
        </p:txBody>
      </p:sp>
      <p:sp>
        <p:nvSpPr>
          <p:cNvPr id="11" name="Oval 10"/>
          <p:cNvSpPr>
            <a:spLocks noChangeArrowheads="1"/>
          </p:cNvSpPr>
          <p:nvPr/>
        </p:nvSpPr>
        <p:spPr bwMode="auto">
          <a:xfrm>
            <a:off x="2220913" y="2401888"/>
            <a:ext cx="161925" cy="168275"/>
          </a:xfrm>
          <a:prstGeom prst="ellipse">
            <a:avLst/>
          </a:prstGeom>
          <a:solidFill>
            <a:schemeClr val="hlink"/>
          </a:solidFill>
          <a:ln w="25400">
            <a:solidFill>
              <a:srgbClr val="000000"/>
            </a:solidFill>
            <a:round/>
            <a:headEnd/>
            <a:tailEnd/>
          </a:ln>
          <a:effectLst/>
        </p:spPr>
        <p:txBody>
          <a:bodyPr wrap="none" anchor="ctr"/>
          <a:lstStyle/>
          <a:p>
            <a:endParaRPr lang="en-US">
              <a:latin typeface="+mj-lt"/>
            </a:endParaRPr>
          </a:p>
        </p:txBody>
      </p:sp>
      <p:sp>
        <p:nvSpPr>
          <p:cNvPr id="12" name="Oval 11"/>
          <p:cNvSpPr>
            <a:spLocks noChangeArrowheads="1"/>
          </p:cNvSpPr>
          <p:nvPr/>
        </p:nvSpPr>
        <p:spPr bwMode="auto">
          <a:xfrm>
            <a:off x="588963" y="5302249"/>
            <a:ext cx="3432175" cy="922338"/>
          </a:xfrm>
          <a:prstGeom prst="ellipse">
            <a:avLst/>
          </a:prstGeom>
          <a:solidFill>
            <a:srgbClr val="808080"/>
          </a:solidFill>
          <a:ln w="9525">
            <a:solidFill>
              <a:schemeClr val="tx1"/>
            </a:solidFill>
            <a:miter lim="800000"/>
            <a:headEnd/>
            <a:tailEnd/>
          </a:ln>
          <a:effectLst/>
        </p:spPr>
        <p:txBody>
          <a:bodyPr wrap="none" anchor="ctr"/>
          <a:lstStyle/>
          <a:p>
            <a:endParaRPr lang="en-US">
              <a:latin typeface="+mj-lt"/>
            </a:endParaRPr>
          </a:p>
        </p:txBody>
      </p:sp>
      <p:sp>
        <p:nvSpPr>
          <p:cNvPr id="13" name="Rectangle 12" descr="Rayures verticales (blanc/noir)"/>
          <p:cNvSpPr>
            <a:spLocks noChangeArrowheads="1"/>
          </p:cNvSpPr>
          <p:nvPr/>
        </p:nvSpPr>
        <p:spPr bwMode="auto">
          <a:xfrm>
            <a:off x="682624" y="6242050"/>
            <a:ext cx="3244850" cy="155575"/>
          </a:xfrm>
          <a:prstGeom prst="rect">
            <a:avLst/>
          </a:prstGeom>
          <a:pattFill prst="ltVert">
            <a:fgClr>
              <a:srgbClr val="808080"/>
            </a:fgClr>
            <a:bgClr>
              <a:srgbClr val="FFFFFF"/>
            </a:bgClr>
          </a:pattFill>
          <a:ln w="25400">
            <a:solidFill>
              <a:schemeClr val="tx1"/>
            </a:solidFill>
            <a:miter lim="800000"/>
            <a:headEnd/>
            <a:tailEnd/>
          </a:ln>
          <a:effectLst/>
        </p:spPr>
        <p:txBody>
          <a:bodyPr wrap="none" anchor="ctr"/>
          <a:lstStyle/>
          <a:p>
            <a:endParaRPr lang="en-US">
              <a:latin typeface="+mj-lt"/>
            </a:endParaRPr>
          </a:p>
        </p:txBody>
      </p:sp>
      <p:sp>
        <p:nvSpPr>
          <p:cNvPr id="14" name="Rectangle 13"/>
          <p:cNvSpPr>
            <a:spLocks noChangeArrowheads="1"/>
          </p:cNvSpPr>
          <p:nvPr/>
        </p:nvSpPr>
        <p:spPr bwMode="auto">
          <a:xfrm>
            <a:off x="682624" y="6429375"/>
            <a:ext cx="3244850" cy="155575"/>
          </a:xfrm>
          <a:prstGeom prst="rect">
            <a:avLst/>
          </a:prstGeom>
          <a:solidFill>
            <a:schemeClr val="hlink"/>
          </a:solidFill>
          <a:ln w="25400">
            <a:solidFill>
              <a:schemeClr val="tx1"/>
            </a:solidFill>
            <a:miter lim="800000"/>
            <a:headEnd/>
            <a:tailEnd/>
          </a:ln>
          <a:effectLst/>
        </p:spPr>
        <p:txBody>
          <a:bodyPr wrap="none" anchor="ctr"/>
          <a:lstStyle/>
          <a:p>
            <a:endParaRPr lang="en-US">
              <a:latin typeface="+mj-lt"/>
            </a:endParaRPr>
          </a:p>
        </p:txBody>
      </p:sp>
      <p:sp>
        <p:nvSpPr>
          <p:cNvPr id="15" name="Rectangle 14"/>
          <p:cNvSpPr>
            <a:spLocks noChangeArrowheads="1"/>
          </p:cNvSpPr>
          <p:nvPr/>
        </p:nvSpPr>
        <p:spPr bwMode="auto">
          <a:xfrm>
            <a:off x="2000249" y="6623050"/>
            <a:ext cx="609600" cy="149225"/>
          </a:xfrm>
          <a:prstGeom prst="rect">
            <a:avLst/>
          </a:prstGeom>
          <a:solidFill>
            <a:schemeClr val="hlink"/>
          </a:solidFill>
          <a:ln w="25400">
            <a:solidFill>
              <a:schemeClr val="tx1"/>
            </a:solidFill>
            <a:miter lim="800000"/>
            <a:headEnd/>
            <a:tailEnd/>
          </a:ln>
          <a:effectLst/>
        </p:spPr>
        <p:txBody>
          <a:bodyPr wrap="none" anchor="ctr"/>
          <a:lstStyle/>
          <a:p>
            <a:endParaRPr lang="en-US">
              <a:latin typeface="+mj-lt"/>
            </a:endParaRPr>
          </a:p>
        </p:txBody>
      </p:sp>
      <p:sp>
        <p:nvSpPr>
          <p:cNvPr id="24" name="Rectangle 23"/>
          <p:cNvSpPr/>
          <p:nvPr/>
        </p:nvSpPr>
        <p:spPr>
          <a:xfrm>
            <a:off x="5781307" y="4087082"/>
            <a:ext cx="2129593" cy="27709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 name="ZoneTexte 24"/>
          <p:cNvSpPr txBox="1"/>
          <p:nvPr/>
        </p:nvSpPr>
        <p:spPr>
          <a:xfrm>
            <a:off x="5623885" y="5934670"/>
            <a:ext cx="1441938" cy="369332"/>
          </a:xfrm>
          <a:prstGeom prst="rect">
            <a:avLst/>
          </a:prstGeom>
          <a:noFill/>
        </p:spPr>
        <p:txBody>
          <a:bodyPr wrap="square" rtlCol="0">
            <a:spAutoFit/>
          </a:bodyPr>
          <a:lstStyle/>
          <a:p>
            <a:pPr algn="ctr"/>
            <a:r>
              <a:rPr lang="fr-CH" dirty="0"/>
              <a:t>Pixel Size</a:t>
            </a:r>
            <a:endParaRPr lang="de-CH" dirty="0"/>
          </a:p>
        </p:txBody>
      </p:sp>
      <p:sp>
        <p:nvSpPr>
          <p:cNvPr id="26" name="ZoneTexte 25"/>
          <p:cNvSpPr txBox="1"/>
          <p:nvPr/>
        </p:nvSpPr>
        <p:spPr>
          <a:xfrm>
            <a:off x="6864137" y="5911197"/>
            <a:ext cx="654346" cy="369332"/>
          </a:xfrm>
          <a:prstGeom prst="rect">
            <a:avLst/>
          </a:prstGeom>
          <a:noFill/>
        </p:spPr>
        <p:txBody>
          <a:bodyPr wrap="none" rtlCol="0">
            <a:spAutoFit/>
          </a:bodyPr>
          <a:lstStyle/>
          <a:p>
            <a:pPr algn="ctr"/>
            <a:r>
              <a:rPr lang="fr-CH" dirty="0"/>
              <a:t>Dose</a:t>
            </a:r>
            <a:endParaRPr lang="de-CH" dirty="0"/>
          </a:p>
        </p:txBody>
      </p:sp>
      <p:sp>
        <p:nvSpPr>
          <p:cNvPr id="27" name="Flèche vers le bas 26"/>
          <p:cNvSpPr/>
          <p:nvPr/>
        </p:nvSpPr>
        <p:spPr>
          <a:xfrm rot="10800000">
            <a:off x="5940408" y="4277644"/>
            <a:ext cx="808892" cy="1657026"/>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 name="Rectangle 27"/>
          <p:cNvSpPr/>
          <p:nvPr/>
        </p:nvSpPr>
        <p:spPr>
          <a:xfrm>
            <a:off x="8098188" y="4087082"/>
            <a:ext cx="1780330" cy="277091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9" name="ZoneTexte 28"/>
          <p:cNvSpPr txBox="1"/>
          <p:nvPr/>
        </p:nvSpPr>
        <p:spPr>
          <a:xfrm>
            <a:off x="8045718" y="5934669"/>
            <a:ext cx="1137043" cy="646331"/>
          </a:xfrm>
          <a:prstGeom prst="rect">
            <a:avLst/>
          </a:prstGeom>
          <a:noFill/>
        </p:spPr>
        <p:txBody>
          <a:bodyPr wrap="none" rtlCol="0">
            <a:spAutoFit/>
          </a:bodyPr>
          <a:lstStyle/>
          <a:p>
            <a:pPr algn="ctr"/>
            <a:r>
              <a:rPr lang="fr-CH" dirty="0"/>
              <a:t>Spatial </a:t>
            </a:r>
          </a:p>
          <a:p>
            <a:pPr algn="ctr"/>
            <a:r>
              <a:rPr lang="fr-CH" dirty="0" err="1"/>
              <a:t>resolution</a:t>
            </a:r>
            <a:endParaRPr lang="fr-CH" dirty="0"/>
          </a:p>
        </p:txBody>
      </p:sp>
      <p:sp>
        <p:nvSpPr>
          <p:cNvPr id="30" name="Flèche vers le bas 29"/>
          <p:cNvSpPr/>
          <p:nvPr/>
        </p:nvSpPr>
        <p:spPr>
          <a:xfrm>
            <a:off x="8153947" y="4277644"/>
            <a:ext cx="808892" cy="1657026"/>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1" name="Flèche vers le bas 30"/>
          <p:cNvSpPr/>
          <p:nvPr/>
        </p:nvSpPr>
        <p:spPr>
          <a:xfrm>
            <a:off x="6744268" y="4303856"/>
            <a:ext cx="808892" cy="1657026"/>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2" name="Flèche vers le bas 31"/>
          <p:cNvSpPr/>
          <p:nvPr/>
        </p:nvSpPr>
        <p:spPr>
          <a:xfrm>
            <a:off x="8999769" y="4277644"/>
            <a:ext cx="808892" cy="1657026"/>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3" name="ZoneTexte 32"/>
          <p:cNvSpPr txBox="1"/>
          <p:nvPr/>
        </p:nvSpPr>
        <p:spPr>
          <a:xfrm>
            <a:off x="9035148" y="5938584"/>
            <a:ext cx="713657" cy="369332"/>
          </a:xfrm>
          <a:prstGeom prst="rect">
            <a:avLst/>
          </a:prstGeom>
          <a:noFill/>
        </p:spPr>
        <p:txBody>
          <a:bodyPr wrap="none" rtlCol="0">
            <a:spAutoFit/>
          </a:bodyPr>
          <a:lstStyle/>
          <a:p>
            <a:pPr algn="ctr"/>
            <a:r>
              <a:rPr lang="fr-CH" dirty="0"/>
              <a:t>Noise</a:t>
            </a:r>
          </a:p>
        </p:txBody>
      </p:sp>
    </p:spTree>
    <p:extLst>
      <p:ext uri="{BB962C8B-B14F-4D97-AF65-F5344CB8AC3E}">
        <p14:creationId xmlns:p14="http://schemas.microsoft.com/office/powerpoint/2010/main" val="429174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7" grpId="0" animBg="1"/>
      <p:bldP spid="28" grpId="0" animBg="1"/>
      <p:bldP spid="29" grpId="0"/>
      <p:bldP spid="30" grpId="0" animBg="1"/>
      <p:bldP spid="31" grpId="0" animBg="1"/>
      <p:bldP spid="32" grpId="0" animBg="1"/>
      <p:bldP spid="3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b="1" dirty="0">
                <a:solidFill>
                  <a:srgbClr val="0070C0"/>
                </a:solidFill>
              </a:rPr>
              <a:t>Mammography</a:t>
            </a:r>
            <a:endParaRPr lang="en-US" b="1" dirty="0">
              <a:solidFill>
                <a:srgbClr val="0070C0"/>
              </a:solidFill>
            </a:endParaRPr>
          </a:p>
        </p:txBody>
      </p:sp>
    </p:spTree>
    <p:extLst>
      <p:ext uri="{BB962C8B-B14F-4D97-AF65-F5344CB8AC3E}">
        <p14:creationId xmlns:p14="http://schemas.microsoft.com/office/powerpoint/2010/main" val="31450936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Principaux composants d&amp;#39;un mammographe. | Download Scientific Diagram"/>
          <p:cNvPicPr>
            <a:picLocks noChangeAspect="1" noChangeArrowheads="1"/>
          </p:cNvPicPr>
          <p:nvPr/>
        </p:nvPicPr>
        <p:blipFill rotWithShape="1">
          <a:blip r:embed="rId2">
            <a:extLst>
              <a:ext uri="{28A0092B-C50C-407E-A947-70E740481C1C}">
                <a14:useLocalDpi xmlns:a14="http://schemas.microsoft.com/office/drawing/2010/main" val="0"/>
              </a:ext>
            </a:extLst>
          </a:blip>
          <a:srcRect r="3056"/>
          <a:stretch/>
        </p:blipFill>
        <p:spPr bwMode="auto">
          <a:xfrm>
            <a:off x="479376" y="116632"/>
            <a:ext cx="7848872" cy="6267451"/>
          </a:xfrm>
          <a:prstGeom prst="rect">
            <a:avLst/>
          </a:prstGeom>
          <a:noFill/>
          <a:extLst>
            <a:ext uri="{909E8E84-426E-40DD-AFC4-6F175D3DCCD1}">
              <a14:hiddenFill xmlns:a14="http://schemas.microsoft.com/office/drawing/2010/main">
                <a:solidFill>
                  <a:srgbClr val="FFFFFF"/>
                </a:solidFill>
              </a14:hiddenFill>
            </a:ext>
          </a:extLst>
        </p:spPr>
      </p:pic>
      <p:pic>
        <p:nvPicPr>
          <p:cNvPr id="71684" name="Picture 4" descr="Mammographe analogique - Giotto Analog - I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402" y="2000250"/>
            <a:ext cx="2600325"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559496" y="661472"/>
            <a:ext cx="1512168" cy="369332"/>
          </a:xfrm>
          <a:prstGeom prst="rect">
            <a:avLst/>
          </a:prstGeom>
          <a:solidFill>
            <a:schemeClr val="bg1"/>
          </a:solidFill>
        </p:spPr>
        <p:txBody>
          <a:bodyPr wrap="square" rtlCol="0">
            <a:spAutoFit/>
          </a:bodyPr>
          <a:lstStyle/>
          <a:p>
            <a:pPr algn="r"/>
            <a:r>
              <a:rPr lang="fr-CH" dirty="0"/>
              <a:t>X-Ray tube</a:t>
            </a:r>
          </a:p>
        </p:txBody>
      </p:sp>
      <p:sp>
        <p:nvSpPr>
          <p:cNvPr id="7" name="ZoneTexte 6"/>
          <p:cNvSpPr txBox="1"/>
          <p:nvPr/>
        </p:nvSpPr>
        <p:spPr>
          <a:xfrm>
            <a:off x="1127448" y="3068960"/>
            <a:ext cx="1584176" cy="646331"/>
          </a:xfrm>
          <a:prstGeom prst="rect">
            <a:avLst/>
          </a:prstGeom>
          <a:solidFill>
            <a:schemeClr val="bg1"/>
          </a:solidFill>
        </p:spPr>
        <p:txBody>
          <a:bodyPr wrap="square" rtlCol="0">
            <a:spAutoFit/>
          </a:bodyPr>
          <a:lstStyle/>
          <a:p>
            <a:pPr algn="r"/>
            <a:r>
              <a:rPr lang="fr-CH" dirty="0"/>
              <a:t>Compression plates</a:t>
            </a:r>
          </a:p>
        </p:txBody>
      </p:sp>
      <p:sp>
        <p:nvSpPr>
          <p:cNvPr id="5" name="Rectangle 4"/>
          <p:cNvSpPr/>
          <p:nvPr/>
        </p:nvSpPr>
        <p:spPr>
          <a:xfrm>
            <a:off x="609600" y="4918348"/>
            <a:ext cx="2318048" cy="7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3704810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High image quality requirements</a:t>
            </a:r>
            <a:endParaRPr lang="fr-CH" dirty="0"/>
          </a:p>
        </p:txBody>
      </p:sp>
      <p:sp>
        <p:nvSpPr>
          <p:cNvPr id="3" name="Espace réservé du contenu 2"/>
          <p:cNvSpPr>
            <a:spLocks noGrp="1"/>
          </p:cNvSpPr>
          <p:nvPr>
            <p:ph idx="1"/>
          </p:nvPr>
        </p:nvSpPr>
        <p:spPr>
          <a:xfrm>
            <a:off x="609600" y="1600201"/>
            <a:ext cx="10972800" cy="5141167"/>
          </a:xfrm>
        </p:spPr>
        <p:txBody>
          <a:bodyPr>
            <a:normAutofit/>
          </a:bodyPr>
          <a:lstStyle/>
          <a:p>
            <a:r>
              <a:rPr lang="fr-CH" dirty="0"/>
              <a:t>The </a:t>
            </a:r>
            <a:r>
              <a:rPr lang="fr-CH" dirty="0" err="1"/>
              <a:t>radiological</a:t>
            </a:r>
            <a:r>
              <a:rPr lang="fr-CH" dirty="0"/>
              <a:t> </a:t>
            </a:r>
            <a:r>
              <a:rPr lang="fr-CH" b="1" dirty="0" err="1">
                <a:solidFill>
                  <a:srgbClr val="0070C0"/>
                </a:solidFill>
              </a:rPr>
              <a:t>mammography</a:t>
            </a:r>
            <a:r>
              <a:rPr lang="fr-CH" dirty="0"/>
              <a:t> </a:t>
            </a:r>
            <a:r>
              <a:rPr lang="fr-CH" dirty="0" err="1"/>
              <a:t>examination</a:t>
            </a:r>
            <a:r>
              <a:rPr lang="fr-CH" dirty="0"/>
              <a:t> </a:t>
            </a:r>
            <a:r>
              <a:rPr lang="fr-CH" dirty="0" err="1"/>
              <a:t>requires</a:t>
            </a:r>
            <a:r>
              <a:rPr lang="fr-CH" dirty="0"/>
              <a:t> </a:t>
            </a:r>
            <a:r>
              <a:rPr lang="fr-CH" b="1" dirty="0">
                <a:solidFill>
                  <a:srgbClr val="0070C0"/>
                </a:solidFill>
              </a:rPr>
              <a:t>high image </a:t>
            </a:r>
            <a:r>
              <a:rPr lang="fr-CH" b="1" dirty="0" err="1">
                <a:solidFill>
                  <a:srgbClr val="0070C0"/>
                </a:solidFill>
              </a:rPr>
              <a:t>quality</a:t>
            </a:r>
            <a:r>
              <a:rPr lang="fr-CH" b="1" dirty="0">
                <a:solidFill>
                  <a:srgbClr val="0070C0"/>
                </a:solidFill>
              </a:rPr>
              <a:t> </a:t>
            </a:r>
            <a:r>
              <a:rPr lang="fr-CH" b="1" dirty="0"/>
              <a:t>(</a:t>
            </a:r>
            <a:r>
              <a:rPr lang="en-US" dirty="0"/>
              <a:t>good contrast and spatial resolution</a:t>
            </a:r>
            <a:r>
              <a:rPr lang="fr-CH" b="1" dirty="0"/>
              <a:t>)</a:t>
            </a:r>
            <a:r>
              <a:rPr lang="fr-CH" dirty="0"/>
              <a:t> and strict </a:t>
            </a:r>
            <a:r>
              <a:rPr lang="fr-CH" b="1" dirty="0">
                <a:solidFill>
                  <a:srgbClr val="0070C0"/>
                </a:solidFill>
              </a:rPr>
              <a:t>control</a:t>
            </a:r>
            <a:r>
              <a:rPr lang="fr-CH" dirty="0"/>
              <a:t> of the </a:t>
            </a:r>
            <a:r>
              <a:rPr lang="fr-CH" b="1" dirty="0">
                <a:solidFill>
                  <a:srgbClr val="0070C0"/>
                </a:solidFill>
              </a:rPr>
              <a:t>dose</a:t>
            </a:r>
            <a:r>
              <a:rPr lang="fr-CH" dirty="0"/>
              <a:t>:</a:t>
            </a:r>
          </a:p>
          <a:p>
            <a:endParaRPr lang="fr-CH" dirty="0"/>
          </a:p>
          <a:p>
            <a:r>
              <a:rPr lang="fr-CH" dirty="0"/>
              <a:t>The main </a:t>
            </a:r>
            <a:r>
              <a:rPr lang="fr-CH" dirty="0" err="1"/>
              <a:t>objects</a:t>
            </a:r>
            <a:r>
              <a:rPr lang="fr-CH" dirty="0"/>
              <a:t> of </a:t>
            </a:r>
            <a:r>
              <a:rPr lang="fr-CH" dirty="0" err="1"/>
              <a:t>interest</a:t>
            </a:r>
            <a:br>
              <a:rPr lang="fr-CH" dirty="0"/>
            </a:br>
            <a:r>
              <a:rPr lang="fr-CH" dirty="0"/>
              <a:t>to </a:t>
            </a:r>
            <a:r>
              <a:rPr lang="fr-CH" dirty="0" err="1"/>
              <a:t>highlight</a:t>
            </a:r>
            <a:r>
              <a:rPr lang="fr-CH" dirty="0"/>
              <a:t> in the </a:t>
            </a:r>
            <a:r>
              <a:rPr lang="fr-CH" dirty="0" err="1"/>
              <a:t>breast</a:t>
            </a:r>
            <a:r>
              <a:rPr lang="fr-CH" dirty="0"/>
              <a:t> are: </a:t>
            </a:r>
          </a:p>
          <a:p>
            <a:pPr lvl="1">
              <a:buClr>
                <a:schemeClr val="tx1"/>
              </a:buClr>
            </a:pPr>
            <a:r>
              <a:rPr lang="fr-CH" b="1" dirty="0" err="1">
                <a:solidFill>
                  <a:srgbClr val="0070C0"/>
                </a:solidFill>
              </a:rPr>
              <a:t>microcalcifications</a:t>
            </a:r>
            <a:br>
              <a:rPr lang="fr-CH" dirty="0"/>
            </a:br>
            <a:r>
              <a:rPr lang="fr-CH" dirty="0"/>
              <a:t>(</a:t>
            </a:r>
            <a:r>
              <a:rPr lang="fr-CH" dirty="0" err="1"/>
              <a:t>small</a:t>
            </a:r>
            <a:r>
              <a:rPr lang="fr-CH" dirty="0"/>
              <a:t> size ~ 0.1 mm) </a:t>
            </a:r>
          </a:p>
          <a:p>
            <a:pPr lvl="1">
              <a:buClr>
                <a:schemeClr val="tx1"/>
              </a:buClr>
            </a:pPr>
            <a:r>
              <a:rPr lang="fr-CH" b="1" dirty="0" err="1">
                <a:solidFill>
                  <a:srgbClr val="0070C0"/>
                </a:solidFill>
              </a:rPr>
              <a:t>tumor</a:t>
            </a:r>
            <a:r>
              <a:rPr lang="fr-CH" b="1" dirty="0">
                <a:solidFill>
                  <a:srgbClr val="0070C0"/>
                </a:solidFill>
              </a:rPr>
              <a:t> masses </a:t>
            </a:r>
            <a:r>
              <a:rPr lang="fr-CH" dirty="0"/>
              <a:t>of </a:t>
            </a:r>
            <a:r>
              <a:rPr lang="fr-CH" dirty="0" err="1"/>
              <a:t>low</a:t>
            </a:r>
            <a:r>
              <a:rPr lang="fr-CH" dirty="0"/>
              <a:t> </a:t>
            </a:r>
            <a:r>
              <a:rPr lang="fr-CH" dirty="0" err="1"/>
              <a:t>contrast</a:t>
            </a:r>
            <a:r>
              <a:rPr lang="fr-CH" dirty="0"/>
              <a:t> </a:t>
            </a:r>
            <a:br>
              <a:rPr lang="fr-CH" dirty="0"/>
            </a:br>
            <a:r>
              <a:rPr lang="fr-CH" dirty="0"/>
              <a:t>(size 5 to 10 mm). </a:t>
            </a:r>
          </a:p>
          <a:p>
            <a:endParaRPr lang="fr-CH" dirty="0"/>
          </a:p>
        </p:txBody>
      </p:sp>
      <p:pic>
        <p:nvPicPr>
          <p:cNvPr id="5" name="Picture 4"/>
          <p:cNvPicPr>
            <a:picLocks noChangeAspect="1" noChangeArrowheads="1"/>
          </p:cNvPicPr>
          <p:nvPr/>
        </p:nvPicPr>
        <p:blipFill>
          <a:blip r:embed="rId2" cstate="print">
            <a:lum bright="-12000" contrast="22000"/>
          </a:blip>
          <a:srcRect/>
          <a:stretch>
            <a:fillRect/>
          </a:stretch>
        </p:blipFill>
        <p:spPr bwMode="auto">
          <a:xfrm>
            <a:off x="6384032" y="3140968"/>
            <a:ext cx="3786214" cy="3185097"/>
          </a:xfrm>
          <a:prstGeom prst="rect">
            <a:avLst/>
          </a:prstGeom>
          <a:noFill/>
          <a:ln w="12700">
            <a:noFill/>
            <a:miter lim="800000"/>
            <a:headEnd/>
            <a:tailEnd/>
          </a:ln>
          <a:effectLst/>
        </p:spPr>
      </p:pic>
      <p:pic>
        <p:nvPicPr>
          <p:cNvPr id="6" name="Picture 4"/>
          <p:cNvPicPr>
            <a:picLocks noChangeAspect="1" noChangeArrowheads="1"/>
          </p:cNvPicPr>
          <p:nvPr/>
        </p:nvPicPr>
        <p:blipFill>
          <a:blip r:embed="rId3" cstate="print"/>
          <a:srcRect/>
          <a:stretch>
            <a:fillRect/>
          </a:stretch>
        </p:blipFill>
        <p:spPr bwMode="auto">
          <a:xfrm>
            <a:off x="10272464" y="3068960"/>
            <a:ext cx="1886011" cy="3259698"/>
          </a:xfrm>
          <a:prstGeom prst="rect">
            <a:avLst/>
          </a:prstGeom>
          <a:noFill/>
          <a:ln w="12700">
            <a:noFill/>
            <a:miter lim="800000"/>
            <a:headEnd/>
            <a:tailEnd/>
          </a:ln>
        </p:spPr>
      </p:pic>
    </p:spTree>
    <p:extLst>
      <p:ext uri="{BB962C8B-B14F-4D97-AF65-F5344CB8AC3E}">
        <p14:creationId xmlns:p14="http://schemas.microsoft.com/office/powerpoint/2010/main" val="17195078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High image quality requirements</a:t>
            </a:r>
            <a:endParaRPr lang="fr-CH" dirty="0"/>
          </a:p>
        </p:txBody>
      </p:sp>
      <p:sp>
        <p:nvSpPr>
          <p:cNvPr id="3" name="Espace réservé du contenu 2"/>
          <p:cNvSpPr>
            <a:spLocks noGrp="1"/>
          </p:cNvSpPr>
          <p:nvPr>
            <p:ph idx="1"/>
          </p:nvPr>
        </p:nvSpPr>
        <p:spPr>
          <a:xfrm>
            <a:off x="609600" y="1600201"/>
            <a:ext cx="10972800" cy="5141167"/>
          </a:xfrm>
        </p:spPr>
        <p:txBody>
          <a:bodyPr>
            <a:normAutofit/>
          </a:bodyPr>
          <a:lstStyle/>
          <a:p>
            <a:r>
              <a:rPr lang="fr-CH" dirty="0"/>
              <a:t>The nature of the </a:t>
            </a:r>
            <a:r>
              <a:rPr lang="fr-CH" b="1" dirty="0" err="1">
                <a:solidFill>
                  <a:srgbClr val="0070C0"/>
                </a:solidFill>
              </a:rPr>
              <a:t>breast</a:t>
            </a:r>
            <a:r>
              <a:rPr lang="fr-CH" b="1" dirty="0">
                <a:solidFill>
                  <a:srgbClr val="0070C0"/>
                </a:solidFill>
              </a:rPr>
              <a:t> tissue</a:t>
            </a:r>
            <a:r>
              <a:rPr lang="fr-CH" dirty="0"/>
              <a:t> </a:t>
            </a:r>
            <a:r>
              <a:rPr lang="fr-CH" dirty="0" err="1"/>
              <a:t>is</a:t>
            </a:r>
            <a:r>
              <a:rPr lang="fr-CH" dirty="0"/>
              <a:t> </a:t>
            </a:r>
            <a:r>
              <a:rPr lang="fr-CH" dirty="0" err="1"/>
              <a:t>highly</a:t>
            </a:r>
            <a:r>
              <a:rPr lang="fr-CH" dirty="0"/>
              <a:t> </a:t>
            </a:r>
            <a:r>
              <a:rPr lang="fr-CH" b="1" dirty="0">
                <a:solidFill>
                  <a:srgbClr val="0070C0"/>
                </a:solidFill>
              </a:rPr>
              <a:t>variable</a:t>
            </a:r>
            <a:r>
              <a:rPr lang="fr-CH" dirty="0"/>
              <a:t>, </a:t>
            </a:r>
            <a:r>
              <a:rPr lang="fr-CH" dirty="0" err="1"/>
              <a:t>with</a:t>
            </a:r>
            <a:r>
              <a:rPr lang="fr-CH" dirty="0"/>
              <a:t> </a:t>
            </a:r>
            <a:r>
              <a:rPr lang="fr-CH" dirty="0" err="1"/>
              <a:t>relatively</a:t>
            </a:r>
            <a:r>
              <a:rPr lang="fr-CH" dirty="0"/>
              <a:t> </a:t>
            </a:r>
            <a:r>
              <a:rPr lang="fr-CH" b="1" dirty="0">
                <a:solidFill>
                  <a:srgbClr val="0070C0"/>
                </a:solidFill>
              </a:rPr>
              <a:t>dense</a:t>
            </a:r>
            <a:r>
              <a:rPr lang="fr-CH" dirty="0"/>
              <a:t> </a:t>
            </a:r>
            <a:r>
              <a:rPr lang="fr-CH" dirty="0" err="1"/>
              <a:t>parenchymal</a:t>
            </a:r>
            <a:r>
              <a:rPr lang="fr-CH" dirty="0"/>
              <a:t> tissue or </a:t>
            </a:r>
            <a:r>
              <a:rPr lang="fr-CH" dirty="0" err="1"/>
              <a:t>with</a:t>
            </a:r>
            <a:r>
              <a:rPr lang="fr-CH" dirty="0"/>
              <a:t> </a:t>
            </a:r>
            <a:r>
              <a:rPr lang="fr-CH" b="1" dirty="0" err="1">
                <a:solidFill>
                  <a:srgbClr val="0070C0"/>
                </a:solidFill>
              </a:rPr>
              <a:t>fatty</a:t>
            </a:r>
            <a:r>
              <a:rPr lang="fr-CH" dirty="0"/>
              <a:t> tissue.</a:t>
            </a:r>
          </a:p>
          <a:p>
            <a:r>
              <a:rPr lang="fr-CH" dirty="0"/>
              <a:t>The </a:t>
            </a:r>
            <a:r>
              <a:rPr lang="fr-CH" dirty="0" err="1"/>
              <a:t>breast</a:t>
            </a:r>
            <a:r>
              <a:rPr lang="fr-CH" dirty="0"/>
              <a:t> </a:t>
            </a:r>
            <a:r>
              <a:rPr lang="fr-CH" dirty="0" err="1"/>
              <a:t>is</a:t>
            </a:r>
            <a:r>
              <a:rPr lang="fr-CH" dirty="0"/>
              <a:t> a </a:t>
            </a:r>
            <a:r>
              <a:rPr lang="fr-CH" dirty="0" err="1"/>
              <a:t>radiosensitive</a:t>
            </a:r>
            <a:r>
              <a:rPr lang="fr-CH" dirty="0"/>
              <a:t> </a:t>
            </a:r>
            <a:r>
              <a:rPr lang="fr-CH" dirty="0" err="1"/>
              <a:t>organ</a:t>
            </a:r>
            <a:r>
              <a:rPr lang="fr-CH" dirty="0"/>
              <a:t>: W</a:t>
            </a:r>
            <a:r>
              <a:rPr lang="fr-CH" baseline="-25000" dirty="0"/>
              <a:t>T</a:t>
            </a:r>
            <a:r>
              <a:rPr lang="fr-CH" dirty="0"/>
              <a:t> = 0.12 </a:t>
            </a:r>
          </a:p>
          <a:p>
            <a:pPr lvl="1"/>
            <a:r>
              <a:rPr lang="fr-CH" dirty="0" err="1"/>
              <a:t>it</a:t>
            </a:r>
            <a:r>
              <a:rPr lang="fr-CH" dirty="0"/>
              <a:t> corresponds to 12% of the</a:t>
            </a:r>
            <a:br>
              <a:rPr lang="fr-CH" dirty="0"/>
            </a:br>
            <a:r>
              <a:rPr lang="fr-CH" dirty="0" err="1"/>
              <a:t>risk</a:t>
            </a:r>
            <a:r>
              <a:rPr lang="fr-CH" dirty="0"/>
              <a:t> of </a:t>
            </a:r>
            <a:r>
              <a:rPr lang="fr-CH" dirty="0" err="1"/>
              <a:t>death</a:t>
            </a:r>
            <a:r>
              <a:rPr lang="fr-CH" dirty="0"/>
              <a:t> </a:t>
            </a:r>
            <a:r>
              <a:rPr lang="fr-CH" dirty="0" err="1"/>
              <a:t>from</a:t>
            </a:r>
            <a:r>
              <a:rPr lang="fr-CH" dirty="0"/>
              <a:t> cancer </a:t>
            </a:r>
            <a:br>
              <a:rPr lang="fr-CH" dirty="0"/>
            </a:br>
            <a:r>
              <a:rPr lang="fr-CH" dirty="0"/>
              <a:t>in the </a:t>
            </a:r>
            <a:r>
              <a:rPr lang="fr-CH" dirty="0" err="1"/>
              <a:t>event</a:t>
            </a:r>
            <a:r>
              <a:rPr lang="fr-CH" dirty="0"/>
              <a:t> of </a:t>
            </a:r>
            <a:r>
              <a:rPr lang="fr-CH" dirty="0" err="1"/>
              <a:t>homogeneous</a:t>
            </a:r>
            <a:r>
              <a:rPr lang="fr-CH" dirty="0"/>
              <a:t> </a:t>
            </a:r>
            <a:br>
              <a:rPr lang="fr-CH" dirty="0"/>
            </a:br>
            <a:r>
              <a:rPr lang="fr-CH" dirty="0" err="1"/>
              <a:t>whole</a:t>
            </a:r>
            <a:r>
              <a:rPr lang="fr-CH" dirty="0"/>
              <a:t>-body irradiation</a:t>
            </a:r>
          </a:p>
        </p:txBody>
      </p:sp>
      <p:pic>
        <p:nvPicPr>
          <p:cNvPr id="63490" name="Picture 2" descr="Do you know what it means to have dense breasts? | PhillyVo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016" y="3356992"/>
            <a:ext cx="5727526" cy="3270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0160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dirty="0" err="1"/>
              <a:t>Difference</a:t>
            </a:r>
            <a:r>
              <a:rPr lang="fr-CH" dirty="0"/>
              <a:t> </a:t>
            </a:r>
            <a:r>
              <a:rPr lang="fr-CH" dirty="0" err="1"/>
              <a:t>between</a:t>
            </a:r>
            <a:r>
              <a:rPr lang="fr-CH" dirty="0"/>
              <a:t> </a:t>
            </a:r>
            <a:r>
              <a:rPr lang="fr-CH" dirty="0" err="1"/>
              <a:t>mammography</a:t>
            </a:r>
            <a:r>
              <a:rPr lang="fr-CH" dirty="0"/>
              <a:t> and </a:t>
            </a:r>
            <a:r>
              <a:rPr lang="fr-CH" dirty="0" err="1"/>
              <a:t>radiography</a:t>
            </a:r>
            <a:endParaRPr lang="fr-CH" dirty="0"/>
          </a:p>
        </p:txBody>
      </p:sp>
      <p:sp>
        <p:nvSpPr>
          <p:cNvPr id="3" name="Espace réservé du contenu 2"/>
          <p:cNvSpPr>
            <a:spLocks noGrp="1"/>
          </p:cNvSpPr>
          <p:nvPr>
            <p:ph idx="1"/>
          </p:nvPr>
        </p:nvSpPr>
        <p:spPr>
          <a:xfrm>
            <a:off x="609600" y="1600201"/>
            <a:ext cx="10972800" cy="3701007"/>
          </a:xfrm>
        </p:spPr>
        <p:txBody>
          <a:bodyPr>
            <a:normAutofit/>
          </a:bodyPr>
          <a:lstStyle/>
          <a:p>
            <a:r>
              <a:rPr lang="en-US" dirty="0"/>
              <a:t>Devices used in mammography differ from conventional x-ray devices:</a:t>
            </a:r>
          </a:p>
          <a:p>
            <a:r>
              <a:rPr lang="en-US" dirty="0"/>
              <a:t>The </a:t>
            </a:r>
            <a:r>
              <a:rPr lang="en-US" b="1" dirty="0">
                <a:solidFill>
                  <a:srgbClr val="0070C0"/>
                </a:solidFill>
              </a:rPr>
              <a:t>voltage</a:t>
            </a:r>
            <a:r>
              <a:rPr lang="en-US" dirty="0"/>
              <a:t> used in mammography is </a:t>
            </a:r>
            <a:r>
              <a:rPr lang="en-US" b="1" dirty="0">
                <a:solidFill>
                  <a:srgbClr val="0070C0"/>
                </a:solidFill>
              </a:rPr>
              <a:t>low</a:t>
            </a:r>
            <a:r>
              <a:rPr lang="en-US" dirty="0"/>
              <a:t> to </a:t>
            </a:r>
            <a:r>
              <a:rPr lang="en-US" b="1" dirty="0">
                <a:solidFill>
                  <a:srgbClr val="0070C0"/>
                </a:solidFill>
              </a:rPr>
              <a:t>produce</a:t>
            </a:r>
            <a:r>
              <a:rPr lang="en-US" dirty="0"/>
              <a:t> </a:t>
            </a:r>
            <a:r>
              <a:rPr lang="en-US" b="1" dirty="0">
                <a:solidFill>
                  <a:srgbClr val="0070C0"/>
                </a:solidFill>
              </a:rPr>
              <a:t>good</a:t>
            </a:r>
            <a:r>
              <a:rPr lang="en-US" dirty="0"/>
              <a:t> </a:t>
            </a:r>
            <a:r>
              <a:rPr lang="en-US" b="1" dirty="0">
                <a:solidFill>
                  <a:srgbClr val="0070C0"/>
                </a:solidFill>
              </a:rPr>
              <a:t>contrast</a:t>
            </a:r>
            <a:r>
              <a:rPr lang="en-US" dirty="0"/>
              <a:t> between tissues </a:t>
            </a:r>
          </a:p>
          <a:p>
            <a:pPr lvl="1"/>
            <a:r>
              <a:rPr lang="en-US" dirty="0"/>
              <a:t>between 25 and 40 kV (between 50 and 120 kV </a:t>
            </a:r>
            <a:br>
              <a:rPr lang="en-US" dirty="0"/>
            </a:br>
            <a:r>
              <a:rPr lang="en-US" dirty="0"/>
              <a:t>in radiography) </a:t>
            </a:r>
          </a:p>
          <a:p>
            <a:pPr lvl="1"/>
            <a:r>
              <a:rPr lang="en-US" dirty="0"/>
              <a:t>possible because the breast is thin (2 to 9 cm).</a:t>
            </a:r>
          </a:p>
          <a:p>
            <a:pPr lvl="1"/>
            <a:endParaRPr lang="en-US" dirty="0"/>
          </a:p>
          <a:p>
            <a:pPr lvl="1"/>
            <a:endParaRPr lang="en-US" dirty="0"/>
          </a:p>
          <a:p>
            <a:pPr lvl="1"/>
            <a:endParaRPr lang="en-US" dirty="0"/>
          </a:p>
          <a:p>
            <a:pPr marL="457200" lvl="1" indent="0">
              <a:buNone/>
            </a:pPr>
            <a:endParaRPr lang="en-US" dirty="0"/>
          </a:p>
        </p:txBody>
      </p:sp>
      <p:pic>
        <p:nvPicPr>
          <p:cNvPr id="4" name="Picture 8"/>
          <p:cNvPicPr>
            <a:picLocks noChangeAspect="1" noChangeArrowheads="1"/>
          </p:cNvPicPr>
          <p:nvPr/>
        </p:nvPicPr>
        <p:blipFill>
          <a:blip r:embed="rId2" cstate="print"/>
          <a:srcRect/>
          <a:stretch>
            <a:fillRect/>
          </a:stretch>
        </p:blipFill>
        <p:spPr bwMode="auto">
          <a:xfrm>
            <a:off x="8996864" y="3861048"/>
            <a:ext cx="3075800" cy="2887539"/>
          </a:xfrm>
          <a:prstGeom prst="rect">
            <a:avLst/>
          </a:prstGeom>
          <a:noFill/>
          <a:ln w="12700">
            <a:noFill/>
            <a:miter lim="800000"/>
            <a:headEnd/>
            <a:tailEnd/>
          </a:ln>
          <a:effectLst/>
        </p:spPr>
      </p:pic>
    </p:spTree>
    <p:extLst>
      <p:ext uri="{BB962C8B-B14F-4D97-AF65-F5344CB8AC3E}">
        <p14:creationId xmlns:p14="http://schemas.microsoft.com/office/powerpoint/2010/main" val="8967534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1026"/>
          <p:cNvSpPr>
            <a:spLocks noGrp="1" noChangeArrowheads="1"/>
          </p:cNvSpPr>
          <p:nvPr>
            <p:ph type="title"/>
          </p:nvPr>
        </p:nvSpPr>
        <p:spPr>
          <a:xfrm>
            <a:off x="2607733" y="507216"/>
            <a:ext cx="6908800" cy="452437"/>
          </a:xfrm>
        </p:spPr>
        <p:txBody>
          <a:bodyPr>
            <a:normAutofit fontScale="90000"/>
          </a:bodyPr>
          <a:lstStyle/>
          <a:p>
            <a:r>
              <a:rPr lang="en-US" dirty="0"/>
              <a:t>Radiation dose versus energy</a:t>
            </a:r>
          </a:p>
        </p:txBody>
      </p:sp>
      <p:pic>
        <p:nvPicPr>
          <p:cNvPr id="494596" name="Picture 1028"/>
          <p:cNvPicPr>
            <a:picLocks noGrp="1" noChangeAspect="1" noChangeArrowheads="1"/>
          </p:cNvPicPr>
          <p:nvPr>
            <p:ph idx="1"/>
          </p:nvPr>
        </p:nvPicPr>
        <p:blipFill>
          <a:blip r:embed="rId3" cstate="print"/>
          <a:srcRect/>
          <a:stretch>
            <a:fillRect/>
          </a:stretch>
        </p:blipFill>
        <p:spPr>
          <a:xfrm>
            <a:off x="2540001" y="1219200"/>
            <a:ext cx="6976533" cy="5029200"/>
          </a:xfrm>
        </p:spPr>
      </p:pic>
      <p:sp>
        <p:nvSpPr>
          <p:cNvPr id="4" name="Rectangle 3"/>
          <p:cNvSpPr/>
          <p:nvPr/>
        </p:nvSpPr>
        <p:spPr>
          <a:xfrm>
            <a:off x="2595538" y="1214422"/>
            <a:ext cx="642942" cy="4572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2738415" y="4929198"/>
            <a:ext cx="505267" cy="369332"/>
          </a:xfrm>
          <a:prstGeom prst="rect">
            <a:avLst/>
          </a:prstGeom>
          <a:noFill/>
        </p:spPr>
        <p:txBody>
          <a:bodyPr wrap="none" rtlCol="0">
            <a:spAutoFit/>
          </a:bodyPr>
          <a:lstStyle/>
          <a:p>
            <a:r>
              <a:rPr lang="fr-CH" dirty="0">
                <a:latin typeface="Arial" pitchFamily="34" charset="0"/>
                <a:cs typeface="Arial" pitchFamily="34" charset="0"/>
              </a:rPr>
              <a:t>0.1</a:t>
            </a:r>
            <a:endParaRPr lang="fr-FR" dirty="0">
              <a:latin typeface="Arial" pitchFamily="34" charset="0"/>
              <a:cs typeface="Arial" pitchFamily="34" charset="0"/>
            </a:endParaRPr>
          </a:p>
        </p:txBody>
      </p:sp>
      <p:sp>
        <p:nvSpPr>
          <p:cNvPr id="6" name="ZoneTexte 5"/>
          <p:cNvSpPr txBox="1"/>
          <p:nvPr/>
        </p:nvSpPr>
        <p:spPr>
          <a:xfrm>
            <a:off x="2738415" y="3714752"/>
            <a:ext cx="505267" cy="369332"/>
          </a:xfrm>
          <a:prstGeom prst="rect">
            <a:avLst/>
          </a:prstGeom>
          <a:noFill/>
        </p:spPr>
        <p:txBody>
          <a:bodyPr wrap="none" rtlCol="0">
            <a:spAutoFit/>
          </a:bodyPr>
          <a:lstStyle/>
          <a:p>
            <a:r>
              <a:rPr lang="fr-CH" dirty="0">
                <a:latin typeface="Arial" pitchFamily="34" charset="0"/>
                <a:cs typeface="Arial" pitchFamily="34" charset="0"/>
              </a:rPr>
              <a:t>1.0</a:t>
            </a:r>
            <a:endParaRPr lang="fr-FR" dirty="0">
              <a:latin typeface="Arial" pitchFamily="34" charset="0"/>
              <a:cs typeface="Arial" pitchFamily="34" charset="0"/>
            </a:endParaRPr>
          </a:p>
        </p:txBody>
      </p:sp>
      <p:sp>
        <p:nvSpPr>
          <p:cNvPr id="7" name="ZoneTexte 6"/>
          <p:cNvSpPr txBox="1"/>
          <p:nvPr/>
        </p:nvSpPr>
        <p:spPr>
          <a:xfrm>
            <a:off x="2738414" y="2500306"/>
            <a:ext cx="441146" cy="369332"/>
          </a:xfrm>
          <a:prstGeom prst="rect">
            <a:avLst/>
          </a:prstGeom>
          <a:noFill/>
        </p:spPr>
        <p:txBody>
          <a:bodyPr wrap="none" rtlCol="0">
            <a:spAutoFit/>
          </a:bodyPr>
          <a:lstStyle/>
          <a:p>
            <a:r>
              <a:rPr lang="fr-CH" dirty="0">
                <a:latin typeface="Arial" pitchFamily="34" charset="0"/>
                <a:cs typeface="Arial" pitchFamily="34" charset="0"/>
              </a:rPr>
              <a:t>10</a:t>
            </a:r>
            <a:endParaRPr lang="fr-FR" dirty="0">
              <a:latin typeface="Arial" pitchFamily="34" charset="0"/>
              <a:cs typeface="Arial" pitchFamily="34" charset="0"/>
            </a:endParaRPr>
          </a:p>
        </p:txBody>
      </p:sp>
      <p:sp>
        <p:nvSpPr>
          <p:cNvPr id="8" name="ZoneTexte 7"/>
          <p:cNvSpPr txBox="1"/>
          <p:nvPr/>
        </p:nvSpPr>
        <p:spPr>
          <a:xfrm>
            <a:off x="2738415" y="1285860"/>
            <a:ext cx="569387" cy="369332"/>
          </a:xfrm>
          <a:prstGeom prst="rect">
            <a:avLst/>
          </a:prstGeom>
          <a:noFill/>
        </p:spPr>
        <p:txBody>
          <a:bodyPr wrap="none" rtlCol="0">
            <a:spAutoFit/>
          </a:bodyPr>
          <a:lstStyle/>
          <a:p>
            <a:r>
              <a:rPr lang="fr-CH" dirty="0">
                <a:latin typeface="Arial" pitchFamily="34" charset="0"/>
                <a:cs typeface="Arial" pitchFamily="34" charset="0"/>
              </a:rPr>
              <a:t>100</a:t>
            </a:r>
            <a:endParaRPr lang="fr-FR" dirty="0">
              <a:latin typeface="Arial" pitchFamily="34" charset="0"/>
              <a:cs typeface="Arial" pitchFamily="34" charset="0"/>
            </a:endParaRPr>
          </a:p>
        </p:txBody>
      </p:sp>
      <p:sp>
        <p:nvSpPr>
          <p:cNvPr id="9" name="ZoneTexte 8"/>
          <p:cNvSpPr txBox="1"/>
          <p:nvPr/>
        </p:nvSpPr>
        <p:spPr>
          <a:xfrm rot="16200000">
            <a:off x="1391426" y="3108917"/>
            <a:ext cx="2206053" cy="400110"/>
          </a:xfrm>
          <a:prstGeom prst="rect">
            <a:avLst/>
          </a:prstGeom>
          <a:noFill/>
        </p:spPr>
        <p:txBody>
          <a:bodyPr wrap="none" rtlCol="0">
            <a:spAutoFit/>
          </a:bodyPr>
          <a:lstStyle/>
          <a:p>
            <a:r>
              <a:rPr lang="fr-CH" sz="2000" b="1" dirty="0">
                <a:latin typeface="Arial" pitchFamily="34" charset="0"/>
                <a:cs typeface="Arial" pitchFamily="34" charset="0"/>
              </a:rPr>
              <a:t>Skin dose (</a:t>
            </a:r>
            <a:r>
              <a:rPr lang="fr-CH" sz="2000" b="1" dirty="0" err="1">
                <a:latin typeface="Arial" pitchFamily="34" charset="0"/>
                <a:cs typeface="Arial" pitchFamily="34" charset="0"/>
              </a:rPr>
              <a:t>mGy</a:t>
            </a:r>
            <a:r>
              <a:rPr lang="fr-CH" sz="2000" b="1" dirty="0">
                <a:latin typeface="Arial" pitchFamily="34" charset="0"/>
                <a:cs typeface="Arial" pitchFamily="34" charset="0"/>
              </a:rPr>
              <a:t>)</a:t>
            </a:r>
            <a:endParaRPr lang="fr-FR" sz="2000" b="1" dirty="0">
              <a:latin typeface="Arial" pitchFamily="34" charset="0"/>
              <a:cs typeface="Arial" pitchFamily="34" charset="0"/>
            </a:endParaRPr>
          </a:p>
        </p:txBody>
      </p:sp>
      <p:cxnSp>
        <p:nvCxnSpPr>
          <p:cNvPr id="3" name="Connecteur droit 2"/>
          <p:cNvCxnSpPr/>
          <p:nvPr/>
        </p:nvCxnSpPr>
        <p:spPr>
          <a:xfrm flipV="1">
            <a:off x="3575720" y="1988841"/>
            <a:ext cx="0" cy="3580509"/>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5735960" y="1988841"/>
            <a:ext cx="0" cy="3580509"/>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8387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3071664" y="548680"/>
            <a:ext cx="5660702" cy="480686"/>
          </a:xfrm>
        </p:spPr>
        <p:txBody>
          <a:bodyPr>
            <a:normAutofit fontScale="90000"/>
          </a:bodyPr>
          <a:lstStyle/>
          <a:p>
            <a:r>
              <a:rPr lang="en-US" sz="3200" dirty="0"/>
              <a:t>Optimum energy </a:t>
            </a:r>
            <a:r>
              <a:rPr lang="en-US" sz="3200" dirty="0" err="1"/>
              <a:t>vs</a:t>
            </a:r>
            <a:r>
              <a:rPr lang="en-US" sz="3200" dirty="0"/>
              <a:t> thickness</a:t>
            </a:r>
          </a:p>
        </p:txBody>
      </p:sp>
      <p:pic>
        <p:nvPicPr>
          <p:cNvPr id="495621" name="Picture 5"/>
          <p:cNvPicPr>
            <a:picLocks noGrp="1" noChangeAspect="1" noChangeArrowheads="1"/>
          </p:cNvPicPr>
          <p:nvPr>
            <p:ph idx="1"/>
          </p:nvPr>
        </p:nvPicPr>
        <p:blipFill>
          <a:blip r:embed="rId3" cstate="print"/>
          <a:srcRect/>
          <a:stretch>
            <a:fillRect/>
          </a:stretch>
        </p:blipFill>
        <p:spPr>
          <a:xfrm>
            <a:off x="1991544" y="1196752"/>
            <a:ext cx="5256584" cy="3951238"/>
          </a:xfrm>
        </p:spPr>
      </p:pic>
      <p:cxnSp>
        <p:nvCxnSpPr>
          <p:cNvPr id="9" name="Connecteur droit 8"/>
          <p:cNvCxnSpPr/>
          <p:nvPr/>
        </p:nvCxnSpPr>
        <p:spPr>
          <a:xfrm flipH="1">
            <a:off x="2783632" y="4077072"/>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H="1">
            <a:off x="2783632" y="3429000"/>
            <a:ext cx="13681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H="1">
            <a:off x="2711624" y="2996952"/>
            <a:ext cx="1728192"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7752184" y="2636912"/>
            <a:ext cx="3168352" cy="1200329"/>
          </a:xfrm>
          <a:prstGeom prst="rect">
            <a:avLst/>
          </a:prstGeom>
          <a:noFill/>
        </p:spPr>
        <p:txBody>
          <a:bodyPr wrap="square" rtlCol="0">
            <a:spAutoFit/>
          </a:bodyPr>
          <a:lstStyle/>
          <a:p>
            <a:r>
              <a:rPr lang="en-US" dirty="0"/>
              <a:t>To get reasonable dose level SNR will have to be reduced as a function of breast thickness</a:t>
            </a:r>
          </a:p>
        </p:txBody>
      </p:sp>
      <p:sp>
        <p:nvSpPr>
          <p:cNvPr id="26" name="Flèche vers le bas 25"/>
          <p:cNvSpPr/>
          <p:nvPr/>
        </p:nvSpPr>
        <p:spPr>
          <a:xfrm>
            <a:off x="8904312" y="4077072"/>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7" name="ZoneTexte 26"/>
          <p:cNvSpPr txBox="1"/>
          <p:nvPr/>
        </p:nvSpPr>
        <p:spPr>
          <a:xfrm>
            <a:off x="7752184" y="4797152"/>
            <a:ext cx="3312368" cy="923330"/>
          </a:xfrm>
          <a:prstGeom prst="rect">
            <a:avLst/>
          </a:prstGeom>
          <a:noFill/>
        </p:spPr>
        <p:txBody>
          <a:bodyPr wrap="square" rtlCol="0">
            <a:spAutoFit/>
          </a:bodyPr>
          <a:lstStyle/>
          <a:p>
            <a:r>
              <a:rPr lang="en-US" dirty="0"/>
              <a:t>Image quality has to be checked at various thicknesses</a:t>
            </a:r>
          </a:p>
        </p:txBody>
      </p:sp>
    </p:spTree>
    <p:extLst>
      <p:ext uri="{BB962C8B-B14F-4D97-AF65-F5344CB8AC3E}">
        <p14:creationId xmlns:p14="http://schemas.microsoft.com/office/powerpoint/2010/main" val="30540715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dirty="0" err="1"/>
              <a:t>Difference</a:t>
            </a:r>
            <a:r>
              <a:rPr lang="fr-CH" dirty="0"/>
              <a:t> </a:t>
            </a:r>
            <a:r>
              <a:rPr lang="fr-CH" dirty="0" err="1"/>
              <a:t>between</a:t>
            </a:r>
            <a:r>
              <a:rPr lang="fr-CH" dirty="0"/>
              <a:t> </a:t>
            </a:r>
            <a:r>
              <a:rPr lang="fr-CH" dirty="0" err="1"/>
              <a:t>mammography</a:t>
            </a:r>
            <a:r>
              <a:rPr lang="fr-CH" dirty="0"/>
              <a:t> and </a:t>
            </a:r>
            <a:r>
              <a:rPr lang="fr-CH" dirty="0" err="1"/>
              <a:t>radiography</a:t>
            </a:r>
            <a:endParaRPr lang="fr-CH" dirty="0"/>
          </a:p>
        </p:txBody>
      </p:sp>
      <p:sp>
        <p:nvSpPr>
          <p:cNvPr id="3" name="Espace réservé du contenu 2"/>
          <p:cNvSpPr>
            <a:spLocks noGrp="1"/>
          </p:cNvSpPr>
          <p:nvPr>
            <p:ph idx="1"/>
          </p:nvPr>
        </p:nvSpPr>
        <p:spPr>
          <a:xfrm>
            <a:off x="609600" y="1600201"/>
            <a:ext cx="10972800" cy="2980927"/>
          </a:xfrm>
        </p:spPr>
        <p:txBody>
          <a:bodyPr>
            <a:normAutofit lnSpcReduction="10000"/>
          </a:bodyPr>
          <a:lstStyle/>
          <a:p>
            <a:r>
              <a:rPr lang="en-US" dirty="0"/>
              <a:t>The </a:t>
            </a:r>
            <a:r>
              <a:rPr lang="en-US" b="1" dirty="0">
                <a:solidFill>
                  <a:srgbClr val="0070C0"/>
                </a:solidFill>
              </a:rPr>
              <a:t>half-value layer </a:t>
            </a:r>
            <a:r>
              <a:rPr lang="en-US" dirty="0"/>
              <a:t>(HVL) is </a:t>
            </a:r>
            <a:r>
              <a:rPr lang="en-US" b="1" dirty="0">
                <a:solidFill>
                  <a:srgbClr val="0070C0"/>
                </a:solidFill>
              </a:rPr>
              <a:t>small</a:t>
            </a:r>
            <a:r>
              <a:rPr lang="en-US" dirty="0"/>
              <a:t>, </a:t>
            </a:r>
          </a:p>
          <a:p>
            <a:pPr lvl="1"/>
            <a:r>
              <a:rPr lang="en-US" dirty="0"/>
              <a:t>order of 0.4 mm aluminum (2.5 mm in radiology).</a:t>
            </a:r>
          </a:p>
          <a:p>
            <a:r>
              <a:rPr lang="en-US" dirty="0"/>
              <a:t>The radiation </a:t>
            </a:r>
            <a:r>
              <a:rPr lang="en-US" b="1" dirty="0">
                <a:solidFill>
                  <a:srgbClr val="0070C0"/>
                </a:solidFill>
              </a:rPr>
              <a:t>spectrum</a:t>
            </a:r>
            <a:r>
              <a:rPr lang="en-US" dirty="0"/>
              <a:t> is more </a:t>
            </a:r>
            <a:r>
              <a:rPr lang="en-US" b="1" dirty="0">
                <a:solidFill>
                  <a:srgbClr val="0070C0"/>
                </a:solidFill>
              </a:rPr>
              <a:t>mono-energetic </a:t>
            </a:r>
          </a:p>
          <a:p>
            <a:pPr lvl="1"/>
            <a:r>
              <a:rPr lang="en-US" dirty="0"/>
              <a:t>predominance of x-ray characteristics</a:t>
            </a:r>
            <a:br>
              <a:rPr lang="en-US" dirty="0"/>
            </a:br>
            <a:r>
              <a:rPr lang="en-US" dirty="0"/>
              <a:t>of molybdenum (Mo) or rhodium (Rh) </a:t>
            </a:r>
            <a:br>
              <a:rPr lang="en-US" dirty="0"/>
            </a:br>
            <a:r>
              <a:rPr lang="en-US" dirty="0"/>
              <a:t>with a filter with Mo (use K-edge filter) </a:t>
            </a:r>
          </a:p>
        </p:txBody>
      </p:sp>
      <p:graphicFrame>
        <p:nvGraphicFramePr>
          <p:cNvPr id="4" name="Object 4"/>
          <p:cNvGraphicFramePr>
            <a:graphicFrameLocks noChangeAspect="1"/>
          </p:cNvGraphicFramePr>
          <p:nvPr>
            <p:extLst>
              <p:ext uri="{D42A27DB-BD31-4B8C-83A1-F6EECF244321}">
                <p14:modId xmlns:p14="http://schemas.microsoft.com/office/powerpoint/2010/main" val="1821075839"/>
              </p:ext>
            </p:extLst>
          </p:nvPr>
        </p:nvGraphicFramePr>
        <p:xfrm>
          <a:off x="7680176" y="3139169"/>
          <a:ext cx="4333191" cy="3710422"/>
        </p:xfrm>
        <a:graphic>
          <a:graphicData uri="http://schemas.openxmlformats.org/presentationml/2006/ole">
            <mc:AlternateContent xmlns:mc="http://schemas.openxmlformats.org/markup-compatibility/2006">
              <mc:Choice xmlns:v="urn:schemas-microsoft-com:vml" Requires="v">
                <p:oleObj name="Document" r:id="rId2" imgW="5461000" imgH="4318000" progId="Word.Document.8">
                  <p:embed/>
                </p:oleObj>
              </mc:Choice>
              <mc:Fallback>
                <p:oleObj name="Document" r:id="rId2" imgW="5461000" imgH="4318000" progId="Word.Document.8">
                  <p:embed/>
                  <p:pic>
                    <p:nvPicPr>
                      <p:cNvPr id="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176" y="3139169"/>
                        <a:ext cx="4333191" cy="371042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4387989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dirty="0" err="1"/>
              <a:t>Difference</a:t>
            </a:r>
            <a:r>
              <a:rPr lang="fr-CH" dirty="0"/>
              <a:t> </a:t>
            </a:r>
            <a:r>
              <a:rPr lang="fr-CH" dirty="0" err="1"/>
              <a:t>between</a:t>
            </a:r>
            <a:r>
              <a:rPr lang="fr-CH" dirty="0"/>
              <a:t> </a:t>
            </a:r>
            <a:r>
              <a:rPr lang="fr-CH" dirty="0" err="1"/>
              <a:t>mammography</a:t>
            </a:r>
            <a:r>
              <a:rPr lang="fr-CH" dirty="0"/>
              <a:t> and </a:t>
            </a:r>
            <a:r>
              <a:rPr lang="fr-CH" dirty="0" err="1"/>
              <a:t>radiography</a:t>
            </a:r>
            <a:endParaRPr lang="fr-CH" dirty="0"/>
          </a:p>
        </p:txBody>
      </p:sp>
      <p:sp>
        <p:nvSpPr>
          <p:cNvPr id="3" name="Espace réservé du contenu 2"/>
          <p:cNvSpPr>
            <a:spLocks noGrp="1"/>
          </p:cNvSpPr>
          <p:nvPr>
            <p:ph idx="1"/>
          </p:nvPr>
        </p:nvSpPr>
        <p:spPr/>
        <p:txBody>
          <a:bodyPr>
            <a:normAutofit/>
          </a:bodyPr>
          <a:lstStyle/>
          <a:p>
            <a:r>
              <a:rPr lang="en-US" dirty="0"/>
              <a:t>The </a:t>
            </a:r>
            <a:r>
              <a:rPr lang="en-US" b="1" dirty="0">
                <a:solidFill>
                  <a:srgbClr val="0070C0"/>
                </a:solidFill>
              </a:rPr>
              <a:t>focal spot </a:t>
            </a:r>
            <a:r>
              <a:rPr lang="en-US" dirty="0"/>
              <a:t>of a mammography tube is </a:t>
            </a:r>
            <a:r>
              <a:rPr lang="en-US" b="1" dirty="0">
                <a:solidFill>
                  <a:srgbClr val="0070C0"/>
                </a:solidFill>
              </a:rPr>
              <a:t>small</a:t>
            </a:r>
            <a:r>
              <a:rPr lang="en-US" dirty="0"/>
              <a:t> compared to a conventional x-ray tube</a:t>
            </a:r>
          </a:p>
          <a:p>
            <a:pPr lvl="1"/>
            <a:r>
              <a:rPr lang="en-US" dirty="0"/>
              <a:t>about 0.3 mm for the large focus and 0.1 mm for the small focus.</a:t>
            </a:r>
          </a:p>
          <a:p>
            <a:r>
              <a:rPr lang="en-US" b="1" dirty="0">
                <a:solidFill>
                  <a:srgbClr val="0070C0"/>
                </a:solidFill>
              </a:rPr>
              <a:t>Tube - detector </a:t>
            </a:r>
            <a:r>
              <a:rPr lang="en-US" dirty="0"/>
              <a:t>distance is </a:t>
            </a:r>
            <a:r>
              <a:rPr lang="en-US" b="1" dirty="0">
                <a:solidFill>
                  <a:srgbClr val="0070C0"/>
                </a:solidFill>
              </a:rPr>
              <a:t>shorter</a:t>
            </a:r>
            <a:r>
              <a:rPr lang="en-US" dirty="0"/>
              <a:t>, </a:t>
            </a:r>
          </a:p>
          <a:p>
            <a:pPr lvl="1"/>
            <a:r>
              <a:rPr lang="en-US" dirty="0"/>
              <a:t>around 65 cm in mammography and 100 cm in radiography</a:t>
            </a:r>
          </a:p>
          <a:p>
            <a:endParaRPr lang="en-US" dirty="0"/>
          </a:p>
          <a:p>
            <a:endParaRPr lang="fr-CH" dirty="0"/>
          </a:p>
        </p:txBody>
      </p:sp>
      <p:pic>
        <p:nvPicPr>
          <p:cNvPr id="67586" name="Picture 2" descr="http://radiologykey.com/wp-content/uploads/2020/05/10-1055-b-006-163716_c002_f002ac.jpg"/>
          <p:cNvPicPr>
            <a:picLocks noChangeAspect="1" noChangeArrowheads="1"/>
          </p:cNvPicPr>
          <p:nvPr/>
        </p:nvPicPr>
        <p:blipFill rotWithShape="1">
          <a:blip r:embed="rId2">
            <a:extLst>
              <a:ext uri="{28A0092B-C50C-407E-A947-70E740481C1C}">
                <a14:useLocalDpi xmlns:a14="http://schemas.microsoft.com/office/drawing/2010/main" val="0"/>
              </a:ext>
            </a:extLst>
          </a:blip>
          <a:srcRect l="76519" b="49769"/>
          <a:stretch/>
        </p:blipFill>
        <p:spPr bwMode="auto">
          <a:xfrm>
            <a:off x="4583832" y="4653136"/>
            <a:ext cx="1368152" cy="21169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radiologykey.com/wp-content/uploads/2020/05/10-1055-b-006-163716_c002_f002ac.jpg"/>
          <p:cNvPicPr>
            <a:picLocks noChangeAspect="1" noChangeArrowheads="1"/>
          </p:cNvPicPr>
          <p:nvPr/>
        </p:nvPicPr>
        <p:blipFill rotWithShape="1">
          <a:blip r:embed="rId2">
            <a:extLst>
              <a:ext uri="{28A0092B-C50C-407E-A947-70E740481C1C}">
                <a14:useLocalDpi xmlns:a14="http://schemas.microsoft.com/office/drawing/2010/main" val="0"/>
              </a:ext>
            </a:extLst>
          </a:blip>
          <a:srcRect l="76715" t="49670"/>
          <a:stretch/>
        </p:blipFill>
        <p:spPr bwMode="auto">
          <a:xfrm>
            <a:off x="7752184" y="4653136"/>
            <a:ext cx="1296144" cy="2026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393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CH" dirty="0" err="1"/>
              <a:t>What</a:t>
            </a:r>
            <a:r>
              <a:rPr lang="fr-CH" dirty="0"/>
              <a:t> </a:t>
            </a:r>
            <a:r>
              <a:rPr lang="fr-CH" dirty="0" err="1"/>
              <a:t>is</a:t>
            </a:r>
            <a:r>
              <a:rPr lang="fr-CH" dirty="0"/>
              <a:t> the dose to the skin ?</a:t>
            </a:r>
          </a:p>
          <a:p>
            <a:pPr marL="0" indent="0">
              <a:buNone/>
            </a:pPr>
            <a:endParaRPr lang="fr-CH" dirty="0"/>
          </a:p>
          <a:p>
            <a:pPr marL="0" indent="0">
              <a:buNone/>
            </a:pPr>
            <a:r>
              <a:rPr lang="fr-CH" b="1" dirty="0">
                <a:solidFill>
                  <a:schemeClr val="tx2">
                    <a:lumMod val="60000"/>
                    <a:lumOff val="40000"/>
                  </a:schemeClr>
                </a:solidFill>
              </a:rPr>
              <a:t>(120 kV / 0.5 </a:t>
            </a:r>
            <a:r>
              <a:rPr lang="fr-CH" b="1" dirty="0" err="1">
                <a:solidFill>
                  <a:schemeClr val="tx2">
                    <a:lumMod val="60000"/>
                    <a:lumOff val="40000"/>
                  </a:schemeClr>
                </a:solidFill>
              </a:rPr>
              <a:t>mAs</a:t>
            </a:r>
            <a:r>
              <a:rPr lang="fr-CH" b="1" dirty="0">
                <a:solidFill>
                  <a:schemeClr val="tx2">
                    <a:lumMod val="60000"/>
                    <a:lumOff val="40000"/>
                  </a:schemeClr>
                </a:solidFill>
              </a:rPr>
              <a:t> / 1.8 m / </a:t>
            </a:r>
          </a:p>
          <a:p>
            <a:pPr marL="0" indent="0">
              <a:buNone/>
            </a:pPr>
            <a:r>
              <a:rPr lang="fr-CH" b="1" dirty="0">
                <a:solidFill>
                  <a:schemeClr val="tx2">
                    <a:lumMod val="60000"/>
                    <a:lumOff val="40000"/>
                  </a:schemeClr>
                </a:solidFill>
              </a:rPr>
              <a:t>3mm filtration) </a:t>
            </a:r>
            <a:endParaRPr lang="de-CH" b="1" dirty="0">
              <a:solidFill>
                <a:schemeClr val="tx2">
                  <a:lumMod val="60000"/>
                  <a:lumOff val="40000"/>
                </a:schemeClr>
              </a:solidFill>
            </a:endParaRPr>
          </a:p>
        </p:txBody>
      </p:sp>
      <p:sp>
        <p:nvSpPr>
          <p:cNvPr id="2" name="Titre 1"/>
          <p:cNvSpPr>
            <a:spLocks noGrp="1"/>
          </p:cNvSpPr>
          <p:nvPr>
            <p:ph type="title"/>
          </p:nvPr>
        </p:nvSpPr>
        <p:spPr/>
        <p:txBody>
          <a:bodyPr/>
          <a:lstStyle/>
          <a:p>
            <a:r>
              <a:rPr lang="fr-CH" dirty="0" err="1"/>
              <a:t>Chest</a:t>
            </a:r>
            <a:r>
              <a:rPr lang="fr-CH" dirty="0"/>
              <a:t> </a:t>
            </a:r>
            <a:r>
              <a:rPr lang="fr-CH" dirty="0" err="1"/>
              <a:t>radiography</a:t>
            </a:r>
            <a:r>
              <a:rPr lang="fr-CH" dirty="0"/>
              <a:t> – </a:t>
            </a:r>
            <a:r>
              <a:rPr lang="fr-CH" dirty="0" err="1"/>
              <a:t>Exercise</a:t>
            </a:r>
            <a:endParaRPr lang="de-CH" dirty="0"/>
          </a:p>
        </p:txBody>
      </p:sp>
      <p:pic>
        <p:nvPicPr>
          <p:cNvPr id="770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25577" y="1538260"/>
            <a:ext cx="4613212" cy="3683276"/>
          </a:xfrm>
          <a:prstGeom prst="rect">
            <a:avLst/>
          </a:prstGeom>
          <a:noFill/>
          <a:ln w="9525">
            <a:noFill/>
            <a:miter lim="800000"/>
            <a:headEnd/>
            <a:tailEnd/>
          </a:ln>
          <a:effectLst/>
        </p:spPr>
      </p:pic>
      <p:sp>
        <p:nvSpPr>
          <p:cNvPr id="7" name="Rectangle 6"/>
          <p:cNvSpPr/>
          <p:nvPr/>
        </p:nvSpPr>
        <p:spPr>
          <a:xfrm>
            <a:off x="360218" y="124691"/>
            <a:ext cx="11499273" cy="656705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6389124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050945" y="1412776"/>
            <a:ext cx="8158162" cy="4648200"/>
          </a:xfrm>
          <a:prstGeom prst="rect">
            <a:avLst/>
          </a:prstGeom>
        </p:spPr>
        <p:txBody>
          <a:bodyPr/>
          <a:lstStyle/>
          <a:p>
            <a:pPr eaLnBrk="0" hangingPunct="0"/>
            <a:r>
              <a:rPr lang="en-US" sz="2000" b="1" dirty="0">
                <a:solidFill>
                  <a:srgbClr val="333333"/>
                </a:solidFill>
              </a:rPr>
              <a:t>What is the magnification for these two configurations ?</a:t>
            </a:r>
          </a:p>
        </p:txBody>
      </p:sp>
      <p:sp>
        <p:nvSpPr>
          <p:cNvPr id="8" name="Text Box 41"/>
          <p:cNvSpPr txBox="1">
            <a:spLocks noChangeArrowheads="1"/>
          </p:cNvSpPr>
          <p:nvPr/>
        </p:nvSpPr>
        <p:spPr bwMode="auto">
          <a:xfrm>
            <a:off x="3935760" y="2204864"/>
            <a:ext cx="2270173" cy="1384995"/>
          </a:xfrm>
          <a:prstGeom prst="rect">
            <a:avLst/>
          </a:prstGeom>
          <a:noFill/>
          <a:ln w="12700">
            <a:noFill/>
            <a:miter lim="800000"/>
            <a:headEnd/>
            <a:tailEnd/>
          </a:ln>
        </p:spPr>
        <p:txBody>
          <a:bodyPr wrap="none">
            <a:spAutoFit/>
          </a:bodyPr>
          <a:lstStyle/>
          <a:p>
            <a:pPr eaLnBrk="0" hangingPunct="0"/>
            <a:r>
              <a:rPr lang="en-US" sz="1400" b="1" dirty="0">
                <a:solidFill>
                  <a:srgbClr val="333333"/>
                </a:solidFill>
              </a:rPr>
              <a:t>Data</a:t>
            </a:r>
          </a:p>
          <a:p>
            <a:pPr eaLnBrk="0" hangingPunct="0"/>
            <a:r>
              <a:rPr lang="en-US" sz="1400" b="1" dirty="0">
                <a:solidFill>
                  <a:srgbClr val="333333"/>
                </a:solidFill>
              </a:rPr>
              <a:t>SID = 60 cm</a:t>
            </a:r>
          </a:p>
          <a:p>
            <a:pPr eaLnBrk="0" hangingPunct="0"/>
            <a:r>
              <a:rPr lang="en-US" sz="1400" b="1" dirty="0">
                <a:solidFill>
                  <a:srgbClr val="333333"/>
                </a:solidFill>
              </a:rPr>
              <a:t>SOD = 54 cm then 50 cm</a:t>
            </a:r>
          </a:p>
          <a:p>
            <a:pPr eaLnBrk="0" hangingPunct="0"/>
            <a:r>
              <a:rPr lang="en-US" sz="1400" b="1" dirty="0">
                <a:solidFill>
                  <a:srgbClr val="333333"/>
                </a:solidFill>
              </a:rPr>
              <a:t>OID = 6 cm then 10 cm</a:t>
            </a:r>
          </a:p>
          <a:p>
            <a:pPr eaLnBrk="0" hangingPunct="0"/>
            <a:r>
              <a:rPr lang="en-US" sz="1400" b="1" dirty="0">
                <a:solidFill>
                  <a:srgbClr val="333333"/>
                </a:solidFill>
              </a:rPr>
              <a:t>F = 0.3 mm</a:t>
            </a:r>
          </a:p>
          <a:p>
            <a:pPr eaLnBrk="0" hangingPunct="0"/>
            <a:endParaRPr lang="en-US" sz="1400" b="1" dirty="0">
              <a:solidFill>
                <a:srgbClr val="333333"/>
              </a:solidFill>
            </a:endParaRPr>
          </a:p>
        </p:txBody>
      </p:sp>
      <p:sp>
        <p:nvSpPr>
          <p:cNvPr id="9" name="Rectangle 2"/>
          <p:cNvSpPr>
            <a:spLocks noGrp="1" noChangeArrowheads="1"/>
          </p:cNvSpPr>
          <p:nvPr>
            <p:ph type="title"/>
          </p:nvPr>
        </p:nvSpPr>
        <p:spPr>
          <a:xfrm>
            <a:off x="1859826" y="476673"/>
            <a:ext cx="8275444" cy="681037"/>
          </a:xfrm>
        </p:spPr>
        <p:txBody>
          <a:bodyPr>
            <a:normAutofit fontScale="90000"/>
          </a:bodyPr>
          <a:lstStyle/>
          <a:p>
            <a:r>
              <a:rPr lang="en-US" dirty="0"/>
              <a:t>Exercise</a:t>
            </a:r>
            <a:endParaRPr lang="en-US" dirty="0">
              <a:solidFill>
                <a:srgbClr val="0070C0"/>
              </a:solidFill>
            </a:endParaRPr>
          </a:p>
        </p:txBody>
      </p:sp>
      <p:pic>
        <p:nvPicPr>
          <p:cNvPr id="6" name="Picture 39" descr="C:\Documents and Settings\fverdun\Mes documents\Digitalisation\Magnification 2021.jpg"/>
          <p:cNvPicPr>
            <a:picLocks noChangeAspect="1" noChangeArrowheads="1"/>
          </p:cNvPicPr>
          <p:nvPr/>
        </p:nvPicPr>
        <p:blipFill>
          <a:blip r:embed="rId3" cstate="print"/>
          <a:srcRect/>
          <a:stretch>
            <a:fillRect/>
          </a:stretch>
        </p:blipFill>
        <p:spPr bwMode="auto">
          <a:xfrm>
            <a:off x="2207568" y="3356992"/>
            <a:ext cx="4866169" cy="3397671"/>
          </a:xfrm>
          <a:prstGeom prst="rect">
            <a:avLst/>
          </a:prstGeom>
          <a:noFill/>
          <a:ln w="9525">
            <a:noFill/>
            <a:miter lim="800000"/>
            <a:headEnd/>
            <a:tailEnd/>
          </a:ln>
        </p:spPr>
      </p:pic>
    </p:spTree>
    <p:extLst>
      <p:ext uri="{BB962C8B-B14F-4D97-AF65-F5344CB8AC3E}">
        <p14:creationId xmlns:p14="http://schemas.microsoft.com/office/powerpoint/2010/main" val="15118669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050945" y="1412776"/>
            <a:ext cx="8158162" cy="4648200"/>
          </a:xfrm>
          <a:prstGeom prst="rect">
            <a:avLst/>
          </a:prstGeom>
        </p:spPr>
        <p:txBody>
          <a:bodyPr/>
          <a:lstStyle/>
          <a:p>
            <a:pPr eaLnBrk="0" hangingPunct="0"/>
            <a:r>
              <a:rPr lang="en-US" sz="2000" b="1" dirty="0">
                <a:solidFill>
                  <a:srgbClr val="333333"/>
                </a:solidFill>
              </a:rPr>
              <a:t>What is the magnification for these two configurations ?</a:t>
            </a:r>
          </a:p>
        </p:txBody>
      </p:sp>
      <p:sp>
        <p:nvSpPr>
          <p:cNvPr id="8" name="Text Box 41"/>
          <p:cNvSpPr txBox="1">
            <a:spLocks noChangeArrowheads="1"/>
          </p:cNvSpPr>
          <p:nvPr/>
        </p:nvSpPr>
        <p:spPr bwMode="auto">
          <a:xfrm>
            <a:off x="3935760" y="2204864"/>
            <a:ext cx="2270173" cy="1384995"/>
          </a:xfrm>
          <a:prstGeom prst="rect">
            <a:avLst/>
          </a:prstGeom>
          <a:noFill/>
          <a:ln w="12700">
            <a:noFill/>
            <a:miter lim="800000"/>
            <a:headEnd/>
            <a:tailEnd/>
          </a:ln>
        </p:spPr>
        <p:txBody>
          <a:bodyPr wrap="none">
            <a:spAutoFit/>
          </a:bodyPr>
          <a:lstStyle/>
          <a:p>
            <a:pPr eaLnBrk="0" hangingPunct="0"/>
            <a:r>
              <a:rPr lang="en-US" sz="1400" b="1" dirty="0">
                <a:solidFill>
                  <a:srgbClr val="333333"/>
                </a:solidFill>
              </a:rPr>
              <a:t>Data</a:t>
            </a:r>
          </a:p>
          <a:p>
            <a:pPr eaLnBrk="0" hangingPunct="0"/>
            <a:r>
              <a:rPr lang="en-US" sz="1400" b="1" dirty="0">
                <a:solidFill>
                  <a:srgbClr val="333333"/>
                </a:solidFill>
              </a:rPr>
              <a:t>SID = 60 cm</a:t>
            </a:r>
          </a:p>
          <a:p>
            <a:pPr eaLnBrk="0" hangingPunct="0"/>
            <a:r>
              <a:rPr lang="en-US" sz="1400" b="1" dirty="0">
                <a:solidFill>
                  <a:srgbClr val="333333"/>
                </a:solidFill>
              </a:rPr>
              <a:t>SOD = 54 cm then 50 cm</a:t>
            </a:r>
          </a:p>
          <a:p>
            <a:pPr eaLnBrk="0" hangingPunct="0"/>
            <a:r>
              <a:rPr lang="en-US" sz="1400" b="1" dirty="0">
                <a:solidFill>
                  <a:srgbClr val="333333"/>
                </a:solidFill>
              </a:rPr>
              <a:t>OID = 6 cm then 10 cm</a:t>
            </a:r>
          </a:p>
          <a:p>
            <a:pPr eaLnBrk="0" hangingPunct="0"/>
            <a:r>
              <a:rPr lang="en-US" sz="1400" b="1" dirty="0">
                <a:solidFill>
                  <a:srgbClr val="333333"/>
                </a:solidFill>
              </a:rPr>
              <a:t>F = 0.3 mm</a:t>
            </a:r>
          </a:p>
          <a:p>
            <a:pPr eaLnBrk="0" hangingPunct="0"/>
            <a:endParaRPr lang="en-US" sz="1400" b="1" dirty="0">
              <a:solidFill>
                <a:srgbClr val="333333"/>
              </a:solidFill>
            </a:endParaRPr>
          </a:p>
        </p:txBody>
      </p:sp>
      <p:sp>
        <p:nvSpPr>
          <p:cNvPr id="9" name="Rectangle 2"/>
          <p:cNvSpPr>
            <a:spLocks noGrp="1" noChangeArrowheads="1"/>
          </p:cNvSpPr>
          <p:nvPr>
            <p:ph type="title"/>
          </p:nvPr>
        </p:nvSpPr>
        <p:spPr>
          <a:xfrm>
            <a:off x="1859826" y="476673"/>
            <a:ext cx="8275444" cy="681037"/>
          </a:xfrm>
        </p:spPr>
        <p:txBody>
          <a:bodyPr>
            <a:normAutofit fontScale="90000"/>
          </a:bodyPr>
          <a:lstStyle/>
          <a:p>
            <a:r>
              <a:rPr lang="en-US" dirty="0"/>
              <a:t>Solution</a:t>
            </a:r>
            <a:endParaRPr lang="en-US" dirty="0">
              <a:solidFill>
                <a:srgbClr val="0070C0"/>
              </a:solidFill>
            </a:endParaRPr>
          </a:p>
        </p:txBody>
      </p:sp>
      <p:pic>
        <p:nvPicPr>
          <p:cNvPr id="6" name="Picture 39" descr="C:\Documents and Settings\fverdun\Mes documents\Digitalisation\Magnification 2021.jpg"/>
          <p:cNvPicPr>
            <a:picLocks noChangeAspect="1" noChangeArrowheads="1"/>
          </p:cNvPicPr>
          <p:nvPr/>
        </p:nvPicPr>
        <p:blipFill>
          <a:blip r:embed="rId3" cstate="print"/>
          <a:srcRect/>
          <a:stretch>
            <a:fillRect/>
          </a:stretch>
        </p:blipFill>
        <p:spPr bwMode="auto">
          <a:xfrm>
            <a:off x="2207568" y="3356992"/>
            <a:ext cx="4866169" cy="3397671"/>
          </a:xfrm>
          <a:prstGeom prst="rect">
            <a:avLst/>
          </a:prstGeom>
          <a:noFill/>
          <a:ln w="9525">
            <a:noFill/>
            <a:miter lim="800000"/>
            <a:headEnd/>
            <a:tailEnd/>
          </a:ln>
        </p:spPr>
      </p:pic>
      <p:graphicFrame>
        <p:nvGraphicFramePr>
          <p:cNvPr id="7" name="Object 2"/>
          <p:cNvGraphicFramePr>
            <a:graphicFrameLocks noChangeAspect="1"/>
          </p:cNvGraphicFramePr>
          <p:nvPr/>
        </p:nvGraphicFramePr>
        <p:xfrm>
          <a:off x="7752184" y="4005064"/>
          <a:ext cx="3181350" cy="2262187"/>
        </p:xfrm>
        <a:graphic>
          <a:graphicData uri="http://schemas.openxmlformats.org/presentationml/2006/ole">
            <mc:AlternateContent xmlns:mc="http://schemas.openxmlformats.org/markup-compatibility/2006">
              <mc:Choice xmlns:v="urn:schemas-microsoft-com:vml" Requires="v">
                <p:oleObj name="Equation" r:id="rId4" imgW="2070000" imgH="1460160" progId="Equation.DSMT4">
                  <p:embed/>
                </p:oleObj>
              </mc:Choice>
              <mc:Fallback>
                <p:oleObj name="Equation" r:id="rId4" imgW="2070000" imgH="1460160" progId="Equation.DSMT4">
                  <p:embed/>
                  <p:pic>
                    <p:nvPicPr>
                      <p:cNvPr id="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2184" y="4005064"/>
                        <a:ext cx="3181350" cy="2262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182073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Magnification</a:t>
            </a:r>
          </a:p>
        </p:txBody>
      </p:sp>
      <p:sp>
        <p:nvSpPr>
          <p:cNvPr id="3" name="Espace réservé du contenu 2"/>
          <p:cNvSpPr>
            <a:spLocks noGrp="1"/>
          </p:cNvSpPr>
          <p:nvPr>
            <p:ph idx="1"/>
          </p:nvPr>
        </p:nvSpPr>
        <p:spPr/>
        <p:txBody>
          <a:bodyPr>
            <a:normAutofit/>
          </a:bodyPr>
          <a:lstStyle/>
          <a:p>
            <a:r>
              <a:rPr lang="en-US" b="1" dirty="0">
                <a:solidFill>
                  <a:srgbClr val="0070C0"/>
                </a:solidFill>
              </a:rPr>
              <a:t>Magnification</a:t>
            </a:r>
            <a:r>
              <a:rPr lang="en-US" dirty="0"/>
              <a:t>: improve the analysis of </a:t>
            </a:r>
            <a:r>
              <a:rPr lang="en-US" dirty="0" err="1"/>
              <a:t>microcalcifications</a:t>
            </a:r>
            <a:endParaRPr lang="en-US" dirty="0"/>
          </a:p>
          <a:p>
            <a:pPr lvl="1"/>
            <a:r>
              <a:rPr lang="en-US" dirty="0"/>
              <a:t>Important that the focus is small if we want keep good resolution. </a:t>
            </a:r>
          </a:p>
          <a:p>
            <a:r>
              <a:rPr lang="en-US" dirty="0"/>
              <a:t>The </a:t>
            </a:r>
            <a:r>
              <a:rPr lang="en-US" b="1" dirty="0">
                <a:solidFill>
                  <a:srgbClr val="0070C0"/>
                </a:solidFill>
              </a:rPr>
              <a:t>dose</a:t>
            </a:r>
            <a:r>
              <a:rPr lang="en-US" dirty="0"/>
              <a:t> at the breast is however </a:t>
            </a:r>
            <a:r>
              <a:rPr lang="en-US" b="1" dirty="0">
                <a:solidFill>
                  <a:srgbClr val="0070C0"/>
                </a:solidFill>
              </a:rPr>
              <a:t>higher</a:t>
            </a:r>
            <a:r>
              <a:rPr lang="en-US" dirty="0"/>
              <a:t> when using magnification and increases according to the </a:t>
            </a:r>
            <a:r>
              <a:rPr lang="en-US" b="1" dirty="0">
                <a:solidFill>
                  <a:srgbClr val="0070C0"/>
                </a:solidFill>
              </a:rPr>
              <a:t>square</a:t>
            </a:r>
            <a:r>
              <a:rPr lang="en-US" dirty="0"/>
              <a:t> of the magnification factor.</a:t>
            </a:r>
            <a:endParaRPr lang="fr-CH" dirty="0"/>
          </a:p>
        </p:txBody>
      </p:sp>
    </p:spTree>
    <p:extLst>
      <p:ext uri="{BB962C8B-B14F-4D97-AF65-F5344CB8AC3E}">
        <p14:creationId xmlns:p14="http://schemas.microsoft.com/office/powerpoint/2010/main" val="24426502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dirty="0" err="1"/>
              <a:t>Difference</a:t>
            </a:r>
            <a:r>
              <a:rPr lang="fr-CH" dirty="0"/>
              <a:t> </a:t>
            </a:r>
            <a:r>
              <a:rPr lang="fr-CH" dirty="0" err="1"/>
              <a:t>between</a:t>
            </a:r>
            <a:r>
              <a:rPr lang="fr-CH" dirty="0"/>
              <a:t> </a:t>
            </a:r>
            <a:r>
              <a:rPr lang="fr-CH" dirty="0" err="1"/>
              <a:t>mammography</a:t>
            </a:r>
            <a:r>
              <a:rPr lang="fr-CH" dirty="0"/>
              <a:t> and </a:t>
            </a:r>
            <a:r>
              <a:rPr lang="fr-CH" dirty="0" err="1"/>
              <a:t>radiography</a:t>
            </a:r>
            <a:endParaRPr lang="fr-CH" dirty="0"/>
          </a:p>
        </p:txBody>
      </p:sp>
      <p:sp>
        <p:nvSpPr>
          <p:cNvPr id="3" name="Espace réservé du contenu 2"/>
          <p:cNvSpPr>
            <a:spLocks noGrp="1"/>
          </p:cNvSpPr>
          <p:nvPr>
            <p:ph idx="1"/>
          </p:nvPr>
        </p:nvSpPr>
        <p:spPr/>
        <p:txBody>
          <a:bodyPr>
            <a:normAutofit fontScale="92500" lnSpcReduction="10000"/>
          </a:bodyPr>
          <a:lstStyle/>
          <a:p>
            <a:r>
              <a:rPr lang="en-US" dirty="0"/>
              <a:t>Mammography tubes are </a:t>
            </a:r>
            <a:r>
              <a:rPr lang="en-US" b="1" dirty="0">
                <a:solidFill>
                  <a:srgbClr val="0070C0"/>
                </a:solidFill>
              </a:rPr>
              <a:t>less powerful </a:t>
            </a:r>
            <a:r>
              <a:rPr lang="en-US" dirty="0"/>
              <a:t>with a lower heat capacity than conventional x-ray tubes.</a:t>
            </a:r>
          </a:p>
          <a:p>
            <a:pPr lvl="1"/>
            <a:r>
              <a:rPr lang="en-US" dirty="0"/>
              <a:t>generally 100 mA on the large focus and 25 mA on the small focus. </a:t>
            </a:r>
          </a:p>
          <a:p>
            <a:r>
              <a:rPr lang="en-US" dirty="0"/>
              <a:t>In mammography, </a:t>
            </a:r>
            <a:r>
              <a:rPr lang="en-US" b="1" dirty="0">
                <a:solidFill>
                  <a:srgbClr val="0070C0"/>
                </a:solidFill>
              </a:rPr>
              <a:t>exposure time </a:t>
            </a:r>
            <a:r>
              <a:rPr lang="en-US" dirty="0"/>
              <a:t>is much longer than in conventional radiography</a:t>
            </a:r>
          </a:p>
          <a:p>
            <a:pPr lvl="1"/>
            <a:r>
              <a:rPr lang="en-US" dirty="0"/>
              <a:t>exposure times of 0.5 to 2 s are frequently used.</a:t>
            </a:r>
          </a:p>
          <a:p>
            <a:r>
              <a:rPr lang="en-US" dirty="0"/>
              <a:t>Diagnostic screens used in mammography must have a </a:t>
            </a:r>
            <a:r>
              <a:rPr lang="en-US" b="1" dirty="0">
                <a:solidFill>
                  <a:srgbClr val="0070C0"/>
                </a:solidFill>
              </a:rPr>
              <a:t>higher luminance range </a:t>
            </a:r>
          </a:p>
          <a:p>
            <a:pPr lvl="1"/>
            <a:r>
              <a:rPr lang="en-US" dirty="0"/>
              <a:t>at 250 cd/m</a:t>
            </a:r>
            <a:r>
              <a:rPr lang="en-US" baseline="30000" dirty="0"/>
              <a:t>2</a:t>
            </a:r>
            <a:r>
              <a:rPr lang="en-US" dirty="0"/>
              <a:t> while those for conventional radiography are satisfactory with a range of luminance of 150 cd/m</a:t>
            </a:r>
            <a:r>
              <a:rPr lang="en-US" baseline="30000" dirty="0"/>
              <a:t>2</a:t>
            </a:r>
            <a:r>
              <a:rPr lang="en-US" dirty="0"/>
              <a:t> </a:t>
            </a:r>
          </a:p>
          <a:p>
            <a:endParaRPr lang="fr-CH" dirty="0"/>
          </a:p>
        </p:txBody>
      </p:sp>
    </p:spTree>
    <p:extLst>
      <p:ext uri="{BB962C8B-B14F-4D97-AF65-F5344CB8AC3E}">
        <p14:creationId xmlns:p14="http://schemas.microsoft.com/office/powerpoint/2010/main" val="23558074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a:p>
        </p:txBody>
      </p:sp>
      <p:sp>
        <p:nvSpPr>
          <p:cNvPr id="3" name="Espace réservé du contenu 2"/>
          <p:cNvSpPr>
            <a:spLocks noGrp="1"/>
          </p:cNvSpPr>
          <p:nvPr>
            <p:ph idx="1"/>
          </p:nvPr>
        </p:nvSpPr>
        <p:spPr/>
        <p:txBody>
          <a:bodyPr>
            <a:normAutofit fontScale="92500" lnSpcReduction="20000"/>
          </a:bodyPr>
          <a:lstStyle/>
          <a:p>
            <a:r>
              <a:rPr lang="en-US" dirty="0"/>
              <a:t>In practice, the </a:t>
            </a:r>
            <a:r>
              <a:rPr lang="en-US" b="1" dirty="0">
                <a:solidFill>
                  <a:srgbClr val="0070C0"/>
                </a:solidFill>
              </a:rPr>
              <a:t>choice of voltage</a:t>
            </a:r>
            <a:r>
              <a:rPr lang="en-US" dirty="0"/>
              <a:t> is made by the automatic exposure system (</a:t>
            </a:r>
            <a:r>
              <a:rPr lang="en-US" b="1" dirty="0">
                <a:solidFill>
                  <a:srgbClr val="0070C0"/>
                </a:solidFill>
              </a:rPr>
              <a:t>AEC</a:t>
            </a:r>
            <a:r>
              <a:rPr lang="en-US" dirty="0"/>
              <a:t>) according to breast thickness and density. </a:t>
            </a:r>
          </a:p>
          <a:p>
            <a:r>
              <a:rPr lang="en-US" dirty="0"/>
              <a:t>The x-ray of a thick or dense breast loses in contrast, but the choice of voltage must favor the </a:t>
            </a:r>
            <a:r>
              <a:rPr lang="en-US" b="1" dirty="0">
                <a:solidFill>
                  <a:srgbClr val="0070C0"/>
                </a:solidFill>
              </a:rPr>
              <a:t>best contrast-dose compromise.</a:t>
            </a:r>
          </a:p>
          <a:p>
            <a:r>
              <a:rPr lang="en-US" dirty="0"/>
              <a:t>On the machine, the choice of voltage is made according to the </a:t>
            </a:r>
            <a:r>
              <a:rPr lang="en-US" b="1" dirty="0">
                <a:solidFill>
                  <a:srgbClr val="0070C0"/>
                </a:solidFill>
              </a:rPr>
              <a:t>height of the compression plate</a:t>
            </a:r>
            <a:r>
              <a:rPr lang="en-US" dirty="0"/>
              <a:t> and / or a </a:t>
            </a:r>
            <a:r>
              <a:rPr lang="en-US" b="1" dirty="0">
                <a:solidFill>
                  <a:srgbClr val="0070C0"/>
                </a:solidFill>
              </a:rPr>
              <a:t>measurement of breast attenuation </a:t>
            </a:r>
            <a:r>
              <a:rPr lang="en-US" dirty="0"/>
              <a:t>during a preliminary shot of a small amount of X-rays before the realization of the exam.</a:t>
            </a:r>
            <a:endParaRPr lang="fr-CH" dirty="0"/>
          </a:p>
        </p:txBody>
      </p:sp>
    </p:spTree>
    <p:extLst>
      <p:ext uri="{BB962C8B-B14F-4D97-AF65-F5344CB8AC3E}">
        <p14:creationId xmlns:p14="http://schemas.microsoft.com/office/powerpoint/2010/main" val="13158153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Compression</a:t>
            </a:r>
          </a:p>
        </p:txBody>
      </p:sp>
      <p:sp>
        <p:nvSpPr>
          <p:cNvPr id="3" name="Espace réservé du contenu 2"/>
          <p:cNvSpPr>
            <a:spLocks noGrp="1"/>
          </p:cNvSpPr>
          <p:nvPr>
            <p:ph idx="1"/>
          </p:nvPr>
        </p:nvSpPr>
        <p:spPr>
          <a:xfrm>
            <a:off x="609600" y="1600201"/>
            <a:ext cx="10972800" cy="4997151"/>
          </a:xfrm>
        </p:spPr>
        <p:txBody>
          <a:bodyPr>
            <a:normAutofit fontScale="70000" lnSpcReduction="20000"/>
          </a:bodyPr>
          <a:lstStyle/>
          <a:p>
            <a:r>
              <a:rPr lang="en-US" dirty="0"/>
              <a:t>Adequate compression of the breast is one of the most important conditions for quality mammography and for a good visualization of possible pathologies.</a:t>
            </a:r>
          </a:p>
          <a:p>
            <a:pPr>
              <a:lnSpc>
                <a:spcPct val="150000"/>
              </a:lnSpc>
            </a:pPr>
            <a:r>
              <a:rPr lang="en-US" dirty="0">
                <a:solidFill>
                  <a:schemeClr val="tx2"/>
                </a:solidFill>
              </a:rPr>
              <a:t>Improved Subject Contrast</a:t>
            </a:r>
          </a:p>
          <a:p>
            <a:pPr lvl="1">
              <a:lnSpc>
                <a:spcPct val="150000"/>
              </a:lnSpc>
            </a:pPr>
            <a:r>
              <a:rPr lang="en-US" dirty="0"/>
              <a:t>Better penetration allows use of lower kVp</a:t>
            </a:r>
          </a:p>
          <a:p>
            <a:pPr lvl="1">
              <a:lnSpc>
                <a:spcPct val="150000"/>
              </a:lnSpc>
            </a:pPr>
            <a:r>
              <a:rPr lang="en-US" dirty="0"/>
              <a:t>Less Scatter (thinner patient)</a:t>
            </a:r>
          </a:p>
          <a:p>
            <a:pPr>
              <a:lnSpc>
                <a:spcPct val="150000"/>
              </a:lnSpc>
            </a:pPr>
            <a:r>
              <a:rPr lang="en-US" dirty="0">
                <a:solidFill>
                  <a:schemeClr val="tx2"/>
                </a:solidFill>
              </a:rPr>
              <a:t>Better Resolution</a:t>
            </a:r>
          </a:p>
          <a:p>
            <a:pPr lvl="1">
              <a:lnSpc>
                <a:spcPct val="150000"/>
              </a:lnSpc>
            </a:pPr>
            <a:r>
              <a:rPr lang="en-US" dirty="0"/>
              <a:t>Less geometric blur: objects pressed closer to film</a:t>
            </a:r>
          </a:p>
          <a:p>
            <a:pPr lvl="1">
              <a:lnSpc>
                <a:spcPct val="150000"/>
              </a:lnSpc>
            </a:pPr>
            <a:r>
              <a:rPr lang="en-US" dirty="0"/>
              <a:t>Less motion: patient immobilization</a:t>
            </a:r>
          </a:p>
          <a:p>
            <a:pPr lvl="1">
              <a:lnSpc>
                <a:spcPct val="150000"/>
              </a:lnSpc>
            </a:pPr>
            <a:r>
              <a:rPr lang="en-US" dirty="0"/>
              <a:t>Better detection by spreading out structures</a:t>
            </a:r>
          </a:p>
          <a:p>
            <a:pPr>
              <a:lnSpc>
                <a:spcPct val="150000"/>
              </a:lnSpc>
            </a:pPr>
            <a:r>
              <a:rPr lang="en-US" dirty="0">
                <a:solidFill>
                  <a:schemeClr val="tx2"/>
                </a:solidFill>
              </a:rPr>
              <a:t>Better Conspicuity:</a:t>
            </a:r>
            <a:r>
              <a:rPr lang="en-US" dirty="0"/>
              <a:t>  </a:t>
            </a:r>
            <a:r>
              <a:rPr lang="en-US" sz="2800" dirty="0"/>
              <a:t>less tissue/object overlap</a:t>
            </a:r>
          </a:p>
          <a:p>
            <a:pPr>
              <a:lnSpc>
                <a:spcPct val="150000"/>
              </a:lnSpc>
            </a:pPr>
            <a:r>
              <a:rPr lang="en-US" dirty="0">
                <a:solidFill>
                  <a:schemeClr val="tx2"/>
                </a:solidFill>
              </a:rPr>
              <a:t>Lower Radiation Dose:</a:t>
            </a:r>
            <a:r>
              <a:rPr lang="en-US" dirty="0"/>
              <a:t>  </a:t>
            </a:r>
            <a:r>
              <a:rPr lang="en-US" sz="2800" dirty="0"/>
              <a:t>less </a:t>
            </a:r>
            <a:r>
              <a:rPr lang="en-US" sz="2800" dirty="0" err="1"/>
              <a:t>mAs</a:t>
            </a:r>
            <a:r>
              <a:rPr lang="en-US" sz="2800" dirty="0"/>
              <a:t> needed</a:t>
            </a:r>
          </a:p>
          <a:p>
            <a:endParaRPr lang="fr-CH" dirty="0"/>
          </a:p>
        </p:txBody>
      </p:sp>
      <p:pic>
        <p:nvPicPr>
          <p:cNvPr id="4" name="Image 3"/>
          <p:cNvPicPr>
            <a:picLocks noChangeAspect="1"/>
          </p:cNvPicPr>
          <p:nvPr/>
        </p:nvPicPr>
        <p:blipFill rotWithShape="1">
          <a:blip r:embed="rId2"/>
          <a:srcRect l="3938" t="8920" r="3532" b="1878"/>
          <a:stretch/>
        </p:blipFill>
        <p:spPr>
          <a:xfrm>
            <a:off x="7968208" y="3645023"/>
            <a:ext cx="3384376" cy="2880321"/>
          </a:xfrm>
          <a:prstGeom prst="rect">
            <a:avLst/>
          </a:prstGeom>
        </p:spPr>
      </p:pic>
      <p:sp>
        <p:nvSpPr>
          <p:cNvPr id="5" name="ZoneTexte 4"/>
          <p:cNvSpPr txBox="1"/>
          <p:nvPr/>
        </p:nvSpPr>
        <p:spPr>
          <a:xfrm>
            <a:off x="7968208" y="3345607"/>
            <a:ext cx="1568058" cy="307777"/>
          </a:xfrm>
          <a:prstGeom prst="rect">
            <a:avLst/>
          </a:prstGeom>
          <a:solidFill>
            <a:schemeClr val="bg1"/>
          </a:solidFill>
        </p:spPr>
        <p:txBody>
          <a:bodyPr wrap="none" rtlCol="0">
            <a:spAutoFit/>
          </a:bodyPr>
          <a:lstStyle/>
          <a:p>
            <a:r>
              <a:rPr lang="fr-CH" sz="1400" dirty="0"/>
              <a:t>Bad compression</a:t>
            </a:r>
          </a:p>
        </p:txBody>
      </p:sp>
      <p:sp>
        <p:nvSpPr>
          <p:cNvPr id="6" name="ZoneTexte 5"/>
          <p:cNvSpPr txBox="1"/>
          <p:nvPr/>
        </p:nvSpPr>
        <p:spPr>
          <a:xfrm>
            <a:off x="9700749" y="3345606"/>
            <a:ext cx="1686680" cy="307777"/>
          </a:xfrm>
          <a:prstGeom prst="rect">
            <a:avLst/>
          </a:prstGeom>
          <a:solidFill>
            <a:schemeClr val="bg1"/>
          </a:solidFill>
        </p:spPr>
        <p:txBody>
          <a:bodyPr wrap="none" rtlCol="0">
            <a:spAutoFit/>
          </a:bodyPr>
          <a:lstStyle/>
          <a:p>
            <a:r>
              <a:rPr lang="fr-CH" sz="1400" dirty="0"/>
              <a:t>Good compression</a:t>
            </a:r>
          </a:p>
        </p:txBody>
      </p:sp>
    </p:spTree>
    <p:extLst>
      <p:ext uri="{BB962C8B-B14F-4D97-AF65-F5344CB8AC3E}">
        <p14:creationId xmlns:p14="http://schemas.microsoft.com/office/powerpoint/2010/main" val="35196690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Motion Artefact</a:t>
            </a:r>
          </a:p>
        </p:txBody>
      </p:sp>
      <p:pic>
        <p:nvPicPr>
          <p:cNvPr id="4" name="Image 3"/>
          <p:cNvPicPr>
            <a:picLocks noChangeAspect="1"/>
          </p:cNvPicPr>
          <p:nvPr/>
        </p:nvPicPr>
        <p:blipFill>
          <a:blip r:embed="rId3"/>
          <a:stretch>
            <a:fillRect/>
          </a:stretch>
        </p:blipFill>
        <p:spPr>
          <a:xfrm>
            <a:off x="3143672" y="1844824"/>
            <a:ext cx="6408712" cy="4835017"/>
          </a:xfrm>
          <a:prstGeom prst="rect">
            <a:avLst/>
          </a:prstGeom>
        </p:spPr>
      </p:pic>
      <p:sp>
        <p:nvSpPr>
          <p:cNvPr id="5" name="ZoneTexte 4"/>
          <p:cNvSpPr txBox="1"/>
          <p:nvPr/>
        </p:nvSpPr>
        <p:spPr>
          <a:xfrm>
            <a:off x="3359696" y="1916832"/>
            <a:ext cx="1787669" cy="369332"/>
          </a:xfrm>
          <a:prstGeom prst="rect">
            <a:avLst/>
          </a:prstGeom>
          <a:noFill/>
        </p:spPr>
        <p:txBody>
          <a:bodyPr wrap="none" rtlCol="0">
            <a:spAutoFit/>
          </a:bodyPr>
          <a:lstStyle/>
          <a:p>
            <a:r>
              <a:rPr lang="fr-CH" dirty="0" err="1">
                <a:solidFill>
                  <a:schemeClr val="bg1"/>
                </a:solidFill>
              </a:rPr>
              <a:t>With</a:t>
            </a:r>
            <a:r>
              <a:rPr lang="fr-CH" dirty="0">
                <a:solidFill>
                  <a:schemeClr val="bg1"/>
                </a:solidFill>
              </a:rPr>
              <a:t> </a:t>
            </a:r>
            <a:r>
              <a:rPr lang="fr-CH" dirty="0" err="1">
                <a:solidFill>
                  <a:schemeClr val="bg1"/>
                </a:solidFill>
              </a:rPr>
              <a:t>movement</a:t>
            </a:r>
            <a:endParaRPr lang="fr-CH" dirty="0">
              <a:solidFill>
                <a:schemeClr val="bg1"/>
              </a:solidFill>
            </a:endParaRPr>
          </a:p>
        </p:txBody>
      </p:sp>
      <p:sp>
        <p:nvSpPr>
          <p:cNvPr id="6" name="ZoneTexte 5"/>
          <p:cNvSpPr txBox="1"/>
          <p:nvPr/>
        </p:nvSpPr>
        <p:spPr>
          <a:xfrm>
            <a:off x="3215680" y="4293096"/>
            <a:ext cx="2108269" cy="369332"/>
          </a:xfrm>
          <a:prstGeom prst="rect">
            <a:avLst/>
          </a:prstGeom>
          <a:noFill/>
        </p:spPr>
        <p:txBody>
          <a:bodyPr wrap="none" rtlCol="0">
            <a:spAutoFit/>
          </a:bodyPr>
          <a:lstStyle/>
          <a:p>
            <a:r>
              <a:rPr lang="fr-CH" dirty="0" err="1">
                <a:solidFill>
                  <a:schemeClr val="bg1"/>
                </a:solidFill>
              </a:rPr>
              <a:t>Without</a:t>
            </a:r>
            <a:r>
              <a:rPr lang="fr-CH" dirty="0">
                <a:solidFill>
                  <a:schemeClr val="bg1"/>
                </a:solidFill>
              </a:rPr>
              <a:t> </a:t>
            </a:r>
            <a:r>
              <a:rPr lang="fr-CH" dirty="0" err="1">
                <a:solidFill>
                  <a:schemeClr val="bg1"/>
                </a:solidFill>
              </a:rPr>
              <a:t>movement</a:t>
            </a:r>
            <a:endParaRPr lang="fr-CH" dirty="0">
              <a:solidFill>
                <a:schemeClr val="bg1"/>
              </a:solidFill>
            </a:endParaRPr>
          </a:p>
        </p:txBody>
      </p:sp>
    </p:spTree>
    <p:extLst>
      <p:ext uri="{BB962C8B-B14F-4D97-AF65-F5344CB8AC3E}">
        <p14:creationId xmlns:p14="http://schemas.microsoft.com/office/powerpoint/2010/main" val="16406509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GB" dirty="0"/>
              <a:t>Control of scattering</a:t>
            </a:r>
          </a:p>
        </p:txBody>
      </p:sp>
      <p:sp>
        <p:nvSpPr>
          <p:cNvPr id="239621" name="Rectangle 5"/>
          <p:cNvSpPr>
            <a:spLocks noGrp="1" noChangeArrowheads="1"/>
          </p:cNvSpPr>
          <p:nvPr>
            <p:ph idx="1"/>
          </p:nvPr>
        </p:nvSpPr>
        <p:spPr>
          <a:xfrm>
            <a:off x="1886688" y="1600201"/>
            <a:ext cx="9695712" cy="4525963"/>
          </a:xfrm>
        </p:spPr>
        <p:txBody>
          <a:bodyPr/>
          <a:lstStyle/>
          <a:p>
            <a:r>
              <a:rPr lang="en-GB" sz="2000" dirty="0"/>
              <a:t>Breast compression</a:t>
            </a:r>
          </a:p>
          <a:p>
            <a:pPr lvl="1"/>
            <a:r>
              <a:rPr lang="en-GB" sz="1600" dirty="0"/>
              <a:t>Spreads out breast anatomy</a:t>
            </a:r>
          </a:p>
          <a:p>
            <a:pPr lvl="2"/>
            <a:r>
              <a:rPr lang="en-GB" sz="1600" dirty="0"/>
              <a:t>Reduces superposition</a:t>
            </a:r>
          </a:p>
          <a:p>
            <a:pPr lvl="1"/>
            <a:r>
              <a:rPr lang="en-GB" sz="1600" dirty="0"/>
              <a:t>Reduces scatter</a:t>
            </a:r>
          </a:p>
          <a:p>
            <a:pPr lvl="1"/>
            <a:r>
              <a:rPr lang="en-GB" sz="1600" dirty="0"/>
              <a:t>Reduces motion blur</a:t>
            </a:r>
          </a:p>
          <a:p>
            <a:pPr lvl="1"/>
            <a:r>
              <a:rPr lang="en-GB" sz="1600" dirty="0"/>
              <a:t>Reduces absorbed dose</a:t>
            </a:r>
          </a:p>
          <a:p>
            <a:pPr lvl="2"/>
            <a:endParaRPr lang="en-GB" sz="1600" dirty="0"/>
          </a:p>
        </p:txBody>
      </p:sp>
      <p:pic>
        <p:nvPicPr>
          <p:cNvPr id="239619" name="Picture 3"/>
          <p:cNvPicPr>
            <a:picLocks noChangeAspect="1" noChangeArrowheads="1"/>
          </p:cNvPicPr>
          <p:nvPr/>
        </p:nvPicPr>
        <p:blipFill>
          <a:blip r:embed="rId3" cstate="print"/>
          <a:srcRect/>
          <a:stretch>
            <a:fillRect/>
          </a:stretch>
        </p:blipFill>
        <p:spPr bwMode="auto">
          <a:xfrm>
            <a:off x="6765558" y="1414517"/>
            <a:ext cx="3938954" cy="4229100"/>
          </a:xfrm>
          <a:prstGeom prst="rect">
            <a:avLst/>
          </a:prstGeom>
          <a:noFill/>
          <a:ln w="12700">
            <a:noFill/>
            <a:miter lim="800000"/>
            <a:headEnd/>
            <a:tailEnd/>
          </a:ln>
          <a:effectLst/>
        </p:spPr>
      </p:pic>
      <p:sp>
        <p:nvSpPr>
          <p:cNvPr id="239622" name="Text Box 6"/>
          <p:cNvSpPr txBox="1">
            <a:spLocks noChangeArrowheads="1"/>
          </p:cNvSpPr>
          <p:nvPr/>
        </p:nvSpPr>
        <p:spPr bwMode="auto">
          <a:xfrm>
            <a:off x="7341622" y="5879013"/>
            <a:ext cx="2834430" cy="646331"/>
          </a:xfrm>
          <a:prstGeom prst="rect">
            <a:avLst/>
          </a:prstGeom>
          <a:noFill/>
          <a:ln w="12700">
            <a:noFill/>
            <a:miter lim="800000"/>
            <a:headEnd/>
            <a:tailEnd/>
          </a:ln>
          <a:effectLst/>
        </p:spPr>
        <p:txBody>
          <a:bodyPr wrap="none">
            <a:spAutoFit/>
          </a:bodyPr>
          <a:lstStyle/>
          <a:p>
            <a:r>
              <a:rPr lang="en-GB" dirty="0">
                <a:solidFill>
                  <a:srgbClr val="000D6E"/>
                </a:solidFill>
              </a:rPr>
              <a:t>Suspicious </a:t>
            </a:r>
            <a:r>
              <a:rPr lang="en-GB" dirty="0">
                <a:solidFill>
                  <a:srgbClr val="000D6E"/>
                </a:solidFill>
                <a:sym typeface="Wingdings" pitchFamily="2" charset="2"/>
              </a:rPr>
              <a:t> normal with</a:t>
            </a:r>
          </a:p>
          <a:p>
            <a:r>
              <a:rPr lang="en-GB" dirty="0">
                <a:solidFill>
                  <a:srgbClr val="000D6E"/>
                </a:solidFill>
                <a:sym typeface="Wingdings" pitchFamily="2" charset="2"/>
              </a:rPr>
              <a:t>Spot compression</a:t>
            </a:r>
            <a:endParaRPr lang="en-GB" dirty="0">
              <a:solidFill>
                <a:srgbClr val="000D6E"/>
              </a:solidFill>
            </a:endParaRPr>
          </a:p>
        </p:txBody>
      </p:sp>
      <p:sp>
        <p:nvSpPr>
          <p:cNvPr id="239624" name="Rectangle 8"/>
          <p:cNvSpPr>
            <a:spLocks noChangeArrowheads="1"/>
          </p:cNvSpPr>
          <p:nvPr/>
        </p:nvSpPr>
        <p:spPr bwMode="auto">
          <a:xfrm>
            <a:off x="3779227" y="2362200"/>
            <a:ext cx="9144000" cy="369332"/>
          </a:xfrm>
          <a:prstGeom prst="rect">
            <a:avLst/>
          </a:prstGeom>
          <a:noFill/>
          <a:ln w="12700">
            <a:noFill/>
            <a:miter lim="800000"/>
            <a:headEnd/>
            <a:tailEnd/>
          </a:ln>
          <a:effectLst/>
        </p:spPr>
        <p:txBody>
          <a:bodyPr>
            <a:spAutoFit/>
          </a:bodyPr>
          <a:lstStyle/>
          <a:p>
            <a:endParaRPr lang="fr-FR"/>
          </a:p>
        </p:txBody>
      </p:sp>
      <p:grpSp>
        <p:nvGrpSpPr>
          <p:cNvPr id="2" name="Groupe 1"/>
          <p:cNvGrpSpPr/>
          <p:nvPr/>
        </p:nvGrpSpPr>
        <p:grpSpPr>
          <a:xfrm>
            <a:off x="1886688" y="3582888"/>
            <a:ext cx="4923692" cy="2438400"/>
            <a:chOff x="1886688" y="3510880"/>
            <a:chExt cx="4923692" cy="2438400"/>
          </a:xfrm>
        </p:grpSpPr>
        <p:sp>
          <p:nvSpPr>
            <p:cNvPr id="239625" name="Rectangle 9"/>
            <p:cNvSpPr>
              <a:spLocks noChangeArrowheads="1"/>
            </p:cNvSpPr>
            <p:nvPr/>
          </p:nvSpPr>
          <p:spPr bwMode="auto">
            <a:xfrm>
              <a:off x="1886688" y="3510880"/>
              <a:ext cx="4923692" cy="2438400"/>
            </a:xfrm>
            <a:prstGeom prst="rect">
              <a:avLst/>
            </a:prstGeom>
            <a:noFill/>
            <a:ln w="12700">
              <a:noFill/>
              <a:miter lim="800000"/>
              <a:headEnd/>
              <a:tailEnd/>
            </a:ln>
            <a:effectLst/>
          </p:spPr>
          <p:txBody>
            <a:bodyPr wrap="none" anchor="ctr"/>
            <a:lstStyle/>
            <a:p>
              <a:endParaRPr lang="fr-FR"/>
            </a:p>
          </p:txBody>
        </p:sp>
        <p:sp>
          <p:nvSpPr>
            <p:cNvPr id="239626" name="Freeform 10"/>
            <p:cNvSpPr>
              <a:spLocks/>
            </p:cNvSpPr>
            <p:nvPr/>
          </p:nvSpPr>
          <p:spPr bwMode="auto">
            <a:xfrm>
              <a:off x="2212003" y="3860132"/>
              <a:ext cx="1252904" cy="982663"/>
            </a:xfrm>
            <a:custGeom>
              <a:avLst/>
              <a:gdLst/>
              <a:ahLst/>
              <a:cxnLst>
                <a:cxn ang="0">
                  <a:pos x="831" y="1921"/>
                </a:cxn>
                <a:cxn ang="0">
                  <a:pos x="2274" y="1907"/>
                </a:cxn>
                <a:cxn ang="0">
                  <a:pos x="2574" y="1748"/>
                </a:cxn>
                <a:cxn ang="0">
                  <a:pos x="2591" y="1060"/>
                </a:cxn>
                <a:cxn ang="0">
                  <a:pos x="2178" y="504"/>
                </a:cxn>
                <a:cxn ang="0">
                  <a:pos x="1885" y="141"/>
                </a:cxn>
                <a:cxn ang="0">
                  <a:pos x="764" y="146"/>
                </a:cxn>
                <a:cxn ang="0">
                  <a:pos x="607" y="368"/>
                </a:cxn>
                <a:cxn ang="0">
                  <a:pos x="76" y="1141"/>
                </a:cxn>
                <a:cxn ang="0">
                  <a:pos x="253" y="1882"/>
                </a:cxn>
              </a:cxnLst>
              <a:rect l="0" t="0" r="r" b="b"/>
              <a:pathLst/>
            </a:custGeom>
            <a:solidFill>
              <a:srgbClr val="FFFFFF"/>
            </a:solidFill>
            <a:ln w="0">
              <a:solidFill>
                <a:srgbClr val="000000"/>
              </a:solidFill>
              <a:prstDash val="solid"/>
              <a:round/>
              <a:headEnd/>
              <a:tailEnd/>
            </a:ln>
          </p:spPr>
          <p:txBody>
            <a:bodyPr/>
            <a:lstStyle/>
            <a:p>
              <a:endParaRPr lang="fr-FR"/>
            </a:p>
          </p:txBody>
        </p:sp>
        <p:sp>
          <p:nvSpPr>
            <p:cNvPr id="239627" name="Freeform 11"/>
            <p:cNvSpPr>
              <a:spLocks/>
            </p:cNvSpPr>
            <p:nvPr/>
          </p:nvSpPr>
          <p:spPr bwMode="auto">
            <a:xfrm>
              <a:off x="2212003" y="3860132"/>
              <a:ext cx="1252904" cy="982663"/>
            </a:xfrm>
            <a:custGeom>
              <a:avLst/>
              <a:gdLst/>
              <a:ahLst/>
              <a:cxnLst>
                <a:cxn ang="0">
                  <a:pos x="269" y="618"/>
                </a:cxn>
                <a:cxn ang="0">
                  <a:pos x="736" y="613"/>
                </a:cxn>
                <a:cxn ang="0">
                  <a:pos x="833" y="562"/>
                </a:cxn>
                <a:cxn ang="0">
                  <a:pos x="839" y="341"/>
                </a:cxn>
                <a:cxn ang="0">
                  <a:pos x="705" y="162"/>
                </a:cxn>
                <a:cxn ang="0">
                  <a:pos x="610" y="46"/>
                </a:cxn>
                <a:cxn ang="0">
                  <a:pos x="247" y="47"/>
                </a:cxn>
                <a:cxn ang="0">
                  <a:pos x="196" y="119"/>
                </a:cxn>
                <a:cxn ang="0">
                  <a:pos x="24" y="367"/>
                </a:cxn>
                <a:cxn ang="0">
                  <a:pos x="82" y="605"/>
                </a:cxn>
                <a:cxn ang="0">
                  <a:pos x="269" y="618"/>
                </a:cxn>
              </a:cxnLst>
              <a:rect l="0" t="0" r="r" b="b"/>
              <a:pathLst>
                <a:path w="855" h="619">
                  <a:moveTo>
                    <a:pt x="269" y="618"/>
                  </a:moveTo>
                  <a:cubicBezTo>
                    <a:pt x="437" y="618"/>
                    <a:pt x="571" y="619"/>
                    <a:pt x="736" y="613"/>
                  </a:cubicBezTo>
                  <a:cubicBezTo>
                    <a:pt x="774" y="612"/>
                    <a:pt x="813" y="610"/>
                    <a:pt x="833" y="562"/>
                  </a:cubicBezTo>
                  <a:cubicBezTo>
                    <a:pt x="855" y="512"/>
                    <a:pt x="855" y="410"/>
                    <a:pt x="839" y="341"/>
                  </a:cubicBezTo>
                  <a:cubicBezTo>
                    <a:pt x="812" y="229"/>
                    <a:pt x="742" y="204"/>
                    <a:pt x="705" y="162"/>
                  </a:cubicBezTo>
                  <a:cubicBezTo>
                    <a:pt x="672" y="125"/>
                    <a:pt x="665" y="74"/>
                    <a:pt x="610" y="46"/>
                  </a:cubicBezTo>
                  <a:cubicBezTo>
                    <a:pt x="523" y="0"/>
                    <a:pt x="315" y="11"/>
                    <a:pt x="247" y="47"/>
                  </a:cubicBezTo>
                  <a:cubicBezTo>
                    <a:pt x="212" y="66"/>
                    <a:pt x="214" y="90"/>
                    <a:pt x="196" y="119"/>
                  </a:cubicBezTo>
                  <a:cubicBezTo>
                    <a:pt x="163" y="172"/>
                    <a:pt x="61" y="237"/>
                    <a:pt x="24" y="367"/>
                  </a:cubicBezTo>
                  <a:cubicBezTo>
                    <a:pt x="0" y="455"/>
                    <a:pt x="5" y="573"/>
                    <a:pt x="82" y="605"/>
                  </a:cubicBezTo>
                  <a:cubicBezTo>
                    <a:pt x="108" y="617"/>
                    <a:pt x="143" y="618"/>
                    <a:pt x="269" y="618"/>
                  </a:cubicBezTo>
                </a:path>
              </a:pathLst>
            </a:custGeom>
            <a:noFill/>
            <a:ln w="15875" cap="rnd">
              <a:solidFill>
                <a:srgbClr val="000000"/>
              </a:solidFill>
              <a:prstDash val="solid"/>
              <a:round/>
              <a:headEnd/>
              <a:tailEnd/>
            </a:ln>
          </p:spPr>
          <p:txBody>
            <a:bodyPr/>
            <a:lstStyle/>
            <a:p>
              <a:endParaRPr lang="fr-FR"/>
            </a:p>
          </p:txBody>
        </p:sp>
        <p:sp>
          <p:nvSpPr>
            <p:cNvPr id="239628" name="Oval 12"/>
            <p:cNvSpPr>
              <a:spLocks noChangeArrowheads="1"/>
            </p:cNvSpPr>
            <p:nvPr/>
          </p:nvSpPr>
          <p:spPr bwMode="auto">
            <a:xfrm>
              <a:off x="2719027" y="4282405"/>
              <a:ext cx="250581" cy="268288"/>
            </a:xfrm>
            <a:prstGeom prst="ellipse">
              <a:avLst/>
            </a:prstGeom>
            <a:solidFill>
              <a:srgbClr val="FFFFFF"/>
            </a:solidFill>
            <a:ln w="0">
              <a:solidFill>
                <a:srgbClr val="000000"/>
              </a:solidFill>
              <a:round/>
              <a:headEnd/>
              <a:tailEnd/>
            </a:ln>
          </p:spPr>
          <p:txBody>
            <a:bodyPr/>
            <a:lstStyle/>
            <a:p>
              <a:endParaRPr lang="fr-FR"/>
            </a:p>
          </p:txBody>
        </p:sp>
        <p:sp>
          <p:nvSpPr>
            <p:cNvPr id="239629" name="Oval 13"/>
            <p:cNvSpPr>
              <a:spLocks noChangeArrowheads="1"/>
            </p:cNvSpPr>
            <p:nvPr/>
          </p:nvSpPr>
          <p:spPr bwMode="auto">
            <a:xfrm>
              <a:off x="2719027" y="4282405"/>
              <a:ext cx="250581" cy="268288"/>
            </a:xfrm>
            <a:prstGeom prst="ellipse">
              <a:avLst/>
            </a:prstGeom>
            <a:noFill/>
            <a:ln w="152400" cap="rnd">
              <a:solidFill>
                <a:srgbClr val="000000"/>
              </a:solidFill>
              <a:round/>
              <a:headEnd/>
              <a:tailEnd/>
            </a:ln>
          </p:spPr>
          <p:txBody>
            <a:bodyPr/>
            <a:lstStyle/>
            <a:p>
              <a:endParaRPr lang="fr-FR"/>
            </a:p>
          </p:txBody>
        </p:sp>
        <p:sp>
          <p:nvSpPr>
            <p:cNvPr id="239630" name="Freeform 14"/>
            <p:cNvSpPr>
              <a:spLocks/>
            </p:cNvSpPr>
            <p:nvPr/>
          </p:nvSpPr>
          <p:spPr bwMode="auto">
            <a:xfrm>
              <a:off x="4871678" y="4034755"/>
              <a:ext cx="1519603" cy="579438"/>
            </a:xfrm>
            <a:custGeom>
              <a:avLst/>
              <a:gdLst/>
              <a:ahLst/>
              <a:cxnLst>
                <a:cxn ang="0">
                  <a:pos x="1208" y="1115"/>
                </a:cxn>
                <a:cxn ang="0">
                  <a:pos x="2588" y="1108"/>
                </a:cxn>
                <a:cxn ang="0">
                  <a:pos x="2865" y="1064"/>
                </a:cxn>
                <a:cxn ang="0">
                  <a:pos x="3058" y="206"/>
                </a:cxn>
                <a:cxn ang="0">
                  <a:pos x="2213" y="47"/>
                </a:cxn>
                <a:cxn ang="0">
                  <a:pos x="1004" y="52"/>
                </a:cxn>
                <a:cxn ang="0">
                  <a:pos x="57" y="345"/>
                </a:cxn>
                <a:cxn ang="0">
                  <a:pos x="348" y="1084"/>
                </a:cxn>
              </a:cxnLst>
              <a:rect l="0" t="0" r="r" b="b"/>
              <a:pathLst/>
            </a:custGeom>
            <a:solidFill>
              <a:srgbClr val="FFFFFF"/>
            </a:solidFill>
            <a:ln w="0">
              <a:solidFill>
                <a:srgbClr val="000000"/>
              </a:solidFill>
              <a:prstDash val="solid"/>
              <a:round/>
              <a:headEnd/>
              <a:tailEnd/>
            </a:ln>
          </p:spPr>
          <p:txBody>
            <a:bodyPr/>
            <a:lstStyle/>
            <a:p>
              <a:endParaRPr lang="fr-FR"/>
            </a:p>
          </p:txBody>
        </p:sp>
        <p:sp>
          <p:nvSpPr>
            <p:cNvPr id="239631" name="Freeform 15"/>
            <p:cNvSpPr>
              <a:spLocks/>
            </p:cNvSpPr>
            <p:nvPr/>
          </p:nvSpPr>
          <p:spPr bwMode="auto">
            <a:xfrm>
              <a:off x="4871678" y="4034755"/>
              <a:ext cx="1519603" cy="579438"/>
            </a:xfrm>
            <a:custGeom>
              <a:avLst/>
              <a:gdLst/>
              <a:ahLst/>
              <a:cxnLst>
                <a:cxn ang="0">
                  <a:pos x="391" y="358"/>
                </a:cxn>
                <a:cxn ang="0">
                  <a:pos x="838" y="356"/>
                </a:cxn>
                <a:cxn ang="0">
                  <a:pos x="928" y="342"/>
                </a:cxn>
                <a:cxn ang="0">
                  <a:pos x="990" y="66"/>
                </a:cxn>
                <a:cxn ang="0">
                  <a:pos x="716" y="15"/>
                </a:cxn>
                <a:cxn ang="0">
                  <a:pos x="325" y="17"/>
                </a:cxn>
                <a:cxn ang="0">
                  <a:pos x="18" y="111"/>
                </a:cxn>
                <a:cxn ang="0">
                  <a:pos x="112" y="348"/>
                </a:cxn>
                <a:cxn ang="0">
                  <a:pos x="391" y="358"/>
                </a:cxn>
              </a:cxnLst>
              <a:rect l="0" t="0" r="r" b="b"/>
              <a:pathLst>
                <a:path w="1037" h="365">
                  <a:moveTo>
                    <a:pt x="391" y="358"/>
                  </a:moveTo>
                  <a:cubicBezTo>
                    <a:pt x="558" y="359"/>
                    <a:pt x="698" y="365"/>
                    <a:pt x="838" y="356"/>
                  </a:cubicBezTo>
                  <a:cubicBezTo>
                    <a:pt x="870" y="354"/>
                    <a:pt x="902" y="351"/>
                    <a:pt x="928" y="342"/>
                  </a:cubicBezTo>
                  <a:cubicBezTo>
                    <a:pt x="1037" y="301"/>
                    <a:pt x="1028" y="138"/>
                    <a:pt x="990" y="66"/>
                  </a:cubicBezTo>
                  <a:cubicBezTo>
                    <a:pt x="969" y="26"/>
                    <a:pt x="938" y="15"/>
                    <a:pt x="716" y="15"/>
                  </a:cubicBezTo>
                  <a:cubicBezTo>
                    <a:pt x="604" y="15"/>
                    <a:pt x="442" y="18"/>
                    <a:pt x="325" y="17"/>
                  </a:cubicBezTo>
                  <a:cubicBezTo>
                    <a:pt x="104" y="15"/>
                    <a:pt x="44" y="0"/>
                    <a:pt x="18" y="111"/>
                  </a:cubicBezTo>
                  <a:cubicBezTo>
                    <a:pt x="1" y="185"/>
                    <a:pt x="0" y="317"/>
                    <a:pt x="112" y="348"/>
                  </a:cubicBezTo>
                  <a:cubicBezTo>
                    <a:pt x="152" y="359"/>
                    <a:pt x="205" y="358"/>
                    <a:pt x="391" y="358"/>
                  </a:cubicBezTo>
                </a:path>
              </a:pathLst>
            </a:custGeom>
            <a:noFill/>
            <a:ln w="15875" cap="rnd">
              <a:solidFill>
                <a:srgbClr val="000000"/>
              </a:solidFill>
              <a:prstDash val="solid"/>
              <a:round/>
              <a:headEnd/>
              <a:tailEnd/>
            </a:ln>
          </p:spPr>
          <p:txBody>
            <a:bodyPr/>
            <a:lstStyle/>
            <a:p>
              <a:endParaRPr lang="fr-FR"/>
            </a:p>
          </p:txBody>
        </p:sp>
        <p:sp>
          <p:nvSpPr>
            <p:cNvPr id="239632" name="Oval 16"/>
            <p:cNvSpPr>
              <a:spLocks noChangeArrowheads="1"/>
            </p:cNvSpPr>
            <p:nvPr/>
          </p:nvSpPr>
          <p:spPr bwMode="auto">
            <a:xfrm>
              <a:off x="5383096" y="4264943"/>
              <a:ext cx="464527" cy="152400"/>
            </a:xfrm>
            <a:prstGeom prst="ellipse">
              <a:avLst/>
            </a:prstGeom>
            <a:solidFill>
              <a:srgbClr val="FFFFFF"/>
            </a:solidFill>
            <a:ln w="0">
              <a:solidFill>
                <a:srgbClr val="000000"/>
              </a:solidFill>
              <a:round/>
              <a:headEnd/>
              <a:tailEnd/>
            </a:ln>
          </p:spPr>
          <p:txBody>
            <a:bodyPr/>
            <a:lstStyle/>
            <a:p>
              <a:endParaRPr lang="fr-FR"/>
            </a:p>
          </p:txBody>
        </p:sp>
        <p:sp>
          <p:nvSpPr>
            <p:cNvPr id="239633" name="Oval 17"/>
            <p:cNvSpPr>
              <a:spLocks noChangeArrowheads="1"/>
            </p:cNvSpPr>
            <p:nvPr/>
          </p:nvSpPr>
          <p:spPr bwMode="auto">
            <a:xfrm>
              <a:off x="5383096" y="4264943"/>
              <a:ext cx="464527" cy="152400"/>
            </a:xfrm>
            <a:prstGeom prst="ellipse">
              <a:avLst/>
            </a:prstGeom>
            <a:noFill/>
            <a:ln w="127000" cap="rnd">
              <a:solidFill>
                <a:srgbClr val="000000"/>
              </a:solidFill>
              <a:round/>
              <a:headEnd/>
              <a:tailEnd/>
            </a:ln>
          </p:spPr>
          <p:txBody>
            <a:bodyPr/>
            <a:lstStyle/>
            <a:p>
              <a:endParaRPr lang="fr-FR"/>
            </a:p>
          </p:txBody>
        </p:sp>
        <p:sp>
          <p:nvSpPr>
            <p:cNvPr id="239634" name="Line 18"/>
            <p:cNvSpPr>
              <a:spLocks noChangeShapeType="1"/>
            </p:cNvSpPr>
            <p:nvPr/>
          </p:nvSpPr>
          <p:spPr bwMode="auto">
            <a:xfrm>
              <a:off x="2288204" y="3791870"/>
              <a:ext cx="1112227" cy="1587"/>
            </a:xfrm>
            <a:prstGeom prst="line">
              <a:avLst/>
            </a:prstGeom>
            <a:noFill/>
            <a:ln w="9525" cap="rnd">
              <a:solidFill>
                <a:srgbClr val="000000"/>
              </a:solidFill>
              <a:round/>
              <a:headEnd/>
              <a:tailEnd/>
            </a:ln>
          </p:spPr>
          <p:txBody>
            <a:bodyPr/>
            <a:lstStyle/>
            <a:p>
              <a:endParaRPr lang="fr-FR"/>
            </a:p>
          </p:txBody>
        </p:sp>
        <p:sp>
          <p:nvSpPr>
            <p:cNvPr id="239635" name="Freeform 19"/>
            <p:cNvSpPr>
              <a:spLocks/>
            </p:cNvSpPr>
            <p:nvPr/>
          </p:nvSpPr>
          <p:spPr bwMode="auto">
            <a:xfrm>
              <a:off x="2220795" y="3750593"/>
              <a:ext cx="76200" cy="82550"/>
            </a:xfrm>
            <a:custGeom>
              <a:avLst/>
              <a:gdLst/>
              <a:ahLst/>
              <a:cxnLst>
                <a:cxn ang="0">
                  <a:pos x="52" y="52"/>
                </a:cxn>
                <a:cxn ang="0">
                  <a:pos x="0" y="26"/>
                </a:cxn>
                <a:cxn ang="0">
                  <a:pos x="52" y="0"/>
                </a:cxn>
                <a:cxn ang="0">
                  <a:pos x="52" y="52"/>
                </a:cxn>
              </a:cxnLst>
              <a:rect l="0" t="0" r="r" b="b"/>
              <a:pathLst>
                <a:path w="52" h="52">
                  <a:moveTo>
                    <a:pt x="52" y="52"/>
                  </a:moveTo>
                  <a:lnTo>
                    <a:pt x="0" y="26"/>
                  </a:lnTo>
                  <a:lnTo>
                    <a:pt x="52" y="0"/>
                  </a:lnTo>
                  <a:lnTo>
                    <a:pt x="52" y="52"/>
                  </a:lnTo>
                  <a:close/>
                </a:path>
              </a:pathLst>
            </a:custGeom>
            <a:solidFill>
              <a:srgbClr val="000000"/>
            </a:solidFill>
            <a:ln w="9525">
              <a:noFill/>
              <a:round/>
              <a:headEnd/>
              <a:tailEnd/>
            </a:ln>
          </p:spPr>
          <p:txBody>
            <a:bodyPr/>
            <a:lstStyle/>
            <a:p>
              <a:endParaRPr lang="fr-FR"/>
            </a:p>
          </p:txBody>
        </p:sp>
        <p:sp>
          <p:nvSpPr>
            <p:cNvPr id="239636" name="Freeform 20"/>
            <p:cNvSpPr>
              <a:spLocks/>
            </p:cNvSpPr>
            <p:nvPr/>
          </p:nvSpPr>
          <p:spPr bwMode="auto">
            <a:xfrm>
              <a:off x="3391638" y="3750593"/>
              <a:ext cx="76200" cy="82550"/>
            </a:xfrm>
            <a:custGeom>
              <a:avLst/>
              <a:gdLst/>
              <a:ahLst/>
              <a:cxnLst>
                <a:cxn ang="0">
                  <a:pos x="0" y="0"/>
                </a:cxn>
                <a:cxn ang="0">
                  <a:pos x="52" y="26"/>
                </a:cxn>
                <a:cxn ang="0">
                  <a:pos x="0" y="52"/>
                </a:cxn>
                <a:cxn ang="0">
                  <a:pos x="0" y="0"/>
                </a:cxn>
              </a:cxnLst>
              <a:rect l="0" t="0" r="r" b="b"/>
              <a:pathLst>
                <a:path w="52" h="52">
                  <a:moveTo>
                    <a:pt x="0" y="0"/>
                  </a:moveTo>
                  <a:lnTo>
                    <a:pt x="52" y="26"/>
                  </a:lnTo>
                  <a:lnTo>
                    <a:pt x="0" y="52"/>
                  </a:lnTo>
                  <a:lnTo>
                    <a:pt x="0" y="0"/>
                  </a:lnTo>
                  <a:close/>
                </a:path>
              </a:pathLst>
            </a:custGeom>
            <a:solidFill>
              <a:srgbClr val="000000"/>
            </a:solidFill>
            <a:ln w="9525">
              <a:noFill/>
              <a:round/>
              <a:headEnd/>
              <a:tailEnd/>
            </a:ln>
          </p:spPr>
          <p:txBody>
            <a:bodyPr/>
            <a:lstStyle/>
            <a:p>
              <a:endParaRPr lang="fr-FR"/>
            </a:p>
          </p:txBody>
        </p:sp>
        <p:sp>
          <p:nvSpPr>
            <p:cNvPr id="239637" name="Line 21"/>
            <p:cNvSpPr>
              <a:spLocks noChangeShapeType="1"/>
            </p:cNvSpPr>
            <p:nvPr/>
          </p:nvSpPr>
          <p:spPr bwMode="auto">
            <a:xfrm flipV="1">
              <a:off x="2055209" y="3956968"/>
              <a:ext cx="1465" cy="781050"/>
            </a:xfrm>
            <a:prstGeom prst="line">
              <a:avLst/>
            </a:prstGeom>
            <a:noFill/>
            <a:ln w="9525" cap="rnd">
              <a:solidFill>
                <a:srgbClr val="000000"/>
              </a:solidFill>
              <a:round/>
              <a:headEnd/>
              <a:tailEnd/>
            </a:ln>
          </p:spPr>
          <p:txBody>
            <a:bodyPr/>
            <a:lstStyle/>
            <a:p>
              <a:endParaRPr lang="fr-FR"/>
            </a:p>
          </p:txBody>
        </p:sp>
        <p:sp>
          <p:nvSpPr>
            <p:cNvPr id="239638" name="Freeform 22"/>
            <p:cNvSpPr>
              <a:spLocks/>
            </p:cNvSpPr>
            <p:nvPr/>
          </p:nvSpPr>
          <p:spPr bwMode="auto">
            <a:xfrm>
              <a:off x="2017107" y="4728493"/>
              <a:ext cx="76200" cy="80962"/>
            </a:xfrm>
            <a:custGeom>
              <a:avLst/>
              <a:gdLst/>
              <a:ahLst/>
              <a:cxnLst>
                <a:cxn ang="0">
                  <a:pos x="52" y="0"/>
                </a:cxn>
                <a:cxn ang="0">
                  <a:pos x="26" y="51"/>
                </a:cxn>
                <a:cxn ang="0">
                  <a:pos x="0" y="0"/>
                </a:cxn>
                <a:cxn ang="0">
                  <a:pos x="52" y="0"/>
                </a:cxn>
              </a:cxnLst>
              <a:rect l="0" t="0" r="r" b="b"/>
              <a:pathLst>
                <a:path w="52" h="51">
                  <a:moveTo>
                    <a:pt x="52" y="0"/>
                  </a:moveTo>
                  <a:lnTo>
                    <a:pt x="26" y="51"/>
                  </a:lnTo>
                  <a:lnTo>
                    <a:pt x="0" y="0"/>
                  </a:lnTo>
                  <a:lnTo>
                    <a:pt x="52" y="0"/>
                  </a:lnTo>
                  <a:close/>
                </a:path>
              </a:pathLst>
            </a:custGeom>
            <a:solidFill>
              <a:srgbClr val="000000"/>
            </a:solidFill>
            <a:ln w="9525">
              <a:noFill/>
              <a:round/>
              <a:headEnd/>
              <a:tailEnd/>
            </a:ln>
          </p:spPr>
          <p:txBody>
            <a:bodyPr/>
            <a:lstStyle/>
            <a:p>
              <a:endParaRPr lang="fr-FR"/>
            </a:p>
          </p:txBody>
        </p:sp>
        <p:sp>
          <p:nvSpPr>
            <p:cNvPr id="239639" name="Freeform 23"/>
            <p:cNvSpPr>
              <a:spLocks/>
            </p:cNvSpPr>
            <p:nvPr/>
          </p:nvSpPr>
          <p:spPr bwMode="auto">
            <a:xfrm>
              <a:off x="2017107" y="3885530"/>
              <a:ext cx="76200" cy="82550"/>
            </a:xfrm>
            <a:custGeom>
              <a:avLst/>
              <a:gdLst/>
              <a:ahLst/>
              <a:cxnLst>
                <a:cxn ang="0">
                  <a:pos x="0" y="52"/>
                </a:cxn>
                <a:cxn ang="0">
                  <a:pos x="26" y="0"/>
                </a:cxn>
                <a:cxn ang="0">
                  <a:pos x="52" y="52"/>
                </a:cxn>
                <a:cxn ang="0">
                  <a:pos x="0" y="52"/>
                </a:cxn>
              </a:cxnLst>
              <a:rect l="0" t="0" r="r" b="b"/>
              <a:pathLst>
                <a:path w="52" h="52">
                  <a:moveTo>
                    <a:pt x="0" y="52"/>
                  </a:moveTo>
                  <a:lnTo>
                    <a:pt x="26" y="0"/>
                  </a:lnTo>
                  <a:lnTo>
                    <a:pt x="52" y="52"/>
                  </a:lnTo>
                  <a:lnTo>
                    <a:pt x="0" y="52"/>
                  </a:lnTo>
                  <a:close/>
                </a:path>
              </a:pathLst>
            </a:custGeom>
            <a:solidFill>
              <a:srgbClr val="000000"/>
            </a:solidFill>
            <a:ln w="9525">
              <a:noFill/>
              <a:round/>
              <a:headEnd/>
              <a:tailEnd/>
            </a:ln>
          </p:spPr>
          <p:txBody>
            <a:bodyPr/>
            <a:lstStyle/>
            <a:p>
              <a:endParaRPr lang="fr-FR"/>
            </a:p>
          </p:txBody>
        </p:sp>
        <p:sp>
          <p:nvSpPr>
            <p:cNvPr id="239640" name="Line 24"/>
            <p:cNvSpPr>
              <a:spLocks noChangeShapeType="1"/>
            </p:cNvSpPr>
            <p:nvPr/>
          </p:nvSpPr>
          <p:spPr bwMode="auto">
            <a:xfrm>
              <a:off x="4944946" y="3791870"/>
              <a:ext cx="1362808" cy="1587"/>
            </a:xfrm>
            <a:prstGeom prst="line">
              <a:avLst/>
            </a:prstGeom>
            <a:noFill/>
            <a:ln w="9525" cap="rnd">
              <a:solidFill>
                <a:srgbClr val="000000"/>
              </a:solidFill>
              <a:round/>
              <a:headEnd/>
              <a:tailEnd/>
            </a:ln>
          </p:spPr>
          <p:txBody>
            <a:bodyPr/>
            <a:lstStyle/>
            <a:p>
              <a:endParaRPr lang="fr-FR"/>
            </a:p>
          </p:txBody>
        </p:sp>
        <p:sp>
          <p:nvSpPr>
            <p:cNvPr id="239641" name="Freeform 25"/>
            <p:cNvSpPr>
              <a:spLocks/>
            </p:cNvSpPr>
            <p:nvPr/>
          </p:nvSpPr>
          <p:spPr bwMode="auto">
            <a:xfrm>
              <a:off x="4879003" y="3750593"/>
              <a:ext cx="76200" cy="82550"/>
            </a:xfrm>
            <a:custGeom>
              <a:avLst/>
              <a:gdLst/>
              <a:ahLst/>
              <a:cxnLst>
                <a:cxn ang="0">
                  <a:pos x="52" y="52"/>
                </a:cxn>
                <a:cxn ang="0">
                  <a:pos x="0" y="26"/>
                </a:cxn>
                <a:cxn ang="0">
                  <a:pos x="52" y="0"/>
                </a:cxn>
                <a:cxn ang="0">
                  <a:pos x="52" y="52"/>
                </a:cxn>
              </a:cxnLst>
              <a:rect l="0" t="0" r="r" b="b"/>
              <a:pathLst>
                <a:path w="52" h="52">
                  <a:moveTo>
                    <a:pt x="52" y="52"/>
                  </a:moveTo>
                  <a:lnTo>
                    <a:pt x="0" y="26"/>
                  </a:lnTo>
                  <a:lnTo>
                    <a:pt x="52" y="0"/>
                  </a:lnTo>
                  <a:lnTo>
                    <a:pt x="52" y="52"/>
                  </a:lnTo>
                  <a:close/>
                </a:path>
              </a:pathLst>
            </a:custGeom>
            <a:solidFill>
              <a:srgbClr val="000000"/>
            </a:solidFill>
            <a:ln w="9525">
              <a:noFill/>
              <a:round/>
              <a:headEnd/>
              <a:tailEnd/>
            </a:ln>
          </p:spPr>
          <p:txBody>
            <a:bodyPr/>
            <a:lstStyle/>
            <a:p>
              <a:endParaRPr lang="fr-FR"/>
            </a:p>
          </p:txBody>
        </p:sp>
        <p:sp>
          <p:nvSpPr>
            <p:cNvPr id="239642" name="Freeform 26"/>
            <p:cNvSpPr>
              <a:spLocks/>
            </p:cNvSpPr>
            <p:nvPr/>
          </p:nvSpPr>
          <p:spPr bwMode="auto">
            <a:xfrm>
              <a:off x="6298961" y="3750593"/>
              <a:ext cx="74734" cy="82550"/>
            </a:xfrm>
            <a:custGeom>
              <a:avLst/>
              <a:gdLst/>
              <a:ahLst/>
              <a:cxnLst>
                <a:cxn ang="0">
                  <a:pos x="0" y="0"/>
                </a:cxn>
                <a:cxn ang="0">
                  <a:pos x="51" y="26"/>
                </a:cxn>
                <a:cxn ang="0">
                  <a:pos x="0" y="52"/>
                </a:cxn>
                <a:cxn ang="0">
                  <a:pos x="0" y="0"/>
                </a:cxn>
              </a:cxnLst>
              <a:rect l="0" t="0" r="r" b="b"/>
              <a:pathLst>
                <a:path w="51" h="52">
                  <a:moveTo>
                    <a:pt x="0" y="0"/>
                  </a:moveTo>
                  <a:lnTo>
                    <a:pt x="51" y="26"/>
                  </a:lnTo>
                  <a:lnTo>
                    <a:pt x="0" y="52"/>
                  </a:lnTo>
                  <a:lnTo>
                    <a:pt x="0" y="0"/>
                  </a:lnTo>
                  <a:close/>
                </a:path>
              </a:pathLst>
            </a:custGeom>
            <a:solidFill>
              <a:srgbClr val="000000"/>
            </a:solidFill>
            <a:ln w="9525">
              <a:noFill/>
              <a:round/>
              <a:headEnd/>
              <a:tailEnd/>
            </a:ln>
          </p:spPr>
          <p:txBody>
            <a:bodyPr/>
            <a:lstStyle/>
            <a:p>
              <a:endParaRPr lang="fr-FR"/>
            </a:p>
          </p:txBody>
        </p:sp>
        <p:sp>
          <p:nvSpPr>
            <p:cNvPr id="239643" name="Line 27"/>
            <p:cNvSpPr>
              <a:spLocks noChangeShapeType="1"/>
            </p:cNvSpPr>
            <p:nvPr/>
          </p:nvSpPr>
          <p:spPr bwMode="auto">
            <a:xfrm flipV="1">
              <a:off x="4713416" y="4139530"/>
              <a:ext cx="1465" cy="388938"/>
            </a:xfrm>
            <a:prstGeom prst="line">
              <a:avLst/>
            </a:prstGeom>
            <a:noFill/>
            <a:ln w="9525" cap="rnd">
              <a:solidFill>
                <a:srgbClr val="000000"/>
              </a:solidFill>
              <a:round/>
              <a:headEnd/>
              <a:tailEnd/>
            </a:ln>
          </p:spPr>
          <p:txBody>
            <a:bodyPr/>
            <a:lstStyle/>
            <a:p>
              <a:endParaRPr lang="fr-FR"/>
            </a:p>
          </p:txBody>
        </p:sp>
        <p:sp>
          <p:nvSpPr>
            <p:cNvPr id="239644" name="Freeform 28"/>
            <p:cNvSpPr>
              <a:spLocks/>
            </p:cNvSpPr>
            <p:nvPr/>
          </p:nvSpPr>
          <p:spPr bwMode="auto">
            <a:xfrm>
              <a:off x="4675315" y="4518943"/>
              <a:ext cx="76200" cy="80962"/>
            </a:xfrm>
            <a:custGeom>
              <a:avLst/>
              <a:gdLst/>
              <a:ahLst/>
              <a:cxnLst>
                <a:cxn ang="0">
                  <a:pos x="52" y="0"/>
                </a:cxn>
                <a:cxn ang="0">
                  <a:pos x="26" y="51"/>
                </a:cxn>
                <a:cxn ang="0">
                  <a:pos x="0" y="0"/>
                </a:cxn>
                <a:cxn ang="0">
                  <a:pos x="52" y="0"/>
                </a:cxn>
              </a:cxnLst>
              <a:rect l="0" t="0" r="r" b="b"/>
              <a:pathLst>
                <a:path w="52" h="51">
                  <a:moveTo>
                    <a:pt x="52" y="0"/>
                  </a:moveTo>
                  <a:lnTo>
                    <a:pt x="26" y="51"/>
                  </a:lnTo>
                  <a:lnTo>
                    <a:pt x="0" y="0"/>
                  </a:lnTo>
                  <a:lnTo>
                    <a:pt x="52" y="0"/>
                  </a:lnTo>
                  <a:close/>
                </a:path>
              </a:pathLst>
            </a:custGeom>
            <a:solidFill>
              <a:srgbClr val="000000"/>
            </a:solidFill>
            <a:ln w="9525">
              <a:noFill/>
              <a:round/>
              <a:headEnd/>
              <a:tailEnd/>
            </a:ln>
          </p:spPr>
          <p:txBody>
            <a:bodyPr/>
            <a:lstStyle/>
            <a:p>
              <a:endParaRPr lang="fr-FR"/>
            </a:p>
          </p:txBody>
        </p:sp>
        <p:sp>
          <p:nvSpPr>
            <p:cNvPr id="239645" name="Freeform 29"/>
            <p:cNvSpPr>
              <a:spLocks/>
            </p:cNvSpPr>
            <p:nvPr/>
          </p:nvSpPr>
          <p:spPr bwMode="auto">
            <a:xfrm>
              <a:off x="4675315" y="4068093"/>
              <a:ext cx="76200" cy="82550"/>
            </a:xfrm>
            <a:custGeom>
              <a:avLst/>
              <a:gdLst/>
              <a:ahLst/>
              <a:cxnLst>
                <a:cxn ang="0">
                  <a:pos x="0" y="52"/>
                </a:cxn>
                <a:cxn ang="0">
                  <a:pos x="26" y="0"/>
                </a:cxn>
                <a:cxn ang="0">
                  <a:pos x="52" y="52"/>
                </a:cxn>
                <a:cxn ang="0">
                  <a:pos x="0" y="52"/>
                </a:cxn>
              </a:cxnLst>
              <a:rect l="0" t="0" r="r" b="b"/>
              <a:pathLst>
                <a:path w="52" h="52">
                  <a:moveTo>
                    <a:pt x="0" y="52"/>
                  </a:moveTo>
                  <a:lnTo>
                    <a:pt x="26" y="0"/>
                  </a:lnTo>
                  <a:lnTo>
                    <a:pt x="52" y="52"/>
                  </a:lnTo>
                  <a:lnTo>
                    <a:pt x="0" y="52"/>
                  </a:lnTo>
                  <a:close/>
                </a:path>
              </a:pathLst>
            </a:custGeom>
            <a:solidFill>
              <a:srgbClr val="000000"/>
            </a:solidFill>
            <a:ln w="9525">
              <a:noFill/>
              <a:round/>
              <a:headEnd/>
              <a:tailEnd/>
            </a:ln>
          </p:spPr>
          <p:txBody>
            <a:bodyPr/>
            <a:lstStyle/>
            <a:p>
              <a:endParaRPr lang="fr-FR"/>
            </a:p>
          </p:txBody>
        </p:sp>
        <p:sp>
          <p:nvSpPr>
            <p:cNvPr id="239646" name="Rectangle 30"/>
            <p:cNvSpPr>
              <a:spLocks noChangeArrowheads="1"/>
            </p:cNvSpPr>
            <p:nvPr/>
          </p:nvSpPr>
          <p:spPr bwMode="auto">
            <a:xfrm>
              <a:off x="2093309" y="5017418"/>
              <a:ext cx="2162451" cy="184666"/>
            </a:xfrm>
            <a:prstGeom prst="rect">
              <a:avLst/>
            </a:prstGeom>
            <a:noFill/>
            <a:ln w="9525">
              <a:noFill/>
              <a:miter lim="800000"/>
              <a:headEnd/>
              <a:tailEnd/>
            </a:ln>
          </p:spPr>
          <p:txBody>
            <a:bodyPr wrap="none" lIns="0" tIns="0" rIns="0" bIns="0">
              <a:spAutoFit/>
            </a:bodyPr>
            <a:lstStyle/>
            <a:p>
              <a:r>
                <a:rPr lang="fr-FR" sz="1200" dirty="0" err="1">
                  <a:solidFill>
                    <a:srgbClr val="000000"/>
                  </a:solidFill>
                  <a:latin typeface="Arial" charset="0"/>
                </a:rPr>
                <a:t>Scatter</a:t>
              </a:r>
              <a:r>
                <a:rPr lang="fr-FR" sz="1200" dirty="0">
                  <a:solidFill>
                    <a:srgbClr val="000000"/>
                  </a:solidFill>
                  <a:latin typeface="Arial" charset="0"/>
                </a:rPr>
                <a:t> to </a:t>
              </a:r>
              <a:r>
                <a:rPr lang="fr-FR" sz="1200" dirty="0" err="1">
                  <a:solidFill>
                    <a:srgbClr val="000000"/>
                  </a:solidFill>
                  <a:latin typeface="Arial" charset="0"/>
                </a:rPr>
                <a:t>primary</a:t>
              </a:r>
              <a:r>
                <a:rPr lang="fr-FR" sz="1200" dirty="0">
                  <a:solidFill>
                    <a:srgbClr val="000000"/>
                  </a:solidFill>
                  <a:latin typeface="Arial" charset="0"/>
                </a:rPr>
                <a:t> ratio : 0.8-1.0</a:t>
              </a:r>
              <a:endParaRPr lang="fr-FR" sz="2400" dirty="0">
                <a:effectLst>
                  <a:outerShdw blurRad="38100" dist="38100" dir="2700000" algn="tl">
                    <a:srgbClr val="C0C0C0"/>
                  </a:outerShdw>
                </a:effectLst>
              </a:endParaRPr>
            </a:p>
          </p:txBody>
        </p:sp>
        <p:sp>
          <p:nvSpPr>
            <p:cNvPr id="239647" name="Rectangle 31"/>
            <p:cNvSpPr>
              <a:spLocks noChangeArrowheads="1"/>
            </p:cNvSpPr>
            <p:nvPr/>
          </p:nvSpPr>
          <p:spPr bwMode="auto">
            <a:xfrm>
              <a:off x="4644542" y="5017418"/>
              <a:ext cx="2162451" cy="184666"/>
            </a:xfrm>
            <a:prstGeom prst="rect">
              <a:avLst/>
            </a:prstGeom>
            <a:noFill/>
            <a:ln w="9525">
              <a:noFill/>
              <a:miter lim="800000"/>
              <a:headEnd/>
              <a:tailEnd/>
            </a:ln>
          </p:spPr>
          <p:txBody>
            <a:bodyPr wrap="none" lIns="0" tIns="0" rIns="0" bIns="0">
              <a:spAutoFit/>
            </a:bodyPr>
            <a:lstStyle/>
            <a:p>
              <a:r>
                <a:rPr lang="fr-FR" sz="1200">
                  <a:solidFill>
                    <a:srgbClr val="000000"/>
                  </a:solidFill>
                  <a:latin typeface="Arial" charset="0"/>
                </a:rPr>
                <a:t>Scatter to primary ratio : 0.4-0.5</a:t>
              </a:r>
              <a:endParaRPr lang="fr-FR" sz="2400">
                <a:effectLst>
                  <a:outerShdw blurRad="38100" dist="38100" dir="2700000" algn="tl">
                    <a:srgbClr val="C0C0C0"/>
                  </a:outerShdw>
                </a:effectLst>
              </a:endParaRPr>
            </a:p>
          </p:txBody>
        </p:sp>
        <p:sp>
          <p:nvSpPr>
            <p:cNvPr id="239649" name="Rectangle 33"/>
            <p:cNvSpPr>
              <a:spLocks noChangeArrowheads="1"/>
            </p:cNvSpPr>
            <p:nvPr/>
          </p:nvSpPr>
          <p:spPr bwMode="auto">
            <a:xfrm>
              <a:off x="2251570" y="5515894"/>
              <a:ext cx="905697" cy="215444"/>
            </a:xfrm>
            <a:prstGeom prst="rect">
              <a:avLst/>
            </a:prstGeom>
            <a:noFill/>
            <a:ln w="9525">
              <a:noFill/>
              <a:miter lim="800000"/>
              <a:headEnd/>
              <a:tailEnd/>
            </a:ln>
          </p:spPr>
          <p:txBody>
            <a:bodyPr wrap="none" lIns="0" tIns="0" rIns="0" bIns="0">
              <a:spAutoFit/>
            </a:bodyPr>
            <a:lstStyle/>
            <a:p>
              <a:r>
                <a:rPr lang="fr-FR" sz="1400">
                  <a:solidFill>
                    <a:srgbClr val="000000"/>
                  </a:solidFill>
                  <a:latin typeface="Arial" charset="0"/>
                </a:rPr>
                <a:t>Not optimal</a:t>
              </a:r>
              <a:endParaRPr lang="fr-FR" sz="2800">
                <a:effectLst>
                  <a:outerShdw blurRad="38100" dist="38100" dir="2700000" algn="tl">
                    <a:srgbClr val="C0C0C0"/>
                  </a:outerShdw>
                </a:effectLst>
              </a:endParaRPr>
            </a:p>
          </p:txBody>
        </p:sp>
        <p:sp>
          <p:nvSpPr>
            <p:cNvPr id="239651" name="Rectangle 35"/>
            <p:cNvSpPr>
              <a:spLocks noChangeArrowheads="1"/>
            </p:cNvSpPr>
            <p:nvPr/>
          </p:nvSpPr>
          <p:spPr bwMode="auto">
            <a:xfrm>
              <a:off x="4780824" y="5515894"/>
              <a:ext cx="1681551" cy="215444"/>
            </a:xfrm>
            <a:prstGeom prst="rect">
              <a:avLst/>
            </a:prstGeom>
            <a:noFill/>
            <a:ln w="9525">
              <a:noFill/>
              <a:miter lim="800000"/>
              <a:headEnd/>
              <a:tailEnd/>
            </a:ln>
          </p:spPr>
          <p:txBody>
            <a:bodyPr wrap="none" lIns="0" tIns="0" rIns="0" bIns="0">
              <a:spAutoFit/>
            </a:bodyPr>
            <a:lstStyle/>
            <a:p>
              <a:r>
                <a:rPr lang="fr-FR" sz="1400">
                  <a:solidFill>
                    <a:srgbClr val="000000"/>
                  </a:solidFill>
                  <a:latin typeface="Arial" charset="0"/>
                </a:rPr>
                <a:t>Optimal compression</a:t>
              </a:r>
              <a:endParaRPr lang="fr-FR" sz="2800">
                <a:effectLst>
                  <a:outerShdw blurRad="38100" dist="38100" dir="2700000" algn="tl">
                    <a:srgbClr val="C0C0C0"/>
                  </a:outerShdw>
                </a:effectLst>
              </a:endParaRPr>
            </a:p>
          </p:txBody>
        </p:sp>
      </p:grpSp>
    </p:spTree>
    <p:extLst>
      <p:ext uri="{BB962C8B-B14F-4D97-AF65-F5344CB8AC3E}">
        <p14:creationId xmlns:p14="http://schemas.microsoft.com/office/powerpoint/2010/main" val="29759559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1127448" y="476673"/>
            <a:ext cx="9937104" cy="681037"/>
          </a:xfrm>
        </p:spPr>
        <p:txBody>
          <a:bodyPr>
            <a:noAutofit/>
          </a:bodyPr>
          <a:lstStyle/>
          <a:p>
            <a:r>
              <a:rPr lang="en-US" dirty="0"/>
              <a:t>To improve </a:t>
            </a:r>
            <a:r>
              <a:rPr lang="en-US" dirty="0">
                <a:solidFill>
                  <a:srgbClr val="0070C0"/>
                </a:solidFill>
              </a:rPr>
              <a:t>low contrast lesion visibility </a:t>
            </a:r>
          </a:p>
        </p:txBody>
      </p:sp>
      <p:sp>
        <p:nvSpPr>
          <p:cNvPr id="491523" name="Rectangle 3"/>
          <p:cNvSpPr>
            <a:spLocks noGrp="1" noChangeArrowheads="1"/>
          </p:cNvSpPr>
          <p:nvPr>
            <p:ph type="body" idx="1"/>
          </p:nvPr>
        </p:nvSpPr>
        <p:spPr>
          <a:xfrm>
            <a:off x="1997020" y="1412776"/>
            <a:ext cx="8001056" cy="4495800"/>
          </a:xfrm>
        </p:spPr>
        <p:txBody>
          <a:bodyPr>
            <a:normAutofit fontScale="85000" lnSpcReduction="20000"/>
          </a:bodyPr>
          <a:lstStyle/>
          <a:p>
            <a:pPr>
              <a:buNone/>
            </a:pPr>
            <a:r>
              <a:rPr lang="en-US" dirty="0">
                <a:solidFill>
                  <a:srgbClr val="C00000"/>
                </a:solidFill>
              </a:rPr>
              <a:t>Increase of the Contrast to Noise ratio (CNR)</a:t>
            </a:r>
          </a:p>
          <a:p>
            <a:pPr lvl="1"/>
            <a:r>
              <a:rPr lang="en-US" dirty="0">
                <a:solidFill>
                  <a:schemeClr val="tx2"/>
                </a:solidFill>
              </a:rPr>
              <a:t>To increase contrast:</a:t>
            </a:r>
            <a:r>
              <a:rPr lang="en-US" dirty="0"/>
              <a:t> </a:t>
            </a:r>
          </a:p>
          <a:p>
            <a:pPr lvl="2"/>
            <a:r>
              <a:rPr lang="en-US" dirty="0">
                <a:solidFill>
                  <a:srgbClr val="0070C0"/>
                </a:solidFill>
              </a:rPr>
              <a:t>Use lower beam energy</a:t>
            </a:r>
          </a:p>
          <a:p>
            <a:pPr lvl="3"/>
            <a:r>
              <a:rPr lang="en-US" dirty="0" err="1"/>
              <a:t>kVp</a:t>
            </a:r>
            <a:endParaRPr lang="en-US" dirty="0"/>
          </a:p>
          <a:p>
            <a:pPr lvl="3"/>
            <a:r>
              <a:rPr lang="en-US" dirty="0"/>
              <a:t>Anode/filter</a:t>
            </a:r>
          </a:p>
          <a:p>
            <a:pPr lvl="3">
              <a:buNone/>
            </a:pPr>
            <a:r>
              <a:rPr lang="en-US" dirty="0">
                <a:sym typeface="Wingdings" pitchFamily="2" charset="2"/>
              </a:rPr>
              <a:t> </a:t>
            </a:r>
            <a:r>
              <a:rPr lang="en-US" dirty="0">
                <a:solidFill>
                  <a:srgbClr val="0070C0"/>
                </a:solidFill>
              </a:rPr>
              <a:t>Radiation dose will increase </a:t>
            </a:r>
            <a:r>
              <a:rPr lang="en-US" dirty="0"/>
              <a:t>(less penetrating)</a:t>
            </a:r>
          </a:p>
          <a:p>
            <a:pPr lvl="2"/>
            <a:endParaRPr lang="en-US" dirty="0"/>
          </a:p>
          <a:p>
            <a:pPr lvl="1"/>
            <a:r>
              <a:rPr lang="en-US" dirty="0">
                <a:solidFill>
                  <a:schemeClr val="tx2"/>
                </a:solidFill>
              </a:rPr>
              <a:t>To reduce quantum noise</a:t>
            </a:r>
          </a:p>
          <a:p>
            <a:pPr lvl="2"/>
            <a:r>
              <a:rPr lang="en-US" dirty="0">
                <a:solidFill>
                  <a:schemeClr val="tx2"/>
                </a:solidFill>
              </a:rPr>
              <a:t>increase the dose to the image detector</a:t>
            </a:r>
          </a:p>
          <a:p>
            <a:pPr lvl="2"/>
            <a:endParaRPr lang="en-US" dirty="0">
              <a:solidFill>
                <a:schemeClr val="tx2"/>
              </a:solidFill>
            </a:endParaRPr>
          </a:p>
          <a:p>
            <a:pPr lvl="1"/>
            <a:r>
              <a:rPr lang="en-US" dirty="0">
                <a:solidFill>
                  <a:schemeClr val="tx2"/>
                </a:solidFill>
              </a:rPr>
              <a:t>Often a slight increase of beam energy allows for a slight contrast reduction but a noticeable increase of the dose to the detector </a:t>
            </a:r>
            <a:r>
              <a:rPr lang="en-US" dirty="0">
                <a:solidFill>
                  <a:schemeClr val="tx2"/>
                </a:solidFill>
                <a:sym typeface="Wingdings" panose="05000000000000000000" pitchFamily="2" charset="2"/>
              </a:rPr>
              <a:t> CNR improvement</a:t>
            </a:r>
            <a:endParaRPr lang="en-US" dirty="0">
              <a:solidFill>
                <a:schemeClr val="tx2"/>
              </a:solidFill>
            </a:endParaRPr>
          </a:p>
        </p:txBody>
      </p:sp>
    </p:spTree>
    <p:extLst>
      <p:ext uri="{BB962C8B-B14F-4D97-AF65-F5344CB8AC3E}">
        <p14:creationId xmlns:p14="http://schemas.microsoft.com/office/powerpoint/2010/main" val="24107443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Anti-scatter grid</a:t>
            </a:r>
            <a:endParaRPr lang="fr-CH" dirty="0"/>
          </a:p>
        </p:txBody>
      </p:sp>
      <p:sp>
        <p:nvSpPr>
          <p:cNvPr id="3" name="Espace réservé du contenu 2"/>
          <p:cNvSpPr>
            <a:spLocks noGrp="1"/>
          </p:cNvSpPr>
          <p:nvPr>
            <p:ph idx="1"/>
          </p:nvPr>
        </p:nvSpPr>
        <p:spPr>
          <a:xfrm>
            <a:off x="479376" y="1412776"/>
            <a:ext cx="10972800" cy="4525963"/>
          </a:xfrm>
        </p:spPr>
        <p:txBody>
          <a:bodyPr>
            <a:normAutofit/>
          </a:bodyPr>
          <a:lstStyle/>
          <a:p>
            <a:r>
              <a:rPr lang="en-US" dirty="0"/>
              <a:t>In mammography, the contribution of </a:t>
            </a:r>
            <a:r>
              <a:rPr lang="en-US" b="1" dirty="0">
                <a:solidFill>
                  <a:srgbClr val="0070C0"/>
                </a:solidFill>
              </a:rPr>
              <a:t>scattered radiation </a:t>
            </a:r>
            <a:r>
              <a:rPr lang="en-US" dirty="0"/>
              <a:t>is </a:t>
            </a:r>
            <a:r>
              <a:rPr lang="en-US" b="1" dirty="0">
                <a:solidFill>
                  <a:srgbClr val="0070C0"/>
                </a:solidFill>
              </a:rPr>
              <a:t>less important</a:t>
            </a:r>
            <a:r>
              <a:rPr lang="en-US" dirty="0"/>
              <a:t> than conventional radiology </a:t>
            </a:r>
          </a:p>
          <a:p>
            <a:pPr lvl="1"/>
            <a:r>
              <a:rPr lang="en-US" dirty="0"/>
              <a:t>the thickness of the compressed breast is relatively small (2 to 9 cm) and the field area is limited (generally 18 x 24 cm</a:t>
            </a:r>
            <a:r>
              <a:rPr lang="en-US" baseline="30000" dirty="0"/>
              <a:t>2</a:t>
            </a:r>
            <a:r>
              <a:rPr lang="en-US" dirty="0"/>
              <a:t>). </a:t>
            </a:r>
          </a:p>
          <a:p>
            <a:pPr lvl="1"/>
            <a:r>
              <a:rPr lang="en-US" dirty="0"/>
              <a:t>The transmission of primary radiation is approximately 70% and that of the scattered radiation of the order of 20%.</a:t>
            </a:r>
            <a:endParaRPr lang="fr-CH" dirty="0"/>
          </a:p>
        </p:txBody>
      </p:sp>
      <p:pic>
        <p:nvPicPr>
          <p:cNvPr id="4" name="Picture 5" descr="scatter"/>
          <p:cNvPicPr preferRelativeResize="0">
            <a:picLocks noChangeAspect="1" noChangeArrowheads="1"/>
          </p:cNvPicPr>
          <p:nvPr/>
        </p:nvPicPr>
        <p:blipFill>
          <a:blip r:embed="rId2" cstate="print"/>
          <a:srcRect/>
          <a:stretch>
            <a:fillRect/>
          </a:stretch>
        </p:blipFill>
        <p:spPr>
          <a:xfrm>
            <a:off x="2783632" y="4437112"/>
            <a:ext cx="3618791" cy="2265678"/>
          </a:xfrm>
          <a:prstGeom prst="rect">
            <a:avLst/>
          </a:prstGeom>
          <a:noFill/>
          <a:ln/>
        </p:spPr>
      </p:pic>
      <p:pic>
        <p:nvPicPr>
          <p:cNvPr id="5" name="Picture 12" descr="f08-17"/>
          <p:cNvPicPr>
            <a:picLocks noChangeAspect="1" noChangeArrowheads="1"/>
          </p:cNvPicPr>
          <p:nvPr/>
        </p:nvPicPr>
        <p:blipFill>
          <a:blip r:embed="rId3" cstate="print">
            <a:lum bright="-20000" contrast="40000"/>
          </a:blip>
          <a:srcRect/>
          <a:stretch>
            <a:fillRect/>
          </a:stretch>
        </p:blipFill>
        <p:spPr bwMode="auto">
          <a:xfrm>
            <a:off x="7608168" y="4265354"/>
            <a:ext cx="2808313" cy="2592646"/>
          </a:xfrm>
          <a:prstGeom prst="rect">
            <a:avLst/>
          </a:prstGeom>
          <a:noFill/>
          <a:ln w="9525">
            <a:noFill/>
            <a:miter lim="800000"/>
            <a:headEnd/>
            <a:tailEnd/>
          </a:ln>
        </p:spPr>
      </p:pic>
    </p:spTree>
    <p:extLst>
      <p:ext uri="{BB962C8B-B14F-4D97-AF65-F5344CB8AC3E}">
        <p14:creationId xmlns:p14="http://schemas.microsoft.com/office/powerpoint/2010/main" val="3513957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CH" dirty="0" err="1"/>
              <a:t>What</a:t>
            </a:r>
            <a:r>
              <a:rPr lang="fr-CH" dirty="0"/>
              <a:t> </a:t>
            </a:r>
            <a:r>
              <a:rPr lang="fr-CH" dirty="0" err="1"/>
              <a:t>is</a:t>
            </a:r>
            <a:r>
              <a:rPr lang="fr-CH" dirty="0"/>
              <a:t> the dose to the skin ?</a:t>
            </a:r>
          </a:p>
          <a:p>
            <a:pPr marL="0" indent="0">
              <a:buNone/>
            </a:pPr>
            <a:endParaRPr lang="fr-CH" dirty="0"/>
          </a:p>
          <a:p>
            <a:pPr marL="0" indent="0">
              <a:buNone/>
            </a:pPr>
            <a:r>
              <a:rPr lang="fr-CH" b="1" dirty="0">
                <a:solidFill>
                  <a:schemeClr val="tx2">
                    <a:lumMod val="60000"/>
                    <a:lumOff val="40000"/>
                  </a:schemeClr>
                </a:solidFill>
              </a:rPr>
              <a:t>(120 kV / 0.5 </a:t>
            </a:r>
            <a:r>
              <a:rPr lang="fr-CH" b="1" dirty="0" err="1">
                <a:solidFill>
                  <a:schemeClr val="tx2">
                    <a:lumMod val="60000"/>
                    <a:lumOff val="40000"/>
                  </a:schemeClr>
                </a:solidFill>
              </a:rPr>
              <a:t>mAs</a:t>
            </a:r>
            <a:r>
              <a:rPr lang="fr-CH" b="1" dirty="0">
                <a:solidFill>
                  <a:schemeClr val="tx2">
                    <a:lumMod val="60000"/>
                    <a:lumOff val="40000"/>
                  </a:schemeClr>
                </a:solidFill>
              </a:rPr>
              <a:t> / 1.8 m / </a:t>
            </a:r>
          </a:p>
          <a:p>
            <a:pPr marL="0" indent="0">
              <a:buNone/>
            </a:pPr>
            <a:r>
              <a:rPr lang="fr-CH" b="1" dirty="0">
                <a:solidFill>
                  <a:schemeClr val="tx2">
                    <a:lumMod val="60000"/>
                    <a:lumOff val="40000"/>
                  </a:schemeClr>
                </a:solidFill>
              </a:rPr>
              <a:t>3mm filtration) </a:t>
            </a:r>
            <a:endParaRPr lang="de-CH" b="1" dirty="0">
              <a:solidFill>
                <a:schemeClr val="tx2">
                  <a:lumMod val="60000"/>
                  <a:lumOff val="40000"/>
                </a:schemeClr>
              </a:solidFill>
            </a:endParaRPr>
          </a:p>
        </p:txBody>
      </p:sp>
      <p:sp>
        <p:nvSpPr>
          <p:cNvPr id="2" name="Titre 1"/>
          <p:cNvSpPr>
            <a:spLocks noGrp="1"/>
          </p:cNvSpPr>
          <p:nvPr>
            <p:ph type="title"/>
          </p:nvPr>
        </p:nvSpPr>
        <p:spPr/>
        <p:txBody>
          <a:bodyPr/>
          <a:lstStyle/>
          <a:p>
            <a:r>
              <a:rPr lang="fr-CH" dirty="0" err="1"/>
              <a:t>Chest</a:t>
            </a:r>
            <a:r>
              <a:rPr lang="fr-CH" dirty="0"/>
              <a:t> </a:t>
            </a:r>
            <a:r>
              <a:rPr lang="fr-CH" dirty="0" err="1"/>
              <a:t>radiography</a:t>
            </a:r>
            <a:r>
              <a:rPr lang="fr-CH" dirty="0"/>
              <a:t> – </a:t>
            </a:r>
            <a:r>
              <a:rPr lang="fr-CH" dirty="0" err="1"/>
              <a:t>Exercise</a:t>
            </a:r>
            <a:r>
              <a:rPr lang="fr-CH" dirty="0"/>
              <a:t> (solution)</a:t>
            </a:r>
            <a:endParaRPr lang="de-CH" dirty="0"/>
          </a:p>
        </p:txBody>
      </p:sp>
      <p:pic>
        <p:nvPicPr>
          <p:cNvPr id="770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25577" y="1538260"/>
            <a:ext cx="4613212" cy="3683276"/>
          </a:xfrm>
          <a:prstGeom prst="rect">
            <a:avLst/>
          </a:prstGeom>
          <a:noFill/>
          <a:ln w="9525">
            <a:noFill/>
            <a:miter lim="800000"/>
            <a:headEnd/>
            <a:tailEnd/>
          </a:ln>
          <a:effectLst/>
        </p:spPr>
      </p:pic>
      <p:sp>
        <p:nvSpPr>
          <p:cNvPr id="5" name="Rectangle 4"/>
          <p:cNvSpPr/>
          <p:nvPr/>
        </p:nvSpPr>
        <p:spPr>
          <a:xfrm>
            <a:off x="360218" y="124691"/>
            <a:ext cx="11499273" cy="656705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aphicFrame>
        <p:nvGraphicFramePr>
          <p:cNvPr id="6" name="Object 2"/>
          <p:cNvGraphicFramePr>
            <a:graphicFrameLocks noChangeAspect="1"/>
          </p:cNvGraphicFramePr>
          <p:nvPr/>
        </p:nvGraphicFramePr>
        <p:xfrm>
          <a:off x="894451" y="5538588"/>
          <a:ext cx="6673850" cy="752475"/>
        </p:xfrm>
        <a:graphic>
          <a:graphicData uri="http://schemas.openxmlformats.org/presentationml/2006/ole">
            <mc:AlternateContent xmlns:mc="http://schemas.openxmlformats.org/markup-compatibility/2006">
              <mc:Choice xmlns:v="urn:schemas-microsoft-com:vml" Requires="v">
                <p:oleObj name="Equation" r:id="rId3" imgW="8724600" imgH="977760" progId="Equation.DSMT4">
                  <p:embed/>
                </p:oleObj>
              </mc:Choice>
              <mc:Fallback>
                <p:oleObj name="Equation" r:id="rId3" imgW="8724600" imgH="977760" progId="Equation.DSMT4">
                  <p:embed/>
                  <p:pic>
                    <p:nvPicPr>
                      <p:cNvPr id="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451" y="5538588"/>
                        <a:ext cx="6673850"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Groupe 6"/>
          <p:cNvGrpSpPr/>
          <p:nvPr/>
        </p:nvGrpSpPr>
        <p:grpSpPr>
          <a:xfrm>
            <a:off x="894451" y="4332594"/>
            <a:ext cx="4651967" cy="674688"/>
            <a:chOff x="2288660" y="5550971"/>
            <a:chExt cx="4651967" cy="674688"/>
          </a:xfrm>
        </p:grpSpPr>
        <p:sp>
          <p:nvSpPr>
            <p:cNvPr id="8" name="Rectangle 7"/>
            <p:cNvSpPr/>
            <p:nvPr/>
          </p:nvSpPr>
          <p:spPr>
            <a:xfrm>
              <a:off x="5883007" y="5728771"/>
              <a:ext cx="1057620" cy="385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2"/>
            <p:cNvGraphicFramePr>
              <a:graphicFrameLocks noChangeAspect="1"/>
            </p:cNvGraphicFramePr>
            <p:nvPr/>
          </p:nvGraphicFramePr>
          <p:xfrm>
            <a:off x="2288660" y="5550971"/>
            <a:ext cx="4518025" cy="674688"/>
          </p:xfrm>
          <a:graphic>
            <a:graphicData uri="http://schemas.openxmlformats.org/presentationml/2006/ole">
              <mc:AlternateContent xmlns:mc="http://schemas.openxmlformats.org/markup-compatibility/2006">
                <mc:Choice xmlns:v="urn:schemas-microsoft-com:vml" Requires="v">
                  <p:oleObj name="Equation" r:id="rId5" imgW="5905440" imgH="876240" progId="Equation.DSMT4">
                    <p:embed/>
                  </p:oleObj>
                </mc:Choice>
                <mc:Fallback>
                  <p:oleObj name="Equation" r:id="rId5" imgW="5905440" imgH="876240" progId="Equation.DSMT4">
                    <p:embed/>
                    <p:pic>
                      <p:nvPicPr>
                        <p:cNvPr id="9"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8660" y="5550971"/>
                          <a:ext cx="4518025" cy="67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419277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Special features of breast tissue</a:t>
            </a:r>
            <a:endParaRPr lang="fr-CH" dirty="0"/>
          </a:p>
        </p:txBody>
      </p:sp>
      <p:sp>
        <p:nvSpPr>
          <p:cNvPr id="3" name="Espace réservé du contenu 2"/>
          <p:cNvSpPr>
            <a:spLocks noGrp="1"/>
          </p:cNvSpPr>
          <p:nvPr>
            <p:ph idx="1"/>
          </p:nvPr>
        </p:nvSpPr>
        <p:spPr/>
        <p:txBody>
          <a:bodyPr>
            <a:normAutofit/>
          </a:bodyPr>
          <a:lstStyle/>
          <a:p>
            <a:r>
              <a:rPr lang="en-US" dirty="0"/>
              <a:t>Breast tissue is composed with </a:t>
            </a:r>
            <a:r>
              <a:rPr lang="en-US" b="1" dirty="0">
                <a:solidFill>
                  <a:srgbClr val="0070C0"/>
                </a:solidFill>
              </a:rPr>
              <a:t>glandular tissue and fatty tissue</a:t>
            </a:r>
            <a:r>
              <a:rPr lang="en-US" dirty="0"/>
              <a:t>. </a:t>
            </a:r>
          </a:p>
          <a:p>
            <a:r>
              <a:rPr lang="en-US" dirty="0"/>
              <a:t>The </a:t>
            </a:r>
            <a:r>
              <a:rPr lang="en-US" b="1" dirty="0">
                <a:solidFill>
                  <a:srgbClr val="0070C0"/>
                </a:solidFill>
              </a:rPr>
              <a:t>proportion</a:t>
            </a:r>
            <a:r>
              <a:rPr lang="en-US" dirty="0"/>
              <a:t> of </a:t>
            </a:r>
            <a:r>
              <a:rPr lang="en-US" b="1" dirty="0">
                <a:solidFill>
                  <a:srgbClr val="0070C0"/>
                </a:solidFill>
              </a:rPr>
              <a:t>glandular tissue </a:t>
            </a:r>
            <a:r>
              <a:rPr lang="en-US" dirty="0"/>
              <a:t>determines the </a:t>
            </a:r>
            <a:r>
              <a:rPr lang="en-US" b="1" dirty="0">
                <a:solidFill>
                  <a:srgbClr val="0070C0"/>
                </a:solidFill>
              </a:rPr>
              <a:t>rate of </a:t>
            </a:r>
            <a:r>
              <a:rPr lang="en-US" b="1" dirty="0" err="1">
                <a:solidFill>
                  <a:srgbClr val="0070C0"/>
                </a:solidFill>
              </a:rPr>
              <a:t>glandularity</a:t>
            </a:r>
            <a:endParaRPr lang="en-US" b="1" dirty="0">
              <a:solidFill>
                <a:srgbClr val="0070C0"/>
              </a:solidFill>
            </a:endParaRPr>
          </a:p>
          <a:p>
            <a:pPr lvl="1"/>
            <a:r>
              <a:rPr lang="en-US" dirty="0"/>
              <a:t>decreases with age and breast thickness.</a:t>
            </a:r>
          </a:p>
          <a:p>
            <a:pPr lvl="1"/>
            <a:r>
              <a:rPr lang="en-US" dirty="0"/>
              <a:t> The coefficient attenuation of adipose tissue is lower than that of the denser glandular tissue.</a:t>
            </a:r>
          </a:p>
        </p:txBody>
      </p:sp>
    </p:spTree>
    <p:extLst>
      <p:ext uri="{BB962C8B-B14F-4D97-AF65-F5344CB8AC3E}">
        <p14:creationId xmlns:p14="http://schemas.microsoft.com/office/powerpoint/2010/main" val="23394130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CH" dirty="0" err="1"/>
              <a:t>What</a:t>
            </a:r>
            <a:r>
              <a:rPr lang="fr-CH" dirty="0"/>
              <a:t> </a:t>
            </a:r>
            <a:r>
              <a:rPr lang="fr-CH" dirty="0" err="1"/>
              <a:t>is</a:t>
            </a:r>
            <a:r>
              <a:rPr lang="fr-CH" dirty="0"/>
              <a:t> the </a:t>
            </a:r>
            <a:r>
              <a:rPr lang="fr-CH" dirty="0" err="1"/>
              <a:t>half</a:t>
            </a:r>
            <a:r>
              <a:rPr lang="fr-CH" dirty="0"/>
              <a:t> value layer at 20 </a:t>
            </a:r>
            <a:r>
              <a:rPr lang="fr-CH" dirty="0" err="1"/>
              <a:t>keV</a:t>
            </a:r>
            <a:r>
              <a:rPr lang="fr-CH" dirty="0"/>
              <a:t> and 50 % / 50 % tissue?</a:t>
            </a:r>
          </a:p>
          <a:p>
            <a:pPr marL="0" indent="0">
              <a:buNone/>
            </a:pPr>
            <a:endParaRPr lang="fr-CH" dirty="0"/>
          </a:p>
          <a:p>
            <a:pPr marL="0" indent="0">
              <a:buNone/>
            </a:pPr>
            <a:endParaRPr lang="fr-CH" dirty="0"/>
          </a:p>
          <a:p>
            <a:pPr marL="0" indent="0">
              <a:buNone/>
            </a:pPr>
            <a:endParaRPr lang="fr-CH" dirty="0"/>
          </a:p>
          <a:p>
            <a:pPr marL="0" indent="0">
              <a:buNone/>
            </a:pPr>
            <a:endParaRPr lang="fr-CH" dirty="0"/>
          </a:p>
        </p:txBody>
      </p:sp>
      <p:sp>
        <p:nvSpPr>
          <p:cNvPr id="2" name="Titre 1"/>
          <p:cNvSpPr>
            <a:spLocks noGrp="1"/>
          </p:cNvSpPr>
          <p:nvPr>
            <p:ph type="title"/>
          </p:nvPr>
        </p:nvSpPr>
        <p:spPr/>
        <p:txBody>
          <a:bodyPr/>
          <a:lstStyle/>
          <a:p>
            <a:r>
              <a:rPr lang="fr-CH" dirty="0" err="1"/>
              <a:t>Exerci</a:t>
            </a:r>
            <a:r>
              <a:rPr lang="en-BZ" dirty="0"/>
              <a:t>s</a:t>
            </a:r>
            <a:r>
              <a:rPr lang="fr-CH" dirty="0"/>
              <a:t>e</a:t>
            </a:r>
            <a:endParaRPr lang="de-CH" dirty="0"/>
          </a:p>
        </p:txBody>
      </p:sp>
      <p:sp>
        <p:nvSpPr>
          <p:cNvPr id="7" name="Rectangle 6"/>
          <p:cNvSpPr/>
          <p:nvPr/>
        </p:nvSpPr>
        <p:spPr>
          <a:xfrm>
            <a:off x="346364" y="145473"/>
            <a:ext cx="11499273" cy="656705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5" name="Groupe 4"/>
          <p:cNvGrpSpPr/>
          <p:nvPr/>
        </p:nvGrpSpPr>
        <p:grpSpPr>
          <a:xfrm>
            <a:off x="2279576" y="2996952"/>
            <a:ext cx="7584843" cy="1728192"/>
            <a:chOff x="2279576" y="2996952"/>
            <a:chExt cx="7584843" cy="1728192"/>
          </a:xfrm>
        </p:grpSpPr>
        <p:pic>
          <p:nvPicPr>
            <p:cNvPr id="8" name="Image 7"/>
            <p:cNvPicPr>
              <a:picLocks noChangeAspect="1"/>
            </p:cNvPicPr>
            <p:nvPr/>
          </p:nvPicPr>
          <p:blipFill>
            <a:blip r:embed="rId2"/>
            <a:stretch>
              <a:fillRect/>
            </a:stretch>
          </p:blipFill>
          <p:spPr>
            <a:xfrm>
              <a:off x="2279576" y="2996952"/>
              <a:ext cx="7584843" cy="1728192"/>
            </a:xfrm>
            <a:prstGeom prst="rect">
              <a:avLst/>
            </a:prstGeom>
          </p:spPr>
        </p:pic>
        <p:sp>
          <p:nvSpPr>
            <p:cNvPr id="4" name="ZoneTexte 3"/>
            <p:cNvSpPr txBox="1"/>
            <p:nvPr/>
          </p:nvSpPr>
          <p:spPr>
            <a:xfrm>
              <a:off x="2351584" y="3038886"/>
              <a:ext cx="1728192" cy="338554"/>
            </a:xfrm>
            <a:prstGeom prst="rect">
              <a:avLst/>
            </a:prstGeom>
            <a:solidFill>
              <a:srgbClr val="D2BE96"/>
            </a:solidFill>
          </p:spPr>
          <p:txBody>
            <a:bodyPr wrap="square" rtlCol="0">
              <a:spAutoFit/>
            </a:bodyPr>
            <a:lstStyle/>
            <a:p>
              <a:pPr algn="ctr"/>
              <a:r>
                <a:rPr lang="fr-CH" sz="1600" b="1" dirty="0" err="1"/>
                <a:t>Energy</a:t>
              </a:r>
              <a:r>
                <a:rPr lang="fr-CH" sz="1600" b="1" dirty="0"/>
                <a:t> [</a:t>
              </a:r>
              <a:r>
                <a:rPr lang="fr-CH" sz="1600" b="1" dirty="0" err="1"/>
                <a:t>keV</a:t>
              </a:r>
              <a:r>
                <a:rPr lang="fr-CH" sz="1600" b="1" dirty="0"/>
                <a:t>]</a:t>
              </a:r>
            </a:p>
          </p:txBody>
        </p:sp>
      </p:grpSp>
      <p:sp>
        <p:nvSpPr>
          <p:cNvPr id="12" name="ZoneTexte 11"/>
          <p:cNvSpPr txBox="1"/>
          <p:nvPr/>
        </p:nvSpPr>
        <p:spPr>
          <a:xfrm>
            <a:off x="4132977" y="2594522"/>
            <a:ext cx="5563423" cy="400110"/>
          </a:xfrm>
          <a:prstGeom prst="rect">
            <a:avLst/>
          </a:prstGeom>
          <a:solidFill>
            <a:srgbClr val="D2BE96"/>
          </a:solidFill>
        </p:spPr>
        <p:txBody>
          <a:bodyPr wrap="square" rtlCol="0">
            <a:spAutoFit/>
          </a:bodyPr>
          <a:lstStyle/>
          <a:p>
            <a:pPr algn="ctr"/>
            <a:r>
              <a:rPr lang="fr-CH" sz="2000" b="1" dirty="0" err="1"/>
              <a:t>Attenuation</a:t>
            </a:r>
            <a:r>
              <a:rPr lang="fr-CH" sz="2000" b="1" dirty="0"/>
              <a:t> coefficient [cm</a:t>
            </a:r>
            <a:r>
              <a:rPr lang="fr-CH" sz="2000" b="1" baseline="30000" dirty="0"/>
              <a:t>-1</a:t>
            </a:r>
            <a:r>
              <a:rPr lang="fr-CH" sz="2000" b="1" dirty="0"/>
              <a:t>]</a:t>
            </a:r>
          </a:p>
        </p:txBody>
      </p:sp>
      <p:sp>
        <p:nvSpPr>
          <p:cNvPr id="13" name="ZoneTexte 12"/>
          <p:cNvSpPr txBox="1"/>
          <p:nvPr/>
        </p:nvSpPr>
        <p:spPr>
          <a:xfrm>
            <a:off x="4132977" y="3057126"/>
            <a:ext cx="1728192" cy="338554"/>
          </a:xfrm>
          <a:prstGeom prst="rect">
            <a:avLst/>
          </a:prstGeom>
          <a:solidFill>
            <a:srgbClr val="D2BE96"/>
          </a:solidFill>
        </p:spPr>
        <p:txBody>
          <a:bodyPr wrap="square" rtlCol="0">
            <a:spAutoFit/>
          </a:bodyPr>
          <a:lstStyle/>
          <a:p>
            <a:pPr algn="ctr"/>
            <a:r>
              <a:rPr lang="fr-CH" sz="1600" dirty="0"/>
              <a:t>Adipose tissue</a:t>
            </a:r>
          </a:p>
        </p:txBody>
      </p:sp>
      <p:sp>
        <p:nvSpPr>
          <p:cNvPr id="14" name="ZoneTexte 13"/>
          <p:cNvSpPr txBox="1"/>
          <p:nvPr/>
        </p:nvSpPr>
        <p:spPr>
          <a:xfrm>
            <a:off x="5951984" y="3057126"/>
            <a:ext cx="1728192" cy="338554"/>
          </a:xfrm>
          <a:prstGeom prst="rect">
            <a:avLst/>
          </a:prstGeom>
          <a:solidFill>
            <a:srgbClr val="D2BE96"/>
          </a:solidFill>
        </p:spPr>
        <p:txBody>
          <a:bodyPr wrap="square" rtlCol="0">
            <a:spAutoFit/>
          </a:bodyPr>
          <a:lstStyle/>
          <a:p>
            <a:pPr algn="ctr"/>
            <a:r>
              <a:rPr lang="fr-CH" sz="1600" dirty="0"/>
              <a:t>50%/50% tissue</a:t>
            </a:r>
          </a:p>
        </p:txBody>
      </p:sp>
      <p:sp>
        <p:nvSpPr>
          <p:cNvPr id="15" name="ZoneTexte 14"/>
          <p:cNvSpPr txBox="1"/>
          <p:nvPr/>
        </p:nvSpPr>
        <p:spPr>
          <a:xfrm>
            <a:off x="7820008" y="3071984"/>
            <a:ext cx="1728192" cy="338554"/>
          </a:xfrm>
          <a:prstGeom prst="rect">
            <a:avLst/>
          </a:prstGeom>
          <a:solidFill>
            <a:srgbClr val="D2BE96"/>
          </a:solidFill>
        </p:spPr>
        <p:txBody>
          <a:bodyPr wrap="square" rtlCol="0">
            <a:spAutoFit/>
          </a:bodyPr>
          <a:lstStyle/>
          <a:p>
            <a:pPr algn="ctr"/>
            <a:r>
              <a:rPr lang="fr-CH" sz="1600" dirty="0" err="1"/>
              <a:t>Glandular</a:t>
            </a:r>
            <a:r>
              <a:rPr lang="fr-CH" sz="1600" dirty="0"/>
              <a:t> tissue</a:t>
            </a:r>
          </a:p>
        </p:txBody>
      </p:sp>
    </p:spTree>
    <p:extLst>
      <p:ext uri="{BB962C8B-B14F-4D97-AF65-F5344CB8AC3E}">
        <p14:creationId xmlns:p14="http://schemas.microsoft.com/office/powerpoint/2010/main" val="21795693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CH" dirty="0" err="1"/>
              <a:t>What</a:t>
            </a:r>
            <a:r>
              <a:rPr lang="fr-CH" dirty="0"/>
              <a:t> </a:t>
            </a:r>
            <a:r>
              <a:rPr lang="fr-CH" dirty="0" err="1"/>
              <a:t>is</a:t>
            </a:r>
            <a:r>
              <a:rPr lang="fr-CH" dirty="0"/>
              <a:t> the </a:t>
            </a:r>
            <a:r>
              <a:rPr lang="fr-CH" dirty="0" err="1"/>
              <a:t>half</a:t>
            </a:r>
            <a:r>
              <a:rPr lang="fr-CH" dirty="0"/>
              <a:t> value layer at 20 </a:t>
            </a:r>
            <a:r>
              <a:rPr lang="fr-CH" dirty="0" err="1"/>
              <a:t>keV</a:t>
            </a:r>
            <a:r>
              <a:rPr lang="fr-CH" dirty="0"/>
              <a:t> and 50 % / 50 % tissue?</a:t>
            </a:r>
          </a:p>
          <a:p>
            <a:pPr marL="0" indent="0">
              <a:buNone/>
            </a:pPr>
            <a:endParaRPr lang="fr-CH" dirty="0"/>
          </a:p>
          <a:p>
            <a:pPr marL="0" indent="0">
              <a:buNone/>
            </a:pPr>
            <a:endParaRPr lang="fr-CH" dirty="0"/>
          </a:p>
          <a:p>
            <a:pPr marL="0" indent="0">
              <a:buNone/>
            </a:pPr>
            <a:endParaRPr lang="fr-CH" dirty="0"/>
          </a:p>
          <a:p>
            <a:pPr marL="0" indent="0">
              <a:buNone/>
            </a:pPr>
            <a:endParaRPr lang="fr-CH" dirty="0"/>
          </a:p>
        </p:txBody>
      </p:sp>
      <p:sp>
        <p:nvSpPr>
          <p:cNvPr id="2" name="Titre 1"/>
          <p:cNvSpPr>
            <a:spLocks noGrp="1"/>
          </p:cNvSpPr>
          <p:nvPr>
            <p:ph type="title"/>
          </p:nvPr>
        </p:nvSpPr>
        <p:spPr/>
        <p:txBody>
          <a:bodyPr/>
          <a:lstStyle/>
          <a:p>
            <a:r>
              <a:rPr lang="fr-CH" dirty="0" err="1"/>
              <a:t>Exerci</a:t>
            </a:r>
            <a:r>
              <a:rPr lang="en-BZ" dirty="0"/>
              <a:t>s</a:t>
            </a:r>
            <a:r>
              <a:rPr lang="fr-CH" dirty="0"/>
              <a:t>e</a:t>
            </a:r>
            <a:endParaRPr lang="de-CH" dirty="0"/>
          </a:p>
        </p:txBody>
      </p:sp>
      <p:sp>
        <p:nvSpPr>
          <p:cNvPr id="7" name="Rectangle 6"/>
          <p:cNvSpPr/>
          <p:nvPr/>
        </p:nvSpPr>
        <p:spPr>
          <a:xfrm>
            <a:off x="346364" y="145473"/>
            <a:ext cx="11499273" cy="656705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8" name="Image 7"/>
          <p:cNvPicPr>
            <a:picLocks noChangeAspect="1"/>
          </p:cNvPicPr>
          <p:nvPr/>
        </p:nvPicPr>
        <p:blipFill>
          <a:blip r:embed="rId2"/>
          <a:stretch>
            <a:fillRect/>
          </a:stretch>
        </p:blipFill>
        <p:spPr>
          <a:xfrm>
            <a:off x="2279576" y="2996952"/>
            <a:ext cx="7584843" cy="1728192"/>
          </a:xfrm>
          <a:prstGeom prst="rect">
            <a:avLst/>
          </a:prstGeom>
        </p:spPr>
      </p:pic>
      <p:pic>
        <p:nvPicPr>
          <p:cNvPr id="4" name="Image 3"/>
          <p:cNvPicPr>
            <a:picLocks noChangeAspect="1"/>
          </p:cNvPicPr>
          <p:nvPr/>
        </p:nvPicPr>
        <p:blipFill>
          <a:blip r:embed="rId3"/>
          <a:stretch>
            <a:fillRect/>
          </a:stretch>
        </p:blipFill>
        <p:spPr>
          <a:xfrm>
            <a:off x="4583832" y="5229200"/>
            <a:ext cx="2409825" cy="485775"/>
          </a:xfrm>
          <a:prstGeom prst="rect">
            <a:avLst/>
          </a:prstGeom>
        </p:spPr>
      </p:pic>
      <p:sp>
        <p:nvSpPr>
          <p:cNvPr id="5" name="ZoneTexte 4"/>
          <p:cNvSpPr txBox="1"/>
          <p:nvPr/>
        </p:nvSpPr>
        <p:spPr>
          <a:xfrm>
            <a:off x="4439816" y="5229200"/>
            <a:ext cx="633507" cy="369332"/>
          </a:xfrm>
          <a:prstGeom prst="rect">
            <a:avLst/>
          </a:prstGeom>
          <a:solidFill>
            <a:schemeClr val="bg1"/>
          </a:solidFill>
        </p:spPr>
        <p:txBody>
          <a:bodyPr wrap="none" rtlCol="0">
            <a:spAutoFit/>
          </a:bodyPr>
          <a:lstStyle/>
          <a:p>
            <a:r>
              <a:rPr lang="fr-CH" dirty="0"/>
              <a:t>HVL</a:t>
            </a:r>
          </a:p>
        </p:txBody>
      </p:sp>
      <p:grpSp>
        <p:nvGrpSpPr>
          <p:cNvPr id="9" name="Groupe 8"/>
          <p:cNvGrpSpPr/>
          <p:nvPr/>
        </p:nvGrpSpPr>
        <p:grpSpPr>
          <a:xfrm>
            <a:off x="2279576" y="2999272"/>
            <a:ext cx="7584843" cy="1728192"/>
            <a:chOff x="2279576" y="2996952"/>
            <a:chExt cx="7584843" cy="1728192"/>
          </a:xfrm>
        </p:grpSpPr>
        <p:pic>
          <p:nvPicPr>
            <p:cNvPr id="10" name="Image 9"/>
            <p:cNvPicPr>
              <a:picLocks noChangeAspect="1"/>
            </p:cNvPicPr>
            <p:nvPr/>
          </p:nvPicPr>
          <p:blipFill>
            <a:blip r:embed="rId2"/>
            <a:stretch>
              <a:fillRect/>
            </a:stretch>
          </p:blipFill>
          <p:spPr>
            <a:xfrm>
              <a:off x="2279576" y="2996952"/>
              <a:ext cx="7584843" cy="1728192"/>
            </a:xfrm>
            <a:prstGeom prst="rect">
              <a:avLst/>
            </a:prstGeom>
          </p:spPr>
        </p:pic>
        <p:sp>
          <p:nvSpPr>
            <p:cNvPr id="11" name="ZoneTexte 10"/>
            <p:cNvSpPr txBox="1"/>
            <p:nvPr/>
          </p:nvSpPr>
          <p:spPr>
            <a:xfrm>
              <a:off x="2351584" y="3038886"/>
              <a:ext cx="1728192" cy="338554"/>
            </a:xfrm>
            <a:prstGeom prst="rect">
              <a:avLst/>
            </a:prstGeom>
            <a:solidFill>
              <a:srgbClr val="D2BE96"/>
            </a:solidFill>
          </p:spPr>
          <p:txBody>
            <a:bodyPr wrap="square" rtlCol="0">
              <a:spAutoFit/>
            </a:bodyPr>
            <a:lstStyle/>
            <a:p>
              <a:pPr algn="ctr"/>
              <a:r>
                <a:rPr lang="fr-CH" sz="1600" b="1" dirty="0" err="1"/>
                <a:t>Energy</a:t>
              </a:r>
              <a:r>
                <a:rPr lang="fr-CH" sz="1600" b="1" dirty="0"/>
                <a:t> [</a:t>
              </a:r>
              <a:r>
                <a:rPr lang="fr-CH" sz="1600" b="1" dirty="0" err="1"/>
                <a:t>keV</a:t>
              </a:r>
              <a:r>
                <a:rPr lang="fr-CH" sz="1600" b="1" dirty="0"/>
                <a:t>]</a:t>
              </a:r>
            </a:p>
          </p:txBody>
        </p:sp>
        <p:sp>
          <p:nvSpPr>
            <p:cNvPr id="12" name="ZoneTexte 11"/>
            <p:cNvSpPr txBox="1"/>
            <p:nvPr/>
          </p:nvSpPr>
          <p:spPr>
            <a:xfrm>
              <a:off x="4132977" y="3054806"/>
              <a:ext cx="1728192" cy="338554"/>
            </a:xfrm>
            <a:prstGeom prst="rect">
              <a:avLst/>
            </a:prstGeom>
            <a:solidFill>
              <a:srgbClr val="D2BE96"/>
            </a:solidFill>
          </p:spPr>
          <p:txBody>
            <a:bodyPr wrap="square" rtlCol="0">
              <a:spAutoFit/>
            </a:bodyPr>
            <a:lstStyle/>
            <a:p>
              <a:pPr algn="ctr"/>
              <a:r>
                <a:rPr lang="fr-CH" sz="1600" dirty="0"/>
                <a:t>Adipose tissue</a:t>
              </a:r>
            </a:p>
          </p:txBody>
        </p:sp>
        <p:sp>
          <p:nvSpPr>
            <p:cNvPr id="13" name="ZoneTexte 12"/>
            <p:cNvSpPr txBox="1"/>
            <p:nvPr/>
          </p:nvSpPr>
          <p:spPr>
            <a:xfrm>
              <a:off x="5951984" y="3054806"/>
              <a:ext cx="1728192" cy="338554"/>
            </a:xfrm>
            <a:prstGeom prst="rect">
              <a:avLst/>
            </a:prstGeom>
            <a:solidFill>
              <a:srgbClr val="D2BE96"/>
            </a:solidFill>
          </p:spPr>
          <p:txBody>
            <a:bodyPr wrap="square" rtlCol="0">
              <a:spAutoFit/>
            </a:bodyPr>
            <a:lstStyle/>
            <a:p>
              <a:pPr algn="ctr"/>
              <a:r>
                <a:rPr lang="fr-CH" sz="1600" dirty="0"/>
                <a:t>50%/50% tissue</a:t>
              </a:r>
            </a:p>
          </p:txBody>
        </p:sp>
        <p:sp>
          <p:nvSpPr>
            <p:cNvPr id="14" name="ZoneTexte 13"/>
            <p:cNvSpPr txBox="1"/>
            <p:nvPr/>
          </p:nvSpPr>
          <p:spPr>
            <a:xfrm>
              <a:off x="7820008" y="3069664"/>
              <a:ext cx="1728192" cy="338554"/>
            </a:xfrm>
            <a:prstGeom prst="rect">
              <a:avLst/>
            </a:prstGeom>
            <a:solidFill>
              <a:srgbClr val="D2BE96"/>
            </a:solidFill>
          </p:spPr>
          <p:txBody>
            <a:bodyPr wrap="square" rtlCol="0">
              <a:spAutoFit/>
            </a:bodyPr>
            <a:lstStyle/>
            <a:p>
              <a:pPr algn="ctr"/>
              <a:r>
                <a:rPr lang="fr-CH" sz="1600" dirty="0" err="1"/>
                <a:t>Glandular</a:t>
              </a:r>
              <a:r>
                <a:rPr lang="fr-CH" sz="1600" dirty="0"/>
                <a:t> tissue</a:t>
              </a:r>
            </a:p>
          </p:txBody>
        </p:sp>
      </p:grpSp>
      <p:sp>
        <p:nvSpPr>
          <p:cNvPr id="15" name="ZoneTexte 14"/>
          <p:cNvSpPr txBox="1"/>
          <p:nvPr/>
        </p:nvSpPr>
        <p:spPr>
          <a:xfrm>
            <a:off x="4132977" y="2594522"/>
            <a:ext cx="5563423" cy="400110"/>
          </a:xfrm>
          <a:prstGeom prst="rect">
            <a:avLst/>
          </a:prstGeom>
          <a:solidFill>
            <a:srgbClr val="D2BE96"/>
          </a:solidFill>
        </p:spPr>
        <p:txBody>
          <a:bodyPr wrap="square" rtlCol="0">
            <a:spAutoFit/>
          </a:bodyPr>
          <a:lstStyle/>
          <a:p>
            <a:pPr algn="ctr"/>
            <a:r>
              <a:rPr lang="fr-CH" sz="2000" b="1" dirty="0" err="1"/>
              <a:t>Attenuation</a:t>
            </a:r>
            <a:r>
              <a:rPr lang="fr-CH" sz="2000" b="1" dirty="0"/>
              <a:t> coefficient [cm</a:t>
            </a:r>
            <a:r>
              <a:rPr lang="fr-CH" sz="2000" b="1" baseline="30000" dirty="0"/>
              <a:t>-1</a:t>
            </a:r>
            <a:r>
              <a:rPr lang="fr-CH" sz="2000" b="1" dirty="0"/>
              <a:t>]</a:t>
            </a:r>
          </a:p>
        </p:txBody>
      </p:sp>
    </p:spTree>
    <p:extLst>
      <p:ext uri="{BB962C8B-B14F-4D97-AF65-F5344CB8AC3E}">
        <p14:creationId xmlns:p14="http://schemas.microsoft.com/office/powerpoint/2010/main" val="34386950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Subjective image quality assessment</a:t>
            </a:r>
            <a:endParaRPr lang="fr-CH" dirty="0"/>
          </a:p>
        </p:txBody>
      </p:sp>
      <p:sp>
        <p:nvSpPr>
          <p:cNvPr id="3" name="Espace réservé du contenu 2"/>
          <p:cNvSpPr>
            <a:spLocks noGrp="1"/>
          </p:cNvSpPr>
          <p:nvPr>
            <p:ph idx="1"/>
          </p:nvPr>
        </p:nvSpPr>
        <p:spPr/>
        <p:txBody>
          <a:bodyPr>
            <a:normAutofit/>
          </a:bodyPr>
          <a:lstStyle/>
          <a:p>
            <a:r>
              <a:rPr lang="en-US" dirty="0"/>
              <a:t>The number of parameters involved in a mammogram is important.</a:t>
            </a:r>
          </a:p>
          <a:p>
            <a:r>
              <a:rPr lang="en-US" dirty="0"/>
              <a:t>Optimization of settings is therefore difficult. </a:t>
            </a:r>
          </a:p>
          <a:p>
            <a:r>
              <a:rPr lang="en-US" b="1" dirty="0">
                <a:solidFill>
                  <a:srgbClr val="0070C0"/>
                </a:solidFill>
              </a:rPr>
              <a:t>Phantom objects </a:t>
            </a:r>
            <a:r>
              <a:rPr lang="en-US" dirty="0"/>
              <a:t>can be used to </a:t>
            </a:r>
            <a:r>
              <a:rPr lang="en-US" b="1" dirty="0">
                <a:solidFill>
                  <a:srgbClr val="0070C0"/>
                </a:solidFill>
              </a:rPr>
              <a:t>simulate</a:t>
            </a:r>
            <a:r>
              <a:rPr lang="en-US" dirty="0"/>
              <a:t> a standard </a:t>
            </a:r>
            <a:r>
              <a:rPr lang="en-US" b="1" dirty="0">
                <a:solidFill>
                  <a:srgbClr val="0070C0"/>
                </a:solidFill>
              </a:rPr>
              <a:t>breast</a:t>
            </a:r>
            <a:r>
              <a:rPr lang="en-US" dirty="0"/>
              <a:t> (thickness and composition) which contains objects simulating </a:t>
            </a:r>
            <a:r>
              <a:rPr lang="en-US" dirty="0" err="1"/>
              <a:t>microcalcifications</a:t>
            </a:r>
            <a:r>
              <a:rPr lang="en-US" dirty="0"/>
              <a:t>, masses and filaments of different sizes. </a:t>
            </a:r>
          </a:p>
          <a:p>
            <a:pPr lvl="1"/>
            <a:r>
              <a:rPr lang="en-US" dirty="0"/>
              <a:t>it possible to establish a detection score (detectability index)</a:t>
            </a:r>
            <a:endParaRPr lang="fr-CH" dirty="0"/>
          </a:p>
        </p:txBody>
      </p:sp>
    </p:spTree>
    <p:extLst>
      <p:ext uri="{BB962C8B-B14F-4D97-AF65-F5344CB8AC3E}">
        <p14:creationId xmlns:p14="http://schemas.microsoft.com/office/powerpoint/2010/main" val="25372517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Subjective image quality assessment</a:t>
            </a:r>
            <a:endParaRPr lang="fr-CH" dirty="0"/>
          </a:p>
        </p:txBody>
      </p:sp>
      <p:sp>
        <p:nvSpPr>
          <p:cNvPr id="3" name="Espace réservé du contenu 2"/>
          <p:cNvSpPr>
            <a:spLocks noGrp="1"/>
          </p:cNvSpPr>
          <p:nvPr>
            <p:ph idx="1"/>
          </p:nvPr>
        </p:nvSpPr>
        <p:spPr/>
        <p:txBody>
          <a:bodyPr/>
          <a:lstStyle/>
          <a:p>
            <a:r>
              <a:rPr lang="en-US" dirty="0"/>
              <a:t>European institutions establish </a:t>
            </a:r>
            <a:r>
              <a:rPr lang="en-US" b="1" dirty="0">
                <a:solidFill>
                  <a:srgbClr val="0070C0"/>
                </a:solidFill>
              </a:rPr>
              <a:t>minimum contrast visibility </a:t>
            </a:r>
            <a:r>
              <a:rPr lang="en-US" dirty="0"/>
              <a:t>thresholds according to the size of the objects.</a:t>
            </a:r>
            <a:endParaRPr lang="fr-CH" dirty="0"/>
          </a:p>
        </p:txBody>
      </p:sp>
      <p:pic>
        <p:nvPicPr>
          <p:cNvPr id="4" name="Picture 2"/>
          <p:cNvPicPr>
            <a:picLocks noChangeAspect="1" noChangeArrowheads="1"/>
          </p:cNvPicPr>
          <p:nvPr/>
        </p:nvPicPr>
        <p:blipFill>
          <a:blip r:embed="rId2" cstate="print"/>
          <a:srcRect/>
          <a:stretch>
            <a:fillRect/>
          </a:stretch>
        </p:blipFill>
        <p:spPr bwMode="auto">
          <a:xfrm>
            <a:off x="1703512" y="2996952"/>
            <a:ext cx="3464032" cy="3479462"/>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6651077" y="3278461"/>
            <a:ext cx="3189339" cy="3174875"/>
          </a:xfrm>
          <a:prstGeom prst="rect">
            <a:avLst/>
          </a:prstGeom>
          <a:noFill/>
          <a:ln w="9525">
            <a:noFill/>
            <a:miter lim="800000"/>
            <a:headEnd/>
            <a:tailEnd/>
          </a:ln>
        </p:spPr>
      </p:pic>
      <p:sp>
        <p:nvSpPr>
          <p:cNvPr id="6" name="ZoneTexte 5"/>
          <p:cNvSpPr txBox="1"/>
          <p:nvPr/>
        </p:nvSpPr>
        <p:spPr>
          <a:xfrm>
            <a:off x="5294248" y="3382964"/>
            <a:ext cx="1184940" cy="369332"/>
          </a:xfrm>
          <a:prstGeom prst="rect">
            <a:avLst/>
          </a:prstGeom>
          <a:noFill/>
        </p:spPr>
        <p:txBody>
          <a:bodyPr wrap="none" rtlCol="0">
            <a:spAutoFit/>
          </a:bodyPr>
          <a:lstStyle/>
          <a:p>
            <a:r>
              <a:rPr lang="fr-CH" dirty="0"/>
              <a:t>Filaments</a:t>
            </a:r>
          </a:p>
        </p:txBody>
      </p:sp>
      <p:sp>
        <p:nvSpPr>
          <p:cNvPr id="7" name="ZoneTexte 6"/>
          <p:cNvSpPr txBox="1"/>
          <p:nvPr/>
        </p:nvSpPr>
        <p:spPr>
          <a:xfrm>
            <a:off x="5114712" y="4139788"/>
            <a:ext cx="1544012" cy="369332"/>
          </a:xfrm>
          <a:prstGeom prst="rect">
            <a:avLst/>
          </a:prstGeom>
          <a:noFill/>
        </p:spPr>
        <p:txBody>
          <a:bodyPr wrap="none" rtlCol="0">
            <a:spAutoFit/>
          </a:bodyPr>
          <a:lstStyle/>
          <a:p>
            <a:r>
              <a:rPr lang="fr-CH" dirty="0"/>
              <a:t>Calcifications</a:t>
            </a:r>
          </a:p>
        </p:txBody>
      </p:sp>
      <p:sp>
        <p:nvSpPr>
          <p:cNvPr id="8" name="ZoneTexte 7"/>
          <p:cNvSpPr txBox="1"/>
          <p:nvPr/>
        </p:nvSpPr>
        <p:spPr>
          <a:xfrm>
            <a:off x="5339433" y="5887676"/>
            <a:ext cx="979755" cy="369332"/>
          </a:xfrm>
          <a:prstGeom prst="rect">
            <a:avLst/>
          </a:prstGeom>
          <a:noFill/>
        </p:spPr>
        <p:txBody>
          <a:bodyPr wrap="none" rtlCol="0">
            <a:spAutoFit/>
          </a:bodyPr>
          <a:lstStyle/>
          <a:p>
            <a:r>
              <a:rPr lang="fr-CH" dirty="0"/>
              <a:t>Masses</a:t>
            </a:r>
          </a:p>
        </p:txBody>
      </p:sp>
    </p:spTree>
    <p:extLst>
      <p:ext uri="{BB962C8B-B14F-4D97-AF65-F5344CB8AC3E}">
        <p14:creationId xmlns:p14="http://schemas.microsoft.com/office/powerpoint/2010/main" val="13635060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07568" y="2492897"/>
            <a:ext cx="7772400" cy="1470025"/>
          </a:xfrm>
        </p:spPr>
        <p:txBody>
          <a:bodyPr>
            <a:noAutofit/>
          </a:bodyPr>
          <a:lstStyle/>
          <a:p>
            <a:r>
              <a:rPr lang="fr-CH" sz="4800" b="1" dirty="0" err="1">
                <a:solidFill>
                  <a:srgbClr val="0070C0"/>
                </a:solidFill>
                <a:latin typeface="Calibri" panose="020F0502020204030204" pitchFamily="34" charset="0"/>
              </a:rPr>
              <a:t>Dosimetry</a:t>
            </a:r>
            <a:r>
              <a:rPr lang="fr-CH" sz="4800" b="1" dirty="0">
                <a:solidFill>
                  <a:srgbClr val="0070C0"/>
                </a:solidFill>
                <a:latin typeface="Calibri" panose="020F0502020204030204" pitchFamily="34" charset="0"/>
              </a:rPr>
              <a:t> in </a:t>
            </a:r>
            <a:r>
              <a:rPr lang="fr-CH" sz="4800" b="1" dirty="0" err="1">
                <a:solidFill>
                  <a:srgbClr val="0070C0"/>
                </a:solidFill>
                <a:latin typeface="Calibri" panose="020F0502020204030204" pitchFamily="34" charset="0"/>
              </a:rPr>
              <a:t>mammography</a:t>
            </a:r>
            <a:endParaRPr lang="fr-CH" sz="48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6416757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solidFill>
                  <a:schemeClr val="tx2">
                    <a:lumMod val="60000"/>
                    <a:lumOff val="40000"/>
                  </a:schemeClr>
                </a:solidFill>
                <a:latin typeface="Calibri" panose="020F0502020204030204" pitchFamily="34" charset="0"/>
              </a:rPr>
              <a:t>Entrance Surface Dose (ESD)</a:t>
            </a:r>
            <a:endParaRPr lang="fr-CH" dirty="0">
              <a:latin typeface="Calibri" panose="020F0502020204030204" pitchFamily="34" charset="0"/>
            </a:endParaRPr>
          </a:p>
        </p:txBody>
      </p:sp>
      <p:sp>
        <p:nvSpPr>
          <p:cNvPr id="3" name="Espace réservé du contenu 2"/>
          <p:cNvSpPr>
            <a:spLocks noGrp="1"/>
          </p:cNvSpPr>
          <p:nvPr>
            <p:ph idx="1"/>
          </p:nvPr>
        </p:nvSpPr>
        <p:spPr>
          <a:xfrm>
            <a:off x="609600" y="1600201"/>
            <a:ext cx="11175032" cy="4133056"/>
          </a:xfrm>
        </p:spPr>
        <p:txBody>
          <a:bodyPr>
            <a:noAutofit/>
          </a:bodyPr>
          <a:lstStyle/>
          <a:p>
            <a:r>
              <a:rPr lang="en-US" sz="2600" dirty="0">
                <a:latin typeface="Calibri Light" panose="020F0302020204030204" pitchFamily="34" charset="0"/>
              </a:rPr>
              <a:t>Dose measured at the </a:t>
            </a:r>
            <a:r>
              <a:rPr lang="en-US" sz="2600" b="1" dirty="0">
                <a:solidFill>
                  <a:srgbClr val="0070C0"/>
                </a:solidFill>
                <a:latin typeface="Calibri Light" panose="020F0302020204030204" pitchFamily="34" charset="0"/>
              </a:rPr>
              <a:t>surface of the breast </a:t>
            </a:r>
            <a:r>
              <a:rPr lang="en-US" sz="2600" dirty="0">
                <a:latin typeface="Calibri Light" panose="020F0302020204030204" pitchFamily="34" charset="0"/>
              </a:rPr>
              <a:t>at the reference point 6 cm from the chest wall</a:t>
            </a:r>
            <a:endParaRPr lang="fr-CH" sz="2600" dirty="0">
              <a:latin typeface="Calibri Light" panose="020F0302020204030204" pitchFamily="34" charset="0"/>
            </a:endParaRPr>
          </a:p>
          <a:p>
            <a:endParaRPr lang="fr-CH" sz="2600" dirty="0">
              <a:latin typeface="Calibri Light" panose="020F0302020204030204" pitchFamily="34" charset="0"/>
            </a:endParaRPr>
          </a:p>
          <a:p>
            <a:endParaRPr lang="fr-CH" sz="2600" dirty="0">
              <a:latin typeface="Calibri Light" panose="020F0302020204030204" pitchFamily="34" charset="0"/>
            </a:endParaRPr>
          </a:p>
          <a:p>
            <a:endParaRPr lang="fr-CH" sz="2600" dirty="0">
              <a:latin typeface="Calibri Light" panose="020F0302020204030204" pitchFamily="34" charset="0"/>
            </a:endParaRPr>
          </a:p>
          <a:p>
            <a:r>
              <a:rPr lang="en-US" sz="2600" dirty="0">
                <a:latin typeface="Calibri Light" panose="020F0302020204030204" pitchFamily="34" charset="0"/>
              </a:rPr>
              <a:t>For a given dose to the detector, the dose </a:t>
            </a:r>
            <a:br>
              <a:rPr lang="en-US" sz="2600" dirty="0">
                <a:latin typeface="Calibri Light" panose="020F0302020204030204" pitchFamily="34" charset="0"/>
              </a:rPr>
            </a:br>
            <a:r>
              <a:rPr lang="en-US" sz="2600" b="1" dirty="0">
                <a:solidFill>
                  <a:srgbClr val="0070C0"/>
                </a:solidFill>
                <a:latin typeface="Calibri Light" panose="020F0302020204030204" pitchFamily="34" charset="0"/>
              </a:rPr>
              <a:t>increases exponentially </a:t>
            </a:r>
            <a:r>
              <a:rPr lang="en-US" sz="2600" dirty="0">
                <a:latin typeface="Calibri Light" panose="020F0302020204030204" pitchFamily="34" charset="0"/>
              </a:rPr>
              <a:t>with the </a:t>
            </a:r>
            <a:r>
              <a:rPr lang="en-US" sz="2600" b="1" dirty="0">
                <a:solidFill>
                  <a:srgbClr val="0070C0"/>
                </a:solidFill>
                <a:latin typeface="Calibri Light" panose="020F0302020204030204" pitchFamily="34" charset="0"/>
              </a:rPr>
              <a:t>thickness</a:t>
            </a:r>
            <a:r>
              <a:rPr lang="en-US" sz="2600" dirty="0">
                <a:latin typeface="Calibri Light" panose="020F0302020204030204" pitchFamily="34" charset="0"/>
              </a:rPr>
              <a:t> </a:t>
            </a:r>
            <a:br>
              <a:rPr lang="en-US" sz="2600" dirty="0">
                <a:latin typeface="Calibri Light" panose="020F0302020204030204" pitchFamily="34" charset="0"/>
              </a:rPr>
            </a:br>
            <a:r>
              <a:rPr lang="en-US" sz="2600" dirty="0">
                <a:latin typeface="Calibri Light" panose="020F0302020204030204" pitchFamily="34" charset="0"/>
              </a:rPr>
              <a:t>of the breast, hence the </a:t>
            </a:r>
            <a:r>
              <a:rPr lang="en-US" sz="2600" b="1" dirty="0">
                <a:solidFill>
                  <a:srgbClr val="0070C0"/>
                </a:solidFill>
                <a:latin typeface="Calibri Light" panose="020F0302020204030204" pitchFamily="34" charset="0"/>
              </a:rPr>
              <a:t>essential</a:t>
            </a:r>
            <a:r>
              <a:rPr lang="en-US" sz="2600" dirty="0">
                <a:latin typeface="Calibri Light" panose="020F0302020204030204" pitchFamily="34" charset="0"/>
              </a:rPr>
              <a:t> </a:t>
            </a:r>
            <a:br>
              <a:rPr lang="en-US" sz="2600" dirty="0">
                <a:latin typeface="Calibri Light" panose="020F0302020204030204" pitchFamily="34" charset="0"/>
              </a:rPr>
            </a:br>
            <a:r>
              <a:rPr lang="en-US" sz="2600" dirty="0">
                <a:latin typeface="Calibri Light" panose="020F0302020204030204" pitchFamily="34" charset="0"/>
              </a:rPr>
              <a:t>role of judicious choice of voltage </a:t>
            </a:r>
            <a:br>
              <a:rPr lang="en-US" sz="2600" dirty="0">
                <a:latin typeface="Calibri Light" panose="020F0302020204030204" pitchFamily="34" charset="0"/>
              </a:rPr>
            </a:br>
            <a:r>
              <a:rPr lang="en-US" sz="2600" dirty="0">
                <a:latin typeface="Calibri Light" panose="020F0302020204030204" pitchFamily="34" charset="0"/>
              </a:rPr>
              <a:t>and </a:t>
            </a:r>
            <a:r>
              <a:rPr lang="en-US" sz="2600" b="1" dirty="0">
                <a:solidFill>
                  <a:srgbClr val="0070C0"/>
                </a:solidFill>
                <a:latin typeface="Calibri Light" panose="020F0302020204030204" pitchFamily="34" charset="0"/>
              </a:rPr>
              <a:t>compression</a:t>
            </a:r>
            <a:endParaRPr lang="fr-FR" sz="2600" dirty="0">
              <a:latin typeface="Calibri Light" panose="020F0302020204030204" pitchFamily="34" charset="0"/>
            </a:endParaRPr>
          </a:p>
          <a:p>
            <a:endParaRPr lang="fr-CH" sz="2600" dirty="0">
              <a:latin typeface="Calibri Light" panose="020F0302020204030204" pitchFamily="34" charset="0"/>
            </a:endParaRPr>
          </a:p>
          <a:p>
            <a:endParaRPr lang="fr-CH" sz="2600" b="1" dirty="0">
              <a:solidFill>
                <a:srgbClr val="0070C0"/>
              </a:solidFill>
              <a:latin typeface="Calibri Light" panose="020F0302020204030204" pitchFamily="34" charset="0"/>
            </a:endParaRPr>
          </a:p>
          <a:p>
            <a:endParaRPr lang="fr-CH" sz="2200" dirty="0">
              <a:latin typeface="Calibri Light" panose="020F0302020204030204" pitchFamily="34" charset="0"/>
            </a:endParaRPr>
          </a:p>
          <a:p>
            <a:endParaRPr lang="fr-CH" dirty="0"/>
          </a:p>
        </p:txBody>
      </p:sp>
      <p:graphicFrame>
        <p:nvGraphicFramePr>
          <p:cNvPr id="4" name="Objet 3"/>
          <p:cNvGraphicFramePr>
            <a:graphicFrameLocks noChangeAspect="1"/>
          </p:cNvGraphicFramePr>
          <p:nvPr>
            <p:extLst>
              <p:ext uri="{D42A27DB-BD31-4B8C-83A1-F6EECF244321}">
                <p14:modId xmlns:p14="http://schemas.microsoft.com/office/powerpoint/2010/main" val="3095774907"/>
              </p:ext>
            </p:extLst>
          </p:nvPr>
        </p:nvGraphicFramePr>
        <p:xfrm>
          <a:off x="4459288" y="2420938"/>
          <a:ext cx="3273425" cy="1182687"/>
        </p:xfrm>
        <a:graphic>
          <a:graphicData uri="http://schemas.openxmlformats.org/presentationml/2006/ole">
            <mc:AlternateContent xmlns:mc="http://schemas.openxmlformats.org/markup-compatibility/2006">
              <mc:Choice xmlns:v="urn:schemas-microsoft-com:vml" Requires="v">
                <p:oleObj name="Equation" r:id="rId2" imgW="1307880" imgH="469800" progId="Equation.DSMT4">
                  <p:embed/>
                </p:oleObj>
              </mc:Choice>
              <mc:Fallback>
                <p:oleObj name="Equation" r:id="rId2" imgW="1307880" imgH="469800" progId="Equation.DSMT4">
                  <p:embed/>
                  <p:pic>
                    <p:nvPicPr>
                      <p:cNvPr id="4" name="Objet 3"/>
                      <p:cNvPicPr>
                        <a:picLocks noChangeAspect="1" noChangeArrowheads="1"/>
                      </p:cNvPicPr>
                      <p:nvPr/>
                    </p:nvPicPr>
                    <p:blipFill>
                      <a:blip r:embed="rId3"/>
                      <a:srcRect/>
                      <a:stretch>
                        <a:fillRect/>
                      </a:stretch>
                    </p:blipFill>
                    <p:spPr bwMode="auto">
                      <a:xfrm>
                        <a:off x="4459288" y="2420938"/>
                        <a:ext cx="3273425" cy="1182687"/>
                      </a:xfrm>
                      <a:prstGeom prst="rect">
                        <a:avLst/>
                      </a:prstGeom>
                      <a:noFill/>
                    </p:spPr>
                  </p:pic>
                </p:oleObj>
              </mc:Fallback>
            </mc:AlternateContent>
          </a:graphicData>
        </a:graphic>
      </p:graphicFrame>
      <p:sp>
        <p:nvSpPr>
          <p:cNvPr id="5" name="Rectangle 4"/>
          <p:cNvSpPr/>
          <p:nvPr/>
        </p:nvSpPr>
        <p:spPr>
          <a:xfrm>
            <a:off x="7536160" y="2350475"/>
            <a:ext cx="6096000" cy="1323439"/>
          </a:xfrm>
          <a:prstGeom prst="rect">
            <a:avLst/>
          </a:prstGeom>
        </p:spPr>
        <p:txBody>
          <a:bodyPr>
            <a:spAutoFit/>
          </a:bodyPr>
          <a:lstStyle/>
          <a:p>
            <a:pPr lvl="2"/>
            <a:r>
              <a:rPr lang="fr-CH" sz="2000" dirty="0">
                <a:latin typeface="Calibri Light" panose="020F0302020204030204" pitchFamily="34" charset="0"/>
              </a:rPr>
              <a:t>C : </a:t>
            </a:r>
            <a:r>
              <a:rPr lang="fr-CH" sz="2000" dirty="0" err="1">
                <a:latin typeface="Calibri Light" panose="020F0302020204030204" pitchFamily="34" charset="0"/>
              </a:rPr>
              <a:t>radiological</a:t>
            </a:r>
            <a:r>
              <a:rPr lang="fr-CH" sz="2000" dirty="0">
                <a:latin typeface="Calibri Light" panose="020F0302020204030204" pitchFamily="34" charset="0"/>
              </a:rPr>
              <a:t> constant</a:t>
            </a:r>
          </a:p>
          <a:p>
            <a:pPr lvl="2"/>
            <a:r>
              <a:rPr lang="fr-CH" sz="2000" dirty="0">
                <a:latin typeface="Calibri Light" panose="020F0302020204030204" pitchFamily="34" charset="0"/>
              </a:rPr>
              <a:t>U : voltage [kV]</a:t>
            </a:r>
          </a:p>
          <a:p>
            <a:pPr lvl="2"/>
            <a:r>
              <a:rPr lang="fr-CH" sz="2000" dirty="0">
                <a:latin typeface="Calibri Light" panose="020F0302020204030204" pitchFamily="34" charset="0"/>
              </a:rPr>
              <a:t>Q : charge</a:t>
            </a:r>
          </a:p>
          <a:p>
            <a:pPr lvl="2"/>
            <a:r>
              <a:rPr lang="fr-CH" sz="2000" dirty="0">
                <a:latin typeface="Calibri Light" panose="020F0302020204030204" pitchFamily="34" charset="0"/>
              </a:rPr>
              <a:t>d : distance</a:t>
            </a:r>
          </a:p>
        </p:txBody>
      </p:sp>
      <p:grpSp>
        <p:nvGrpSpPr>
          <p:cNvPr id="6" name="Groupe 5"/>
          <p:cNvGrpSpPr/>
          <p:nvPr/>
        </p:nvGrpSpPr>
        <p:grpSpPr>
          <a:xfrm>
            <a:off x="7320136" y="3933056"/>
            <a:ext cx="4536504" cy="2750863"/>
            <a:chOff x="494598" y="1556792"/>
            <a:chExt cx="5000006" cy="3096136"/>
          </a:xfrm>
        </p:grpSpPr>
        <p:pic>
          <p:nvPicPr>
            <p:cNvPr id="7" name="Picture 3"/>
            <p:cNvPicPr>
              <a:picLocks noChangeAspect="1" noChangeArrowheads="1"/>
            </p:cNvPicPr>
            <p:nvPr/>
          </p:nvPicPr>
          <p:blipFill>
            <a:blip r:embed="rId4" cstate="print"/>
            <a:srcRect/>
            <a:stretch>
              <a:fillRect/>
            </a:stretch>
          </p:blipFill>
          <p:spPr bwMode="auto">
            <a:xfrm>
              <a:off x="755576" y="1556792"/>
              <a:ext cx="4739028" cy="2728714"/>
            </a:xfrm>
            <a:prstGeom prst="rect">
              <a:avLst/>
            </a:prstGeom>
            <a:noFill/>
            <a:ln w="9525">
              <a:noFill/>
              <a:miter lim="800000"/>
              <a:headEnd/>
              <a:tailEnd/>
            </a:ln>
          </p:spPr>
        </p:pic>
        <p:sp>
          <p:nvSpPr>
            <p:cNvPr id="8" name="ZoneTexte 7"/>
            <p:cNvSpPr txBox="1"/>
            <p:nvPr/>
          </p:nvSpPr>
          <p:spPr>
            <a:xfrm rot="16200000">
              <a:off x="147573" y="2451431"/>
              <a:ext cx="947718" cy="253668"/>
            </a:xfrm>
            <a:prstGeom prst="rect">
              <a:avLst/>
            </a:prstGeom>
            <a:noFill/>
          </p:spPr>
          <p:txBody>
            <a:bodyPr wrap="none" rtlCol="0">
              <a:spAutoFit/>
            </a:bodyPr>
            <a:lstStyle/>
            <a:p>
              <a:r>
                <a:rPr lang="en-US" sz="1200" dirty="0"/>
                <a:t>Dose (</a:t>
              </a:r>
              <a:r>
                <a:rPr lang="en-US" sz="1200" dirty="0" err="1"/>
                <a:t>mGy</a:t>
              </a:r>
              <a:r>
                <a:rPr lang="en-US" sz="1200" dirty="0"/>
                <a:t>)</a:t>
              </a:r>
            </a:p>
          </p:txBody>
        </p:sp>
        <p:sp>
          <p:nvSpPr>
            <p:cNvPr id="9" name="ZoneTexte 8"/>
            <p:cNvSpPr txBox="1"/>
            <p:nvPr/>
          </p:nvSpPr>
          <p:spPr>
            <a:xfrm>
              <a:off x="1619672" y="4365104"/>
              <a:ext cx="2755708" cy="287824"/>
            </a:xfrm>
            <a:prstGeom prst="rect">
              <a:avLst/>
            </a:prstGeom>
            <a:noFill/>
          </p:spPr>
          <p:txBody>
            <a:bodyPr wrap="none" rtlCol="0">
              <a:spAutoFit/>
            </a:bodyPr>
            <a:lstStyle/>
            <a:p>
              <a:r>
                <a:rPr lang="en-US" sz="1400" dirty="0"/>
                <a:t>Compressed breast thickness (mm)</a:t>
              </a:r>
            </a:p>
          </p:txBody>
        </p:sp>
      </p:grpSp>
    </p:spTree>
    <p:extLst>
      <p:ext uri="{BB962C8B-B14F-4D97-AF65-F5344CB8AC3E}">
        <p14:creationId xmlns:p14="http://schemas.microsoft.com/office/powerpoint/2010/main" val="13797989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err="1">
                <a:solidFill>
                  <a:schemeClr val="tx2">
                    <a:lumMod val="60000"/>
                    <a:lumOff val="40000"/>
                  </a:schemeClr>
                </a:solidFill>
                <a:latin typeface="Calibri" panose="020F0502020204030204" pitchFamily="34" charset="0"/>
              </a:rPr>
              <a:t>Mean</a:t>
            </a:r>
            <a:r>
              <a:rPr lang="fr-CH" b="1" dirty="0">
                <a:solidFill>
                  <a:schemeClr val="tx2">
                    <a:lumMod val="60000"/>
                    <a:lumOff val="40000"/>
                  </a:schemeClr>
                </a:solidFill>
                <a:latin typeface="Calibri" panose="020F0502020204030204" pitchFamily="34" charset="0"/>
              </a:rPr>
              <a:t> </a:t>
            </a:r>
            <a:r>
              <a:rPr lang="fr-CH" b="1" dirty="0" err="1">
                <a:solidFill>
                  <a:schemeClr val="tx2">
                    <a:lumMod val="60000"/>
                    <a:lumOff val="40000"/>
                  </a:schemeClr>
                </a:solidFill>
                <a:latin typeface="Calibri" panose="020F0502020204030204" pitchFamily="34" charset="0"/>
              </a:rPr>
              <a:t>glandular</a:t>
            </a:r>
            <a:r>
              <a:rPr lang="fr-CH" b="1" dirty="0">
                <a:solidFill>
                  <a:schemeClr val="tx2">
                    <a:lumMod val="60000"/>
                    <a:lumOff val="40000"/>
                  </a:schemeClr>
                </a:solidFill>
                <a:latin typeface="Calibri" panose="020F0502020204030204" pitchFamily="34" charset="0"/>
              </a:rPr>
              <a:t> dose (MGD)</a:t>
            </a:r>
            <a:endParaRPr lang="fr-CH" dirty="0">
              <a:latin typeface="Calibri" panose="020F0502020204030204" pitchFamily="34" charset="0"/>
            </a:endParaRPr>
          </a:p>
        </p:txBody>
      </p:sp>
      <p:sp>
        <p:nvSpPr>
          <p:cNvPr id="3" name="Espace réservé du contenu 2"/>
          <p:cNvSpPr>
            <a:spLocks noGrp="1"/>
          </p:cNvSpPr>
          <p:nvPr>
            <p:ph idx="1"/>
          </p:nvPr>
        </p:nvSpPr>
        <p:spPr>
          <a:xfrm>
            <a:off x="609600" y="1600201"/>
            <a:ext cx="11175032" cy="4133056"/>
          </a:xfrm>
        </p:spPr>
        <p:txBody>
          <a:bodyPr>
            <a:noAutofit/>
          </a:bodyPr>
          <a:lstStyle/>
          <a:p>
            <a:r>
              <a:rPr lang="en-US" sz="2600" dirty="0">
                <a:latin typeface="Calibri Light" panose="020F0302020204030204" pitchFamily="34" charset="0"/>
              </a:rPr>
              <a:t>The </a:t>
            </a:r>
            <a:r>
              <a:rPr lang="en-US" sz="2600" b="1" dirty="0">
                <a:solidFill>
                  <a:srgbClr val="0070C0"/>
                </a:solidFill>
                <a:latin typeface="Calibri Light" panose="020F0302020204030204" pitchFamily="34" charset="0"/>
              </a:rPr>
              <a:t>mean glandular dose </a:t>
            </a:r>
            <a:r>
              <a:rPr lang="en-US" sz="2600" dirty="0">
                <a:latin typeface="Calibri Light" panose="020F0302020204030204" pitchFamily="34" charset="0"/>
              </a:rPr>
              <a:t>is representative of the </a:t>
            </a:r>
            <a:r>
              <a:rPr lang="en-US" sz="2600" b="1" dirty="0">
                <a:solidFill>
                  <a:srgbClr val="0070C0"/>
                </a:solidFill>
                <a:latin typeface="Calibri Light" panose="020F0302020204030204" pitchFamily="34" charset="0"/>
              </a:rPr>
              <a:t>radiological risk</a:t>
            </a:r>
            <a:endParaRPr lang="fr-CH" sz="2600" b="1" dirty="0">
              <a:solidFill>
                <a:srgbClr val="0070C0"/>
              </a:solidFill>
              <a:latin typeface="Calibri Light" panose="020F0302020204030204" pitchFamily="34" charset="0"/>
            </a:endParaRPr>
          </a:p>
          <a:p>
            <a:endParaRPr lang="fr-CH" sz="2600" dirty="0">
              <a:latin typeface="Calibri Light" panose="020F0302020204030204" pitchFamily="34" charset="0"/>
            </a:endParaRPr>
          </a:p>
          <a:p>
            <a:endParaRPr lang="fr-CH" sz="2600" dirty="0">
              <a:latin typeface="Calibri Light" panose="020F0302020204030204" pitchFamily="34" charset="0"/>
            </a:endParaRPr>
          </a:p>
          <a:p>
            <a:endParaRPr lang="fr-CH" sz="2600" dirty="0">
              <a:latin typeface="Calibri Light" panose="020F0302020204030204" pitchFamily="34" charset="0"/>
            </a:endParaRPr>
          </a:p>
          <a:p>
            <a:endParaRPr lang="fr-CH" sz="2600" dirty="0">
              <a:latin typeface="Calibri Light" panose="020F0302020204030204" pitchFamily="34" charset="0"/>
            </a:endParaRPr>
          </a:p>
          <a:p>
            <a:r>
              <a:rPr lang="en-US" sz="2600" dirty="0">
                <a:latin typeface="Calibri Light" panose="020F0302020204030204" pitchFamily="34" charset="0"/>
              </a:rPr>
              <a:t>The </a:t>
            </a:r>
            <a:r>
              <a:rPr lang="en-US" sz="2600" b="1" dirty="0">
                <a:solidFill>
                  <a:srgbClr val="0070C0"/>
                </a:solidFill>
                <a:latin typeface="Calibri Light" panose="020F0302020204030204" pitchFamily="34" charset="0"/>
              </a:rPr>
              <a:t>dose distribution </a:t>
            </a:r>
            <a:r>
              <a:rPr lang="en-US" sz="2600" dirty="0">
                <a:latin typeface="Calibri Light" panose="020F0302020204030204" pitchFamily="34" charset="0"/>
              </a:rPr>
              <a:t>is </a:t>
            </a:r>
            <a:r>
              <a:rPr lang="en-US" sz="2600" b="1" dirty="0">
                <a:solidFill>
                  <a:srgbClr val="0070C0"/>
                </a:solidFill>
                <a:latin typeface="Calibri Light" panose="020F0302020204030204" pitchFamily="34" charset="0"/>
              </a:rPr>
              <a:t>not uniform</a:t>
            </a:r>
          </a:p>
          <a:p>
            <a:pPr lvl="1"/>
            <a:r>
              <a:rPr lang="en-US" sz="2200" dirty="0">
                <a:latin typeface="Calibri Light" panose="020F0302020204030204" pitchFamily="34" charset="0"/>
              </a:rPr>
              <a:t>in the breast; 50% reduction per cm</a:t>
            </a:r>
          </a:p>
          <a:p>
            <a:r>
              <a:rPr lang="en-US" sz="2600" b="1" dirty="0">
                <a:solidFill>
                  <a:srgbClr val="0070C0"/>
                </a:solidFill>
                <a:latin typeface="Calibri Light" panose="020F0302020204030204" pitchFamily="34" charset="0"/>
              </a:rPr>
              <a:t>Limit values of MGD </a:t>
            </a:r>
            <a:r>
              <a:rPr lang="en-US" sz="2600" dirty="0">
                <a:latin typeface="Calibri Light" panose="020F0302020204030204" pitchFamily="34" charset="0"/>
              </a:rPr>
              <a:t>must be </a:t>
            </a:r>
            <a:r>
              <a:rPr lang="en-US" sz="2600" b="1" dirty="0">
                <a:solidFill>
                  <a:srgbClr val="0070C0"/>
                </a:solidFill>
                <a:latin typeface="Calibri Light" panose="020F0302020204030204" pitchFamily="34" charset="0"/>
              </a:rPr>
              <a:t>respected</a:t>
            </a:r>
            <a:r>
              <a:rPr lang="en-US" sz="2600" dirty="0">
                <a:latin typeface="Calibri Light" panose="020F0302020204030204" pitchFamily="34" charset="0"/>
              </a:rPr>
              <a:t> by systems</a:t>
            </a:r>
            <a:br>
              <a:rPr lang="en-US" sz="2600" dirty="0">
                <a:latin typeface="Calibri Light" panose="020F0302020204030204" pitchFamily="34" charset="0"/>
              </a:rPr>
            </a:br>
            <a:r>
              <a:rPr lang="en-US" sz="2600" dirty="0">
                <a:latin typeface="Calibri Light" panose="020F0302020204030204" pitchFamily="34" charset="0"/>
              </a:rPr>
              <a:t>in </a:t>
            </a:r>
            <a:r>
              <a:rPr lang="en-US" sz="2600" b="1" dirty="0">
                <a:solidFill>
                  <a:srgbClr val="0070C0"/>
                </a:solidFill>
                <a:latin typeface="Calibri Light" panose="020F0302020204030204" pitchFamily="34" charset="0"/>
              </a:rPr>
              <a:t>screening</a:t>
            </a:r>
            <a:r>
              <a:rPr lang="en-US" sz="2600" dirty="0">
                <a:latin typeface="Calibri Light" panose="020F0302020204030204" pitchFamily="34" charset="0"/>
              </a:rPr>
              <a:t> for different breast thicknesses</a:t>
            </a:r>
            <a:endParaRPr lang="fr-CH" sz="2200" dirty="0">
              <a:latin typeface="Calibri Light" panose="020F0302020204030204" pitchFamily="34" charset="0"/>
            </a:endParaRPr>
          </a:p>
          <a:p>
            <a:endParaRPr lang="fr-CH" dirty="0"/>
          </a:p>
        </p:txBody>
      </p:sp>
      <p:sp>
        <p:nvSpPr>
          <p:cNvPr id="5" name="Rectangle 4"/>
          <p:cNvSpPr/>
          <p:nvPr/>
        </p:nvSpPr>
        <p:spPr>
          <a:xfrm>
            <a:off x="4384540" y="2120950"/>
            <a:ext cx="7824192" cy="1631216"/>
          </a:xfrm>
          <a:prstGeom prst="rect">
            <a:avLst/>
          </a:prstGeom>
        </p:spPr>
        <p:txBody>
          <a:bodyPr wrap="square">
            <a:spAutoFit/>
          </a:bodyPr>
          <a:lstStyle/>
          <a:p>
            <a:pPr lvl="2"/>
            <a:r>
              <a:rPr lang="fr-CH" sz="2000" dirty="0">
                <a:latin typeface="Calibri Light" panose="020F0302020204030204" pitchFamily="34" charset="0"/>
              </a:rPr>
              <a:t>g : </a:t>
            </a:r>
            <a:r>
              <a:rPr lang="en-US" sz="2000" dirty="0">
                <a:latin typeface="Calibri Light" panose="020F0302020204030204" pitchFamily="34" charset="0"/>
              </a:rPr>
              <a:t>takes into account the transmission of X-rays for a breast of average composition 50% glandular - 50% fatty</a:t>
            </a:r>
          </a:p>
          <a:p>
            <a:pPr lvl="2"/>
            <a:r>
              <a:rPr lang="fr-CH" sz="2000" dirty="0">
                <a:latin typeface="Calibri Light" panose="020F0302020204030204" pitchFamily="34" charset="0"/>
              </a:rPr>
              <a:t>c : </a:t>
            </a:r>
            <a:r>
              <a:rPr lang="en-US" sz="2000" dirty="0">
                <a:latin typeface="Calibri Light" panose="020F0302020204030204" pitchFamily="34" charset="0"/>
              </a:rPr>
              <a:t>corrects the g factor for other </a:t>
            </a:r>
            <a:r>
              <a:rPr lang="en-US" sz="2000" dirty="0" err="1">
                <a:latin typeface="Calibri Light" panose="020F0302020204030204" pitchFamily="34" charset="0"/>
              </a:rPr>
              <a:t>glandularity</a:t>
            </a:r>
            <a:r>
              <a:rPr lang="en-US" sz="2000" dirty="0">
                <a:latin typeface="Calibri Light" panose="020F0302020204030204" pitchFamily="34" charset="0"/>
              </a:rPr>
              <a:t> levels</a:t>
            </a:r>
          </a:p>
          <a:p>
            <a:pPr lvl="2"/>
            <a:r>
              <a:rPr lang="fr-CH" sz="2000" dirty="0">
                <a:latin typeface="Calibri Light" panose="020F0302020204030204" pitchFamily="34" charset="0"/>
              </a:rPr>
              <a:t>s : </a:t>
            </a:r>
            <a:r>
              <a:rPr lang="en-US" sz="2000" dirty="0">
                <a:latin typeface="Calibri Light" panose="020F0302020204030204" pitchFamily="34" charset="0"/>
              </a:rPr>
              <a:t>takes into account the quality of the spectrum related to the anode / filter pair</a:t>
            </a:r>
            <a:endParaRPr lang="fr-CH" sz="2000" dirty="0">
              <a:latin typeface="Calibri Light" panose="020F0302020204030204" pitchFamily="34" charset="0"/>
            </a:endParaRPr>
          </a:p>
        </p:txBody>
      </p:sp>
      <p:graphicFrame>
        <p:nvGraphicFramePr>
          <p:cNvPr id="6" name="Objet 5"/>
          <p:cNvGraphicFramePr>
            <a:graphicFrameLocks noChangeAspect="1"/>
          </p:cNvGraphicFramePr>
          <p:nvPr>
            <p:extLst>
              <p:ext uri="{D42A27DB-BD31-4B8C-83A1-F6EECF244321}">
                <p14:modId xmlns:p14="http://schemas.microsoft.com/office/powerpoint/2010/main" val="2549780553"/>
              </p:ext>
            </p:extLst>
          </p:nvPr>
        </p:nvGraphicFramePr>
        <p:xfrm>
          <a:off x="609600" y="2564904"/>
          <a:ext cx="4608512" cy="743308"/>
        </p:xfrm>
        <a:graphic>
          <a:graphicData uri="http://schemas.openxmlformats.org/presentationml/2006/ole">
            <mc:AlternateContent xmlns:mc="http://schemas.openxmlformats.org/markup-compatibility/2006">
              <mc:Choice xmlns:v="urn:schemas-microsoft-com:vml" Requires="v">
                <p:oleObj name="Equation" r:id="rId2" imgW="1180800" imgH="190440" progId="Equation.DSMT4">
                  <p:embed/>
                </p:oleObj>
              </mc:Choice>
              <mc:Fallback>
                <p:oleObj name="Equation" r:id="rId2" imgW="1180800" imgH="190440" progId="Equation.DSMT4">
                  <p:embed/>
                  <p:pic>
                    <p:nvPicPr>
                      <p:cNvPr id="6" name="Objet 5"/>
                      <p:cNvPicPr>
                        <a:picLocks noChangeAspect="1" noChangeArrowheads="1"/>
                      </p:cNvPicPr>
                      <p:nvPr/>
                    </p:nvPicPr>
                    <p:blipFill>
                      <a:blip r:embed="rId3"/>
                      <a:srcRect/>
                      <a:stretch>
                        <a:fillRect/>
                      </a:stretch>
                    </p:blipFill>
                    <p:spPr bwMode="auto">
                      <a:xfrm>
                        <a:off x="609600" y="2564904"/>
                        <a:ext cx="4608512" cy="743308"/>
                      </a:xfrm>
                      <a:prstGeom prst="rect">
                        <a:avLst/>
                      </a:prstGeom>
                      <a:noFill/>
                    </p:spPr>
                  </p:pic>
                </p:oleObj>
              </mc:Fallback>
            </mc:AlternateContent>
          </a:graphicData>
        </a:graphic>
      </p:graphicFrame>
      <p:pic>
        <p:nvPicPr>
          <p:cNvPr id="7" name="Image 6"/>
          <p:cNvPicPr/>
          <p:nvPr/>
        </p:nvPicPr>
        <p:blipFill>
          <a:blip r:embed="rId4" cstate="print">
            <a:extLst>
              <a:ext uri="{28A0092B-C50C-407E-A947-70E740481C1C}">
                <a14:useLocalDpi xmlns:a14="http://schemas.microsoft.com/office/drawing/2010/main" val="0"/>
              </a:ext>
            </a:extLst>
          </a:blip>
          <a:stretch>
            <a:fillRect/>
          </a:stretch>
        </p:blipFill>
        <p:spPr>
          <a:xfrm>
            <a:off x="8129394" y="3933056"/>
            <a:ext cx="4062606" cy="2718738"/>
          </a:xfrm>
          <a:prstGeom prst="rect">
            <a:avLst/>
          </a:prstGeom>
        </p:spPr>
      </p:pic>
    </p:spTree>
    <p:extLst>
      <p:ext uri="{BB962C8B-B14F-4D97-AF65-F5344CB8AC3E}">
        <p14:creationId xmlns:p14="http://schemas.microsoft.com/office/powerpoint/2010/main" val="17709713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ID" val="08F177912524412CAC84CED0C04F7357"/>
  <p:tag name="SLIDETYPE" val="Q"/>
  <p:tag name="DEMOGRAPHIC" val="False"/>
  <p:tag name="TEAMASSIGN" val="False"/>
  <p:tag name="SPEEDSCORING" val="False"/>
  <p:tag name="CORRECTPOINTVALUE" val="100"/>
  <p:tag name="INCORRECTPOINTVALUE" val="0"/>
  <p:tag name="ZEROBASED" val="False"/>
  <p:tag name="DELIMITERS" val="3.1"/>
  <p:tag name="VALUEFORMAT" val="0"/>
  <p:tag name="SLIDEORDER" val="6"/>
  <p:tag name="SLIDEGUID" val="16DD0C54E0F0412DB22055098188A652"/>
  <p:tag name="VALUES" val="Incorrect|smicln|Incorrect|smicln|Correct|smicln|Incorrect|smicln|Incorrect|smicln|Incorrect|smicln|Incorrect"/>
  <p:tag name="QUESTIONALIAS" val="How much energy is lost by Bremsstrahlung for an electron  of 120 keV?"/>
  <p:tag name="ANSWERSALIAS" val="0.1%|smicln|0.3%|smicln|1%|smicln|3%|smicln|10%|smicln|30%|smicln|99%"/>
  <p:tag name="CHARTCOLORINDICES" val="10,3,11,14,13,23,46,9,5,16,10,3"/>
  <p:tag name="RESPONSESGATHERED" val="True"/>
  <p:tag name="TOTALRESPONSES" val="18"/>
  <p:tag name="RESPONSECOUNT" val="18"/>
  <p:tag name="SLICED" val="False"/>
  <p:tag name="RESPONSES" val="-;3;7;7;3;1;7;-;7;3;3;6;4;4;-;-;3;7;2;7;-;3;3;"/>
  <p:tag name="CHARTSTRINGSTD" val="1 1 7 2 0 1 6"/>
  <p:tag name="CHARTSTRINGREV" val="6 1 0 2 7 1 1"/>
  <p:tag name="CHARTSTRINGSTDPER" val="0.0555555555555556 0.0555555555555556 0.388888888888889 0.111111111111111 0 0.0555555555555556 0.333333333333333"/>
  <p:tag name="CHARTSTRINGREVPER" val="0.333333333333333 0.0555555555555556 0 0.111111111111111 0.388888888888889 0.0555555555555556 0.0555555555555556"/>
  <p:tag name="TYPE" val="MultiChoiceSlide"/>
  <p:tag name="TPQUESTIONXML" val="﻿&lt;?xml version=&quot;1.0&quot; encoding=&quot;utf-8&quot;?&gt;&#10;&lt;questionlist&gt;&#10;    &lt;properties&gt;&#10;        &lt;guid&gt;70CA856B9539433DA4C5CD3D7E6FD54B&lt;/guid&gt;&#10;        &lt;description /&gt;&#10;        &lt;date&gt;8/23/2014 1:19:5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163C986299F4D2AB0F8FE57A88AC517&lt;/guid&gt;&#10;            &lt;repollguid&gt;6BDD857306034EB1B7C8671066D86885&lt;/repollguid&gt;&#10;            &lt;sourceid&gt;FA16CAC4BE23488585A3418A0C8F7828&lt;/sourceid&gt;&#10;            &lt;questiontext&gt;What is the kerma?&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C0AC7CC1E2384EF3BF589F8ADD013AAB&lt;/guid&gt;&#10;                    &lt;answertext&gt;The energy transferred by the photons to the electrons per unit of mass&lt;/answertext&gt;&#10;                    &lt;valuetype&gt;1&lt;/valuetype&gt;&#10;                &lt;/answer&gt;&#10;                &lt;answer&gt;&#10;                    &lt;guid&gt;9970E8A4474F4FA79F3D12F5AAA6AA7B&lt;/guid&gt;&#10;                    &lt;answertext&gt;A quantity that characterize the amount of radiation at a given point&lt;/answertext&gt;&#10;                    &lt;valuetype&gt;1&lt;/valuetype&gt;&#10;                &lt;/answer&gt;&#10;                &lt;answer&gt;&#10;                    &lt;guid&gt;549472E22EF34B63A29613528B73DB16&lt;/guid&gt;&#10;                    &lt;answertext&gt;The energy deposited in matter&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2.xml><?xml version="1.0" encoding="utf-8"?>
<p:tagLst xmlns:a="http://schemas.openxmlformats.org/drawingml/2006/main" xmlns:r="http://schemas.openxmlformats.org/officeDocument/2006/relationships" xmlns:p="http://schemas.openxmlformats.org/presentationml/2006/main">
  <p:tag name="ANSWERBULLETS" val="3"/>
  <p:tag name="OLDNUMANSWERS" val="7"/>
  <p:tag name="TEXTLENGTH" val="27"/>
  <p:tag name="FONTSIZE" val="32"/>
  <p:tag name="BULLETTYPE" val="ppBulletArabicPeriod"/>
  <p:tag name="ANSWERTEXT" val="0.1%&#10;0.3%&#10;1%&#10;3%&#10;10%&#10;30%&#10;99%"/>
  <p:tag name="ZEROBASED" val="False"/>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4820</Words>
  <Application>Microsoft Office PowerPoint</Application>
  <PresentationFormat>Grand écran</PresentationFormat>
  <Paragraphs>990</Paragraphs>
  <Slides>97</Slides>
  <Notes>20</Notes>
  <HiddenSlides>1</HiddenSlides>
  <MMClips>0</MMClips>
  <ScaleCrop>false</ScaleCrop>
  <HeadingPairs>
    <vt:vector size="8" baseType="variant">
      <vt:variant>
        <vt:lpstr>Polices utilisées</vt:lpstr>
      </vt:variant>
      <vt:variant>
        <vt:i4>11</vt:i4>
      </vt:variant>
      <vt:variant>
        <vt:lpstr>Thème</vt:lpstr>
      </vt:variant>
      <vt:variant>
        <vt:i4>1</vt:i4>
      </vt:variant>
      <vt:variant>
        <vt:lpstr>Serveurs OLE incorporés</vt:lpstr>
      </vt:variant>
      <vt:variant>
        <vt:i4>3</vt:i4>
      </vt:variant>
      <vt:variant>
        <vt:lpstr>Titres des diapositives</vt:lpstr>
      </vt:variant>
      <vt:variant>
        <vt:i4>97</vt:i4>
      </vt:variant>
    </vt:vector>
  </HeadingPairs>
  <TitlesOfParts>
    <vt:vector size="112" baseType="lpstr">
      <vt:lpstr>Arial</vt:lpstr>
      <vt:lpstr>Arial Narrow</vt:lpstr>
      <vt:lpstr>Calibri</vt:lpstr>
      <vt:lpstr>Calibri Light</vt:lpstr>
      <vt:lpstr>Cambria Math</vt:lpstr>
      <vt:lpstr>Century Schoolbook</vt:lpstr>
      <vt:lpstr>Open Sans</vt:lpstr>
      <vt:lpstr>Symbol</vt:lpstr>
      <vt:lpstr>Tahoma</vt:lpstr>
      <vt:lpstr>Times New Roman</vt:lpstr>
      <vt:lpstr>Wingdings</vt:lpstr>
      <vt:lpstr>Thème Office</vt:lpstr>
      <vt:lpstr>Equation</vt:lpstr>
      <vt:lpstr>Visio</vt:lpstr>
      <vt:lpstr>Document</vt:lpstr>
      <vt:lpstr>Radiography &amp; Mammography</vt:lpstr>
      <vt:lpstr>Contents of the lecture today</vt:lpstr>
      <vt:lpstr>Contents of the lecture today</vt:lpstr>
      <vt:lpstr>Interaction of radiation with matter</vt:lpstr>
      <vt:lpstr>The dose in radiologie</vt:lpstr>
      <vt:lpstr>Dosimetry of radiography systems: Kerma</vt:lpstr>
      <vt:lpstr>Dosimetry : Entrance dose</vt:lpstr>
      <vt:lpstr>Chest radiography – Exercise</vt:lpstr>
      <vt:lpstr>Chest radiography – Exercise (solution)</vt:lpstr>
      <vt:lpstr>Abdomen radiography – Exercise</vt:lpstr>
      <vt:lpstr>Abdomen radiography – Exercise (solution)</vt:lpstr>
      <vt:lpstr>Comparison</vt:lpstr>
      <vt:lpstr>Dosimetry : Dose Area Product</vt:lpstr>
      <vt:lpstr>Dosimetry : Effective dose</vt:lpstr>
      <vt:lpstr>Dosimetry : Effective dose</vt:lpstr>
      <vt:lpstr>Dosimetry : Effective dose</vt:lpstr>
      <vt:lpstr>Exercise</vt:lpstr>
      <vt:lpstr>Solution</vt:lpstr>
      <vt:lpstr>Exercise</vt:lpstr>
      <vt:lpstr>Solution and comparison</vt:lpstr>
      <vt:lpstr>Automatic exposure control (AEC)</vt:lpstr>
      <vt:lpstr>Summary</vt:lpstr>
      <vt:lpstr>Automatic exposure control</vt:lpstr>
      <vt:lpstr>Automatic exposure control</vt:lpstr>
      <vt:lpstr>Contents of the lecture today</vt:lpstr>
      <vt:lpstr>Image quality?</vt:lpstr>
      <vt:lpstr>Fryback’s taxonomy: Evidence-Based Radiology</vt:lpstr>
      <vt:lpstr>Contents of the lecture today</vt:lpstr>
      <vt:lpstr>Image quality – Level 1 </vt:lpstr>
      <vt:lpstr>Image quality – Level 1 </vt:lpstr>
      <vt:lpstr>Contrast</vt:lpstr>
      <vt:lpstr>Radiant contrast</vt:lpstr>
      <vt:lpstr>Exercise: calculate the contrast of the following situation</vt:lpstr>
      <vt:lpstr>Exercise: calculate the contrast of the following situation (Solution, normalized)</vt:lpstr>
      <vt:lpstr>Exercise: Use 70 kV or 140 kV for better contrast ?</vt:lpstr>
      <vt:lpstr>Effect of scattered radiation on contrast</vt:lpstr>
      <vt:lpstr>Image contrast</vt:lpstr>
      <vt:lpstr>Noise</vt:lpstr>
      <vt:lpstr>Additional noise sources</vt:lpstr>
      <vt:lpstr>Noise characterization</vt:lpstr>
      <vt:lpstr>Noise characterization: Standard deviation</vt:lpstr>
      <vt:lpstr>Noise characterization: Noise Power Spectrum</vt:lpstr>
      <vt:lpstr>Noise characteristics: white noise</vt:lpstr>
      <vt:lpstr>Noise characteristics: low frequency noise</vt:lpstr>
      <vt:lpstr>Noise characteristics: high frequency noise</vt:lpstr>
      <vt:lpstr>Noise characteristics and detection</vt:lpstr>
      <vt:lpstr>Signal detection: Signal-to-noise ratio</vt:lpstr>
      <vt:lpstr>Noise characteristics: Quantum noise</vt:lpstr>
      <vt:lpstr>Spatial resolution</vt:lpstr>
      <vt:lpstr>Spatial resolution</vt:lpstr>
      <vt:lpstr>Spatial resolution characterization</vt:lpstr>
      <vt:lpstr>In practice: measure spatial resolution</vt:lpstr>
      <vt:lpstr>Response to an impulse function</vt:lpstr>
      <vt:lpstr>MTF</vt:lpstr>
      <vt:lpstr>Response to an impulse function</vt:lpstr>
      <vt:lpstr>In practice : Impulse function (Example)</vt:lpstr>
      <vt:lpstr>In practice: Example of application</vt:lpstr>
      <vt:lpstr>Limiting factors for spatial resolution</vt:lpstr>
      <vt:lpstr>Limiting factors for spatial resolution</vt:lpstr>
      <vt:lpstr>Limiting factors for spatial resolution</vt:lpstr>
      <vt:lpstr>Limiting factors for spatial resolution</vt:lpstr>
      <vt:lpstr>Limiting factors for spatial resolution</vt:lpstr>
      <vt:lpstr>Contents of the lecture today</vt:lpstr>
      <vt:lpstr>Chain of image formation</vt:lpstr>
      <vt:lpstr>Chain of image formation</vt:lpstr>
      <vt:lpstr>Chain of image formation</vt:lpstr>
      <vt:lpstr>Chain of image formation</vt:lpstr>
      <vt:lpstr>Chain of image formation</vt:lpstr>
      <vt:lpstr>Chain of image formation</vt:lpstr>
      <vt:lpstr>Chain of image formation</vt:lpstr>
      <vt:lpstr>Mammography</vt:lpstr>
      <vt:lpstr>Présentation PowerPoint</vt:lpstr>
      <vt:lpstr>High image quality requirements</vt:lpstr>
      <vt:lpstr>High image quality requirements</vt:lpstr>
      <vt:lpstr>Difference between mammography and radiography</vt:lpstr>
      <vt:lpstr>Radiation dose versus energy</vt:lpstr>
      <vt:lpstr>Optimum energy vs thickness</vt:lpstr>
      <vt:lpstr>Difference between mammography and radiography</vt:lpstr>
      <vt:lpstr>Difference between mammography and radiography</vt:lpstr>
      <vt:lpstr>Exercise</vt:lpstr>
      <vt:lpstr>Solution</vt:lpstr>
      <vt:lpstr>Magnification</vt:lpstr>
      <vt:lpstr>Difference between mammography and radiography</vt:lpstr>
      <vt:lpstr>Présentation PowerPoint</vt:lpstr>
      <vt:lpstr>Compression</vt:lpstr>
      <vt:lpstr>Motion Artefact</vt:lpstr>
      <vt:lpstr>Control of scattering</vt:lpstr>
      <vt:lpstr>To improve low contrast lesion visibility </vt:lpstr>
      <vt:lpstr>Anti-scatter grid</vt:lpstr>
      <vt:lpstr>Special features of breast tissue</vt:lpstr>
      <vt:lpstr>Exercise</vt:lpstr>
      <vt:lpstr>Exercise</vt:lpstr>
      <vt:lpstr>Subjective image quality assessment</vt:lpstr>
      <vt:lpstr>Subjective image quality assessment</vt:lpstr>
      <vt:lpstr>Dosimetry in mammography</vt:lpstr>
      <vt:lpstr>Entrance Surface Dose (ESD)</vt:lpstr>
      <vt:lpstr>Mean glandular dose (MGD)</vt:lpstr>
    </vt:vector>
  </TitlesOfParts>
  <Company>CHUV | Centre hospitalier universitaire vaudois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Radiography &amp; Mammography</dc:title>
  <dc:creator>Racine Damien</dc:creator>
  <cp:lastModifiedBy>Racine Damien</cp:lastModifiedBy>
  <cp:revision>140</cp:revision>
  <dcterms:created xsi:type="dcterms:W3CDTF">2021-10-12T10:04:30Z</dcterms:created>
  <dcterms:modified xsi:type="dcterms:W3CDTF">2024-10-03T14:00:09Z</dcterms:modified>
</cp:coreProperties>
</file>